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9" r:id="rId5"/>
    <p:sldId id="258" r:id="rId6"/>
    <p:sldId id="313" r:id="rId7"/>
    <p:sldId id="287" r:id="rId8"/>
    <p:sldId id="288" r:id="rId9"/>
    <p:sldId id="262" r:id="rId10"/>
    <p:sldId id="291" r:id="rId11"/>
    <p:sldId id="314" r:id="rId12"/>
    <p:sldId id="315" r:id="rId13"/>
    <p:sldId id="292" r:id="rId14"/>
    <p:sldId id="311" r:id="rId15"/>
    <p:sldId id="294" r:id="rId16"/>
    <p:sldId id="302" r:id="rId17"/>
    <p:sldId id="317" r:id="rId18"/>
    <p:sldId id="300" r:id="rId19"/>
    <p:sldId id="284" r:id="rId20"/>
    <p:sldId id="316" r:id="rId21"/>
    <p:sldId id="28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829EEA-02EA-A864-6D77-DB681F045A94}" name="Stephanie Cesario" initials="SC" userId="S::scesario@mainecf.org::2f116af5-363e-4cf2-a9b1-5de8226d24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3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5099" autoAdjust="0"/>
  </p:normalViewPr>
  <p:slideViewPr>
    <p:cSldViewPr snapToGrid="0">
      <p:cViewPr varScale="1">
        <p:scale>
          <a:sx n="111" d="100"/>
          <a:sy n="111" d="100"/>
        </p:scale>
        <p:origin x="55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5E0D-89D6-4366-85FE-8C8DE8C6DA48}" type="datetimeFigureOut"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F349B-8964-488B-896A-938B17835B2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59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54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endParaRPr lang="en-US" b="0" i="0" dirty="0">
              <a:solidFill>
                <a:srgbClr val="003B4A"/>
              </a:solidFill>
              <a:effectLst/>
              <a:latin typeface="inher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86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None/>
            </a:pPr>
            <a:endParaRPr lang="en-US" sz="1600" b="1" i="0" dirty="0">
              <a:solidFill>
                <a:srgbClr val="003B4A"/>
              </a:solidFill>
              <a:effectLst/>
              <a:latin typeface="inher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98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3B4A"/>
              </a:solidFill>
              <a:effectLst/>
              <a:latin typeface="inher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11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Lor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85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AB8D4-7B49-EB3D-6702-D8D0B7AE56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19EF3B-4900-93E8-432B-DC6D62534A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422487-BF41-C448-5F13-558E57851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Lora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875194-E46B-63AE-171F-45CA42D494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90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dirty="0">
              <a:latin typeface="Lora" pitchFamily="2" charset="0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37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490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C4F28-56AE-6702-8391-41D2612F9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169075-3639-0E5F-C328-C250BE7CCD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641CF1-04EE-9EED-76A0-66648373D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459B1F-9880-EB68-062E-C05CB31B52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700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28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or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65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D6602-FF20-ED1A-3052-66AB51DA40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E4E85B-AC3B-01F1-C6DB-42C91C9067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F84AE0-7F2B-74B3-4CCC-85CDB109AF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1753BD-9B0A-3C6D-F9C7-30EEFA1C9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82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12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endParaRPr lang="en-US" sz="1600" b="0" i="0" dirty="0">
              <a:solidFill>
                <a:srgbClr val="003B4A"/>
              </a:solidFill>
              <a:effectLst/>
              <a:latin typeface="inher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51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Lora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70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3B4A"/>
              </a:solidFill>
              <a:effectLst/>
              <a:latin typeface="inheri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292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402915-4D02-E94B-A593-2D22F0B7A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65AA46-6396-EF44-03D1-0BC22505A2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A16DFF-82DE-60AE-1762-BDFC89A17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3B4A"/>
              </a:solidFill>
              <a:effectLst/>
              <a:latin typeface="inherit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3B4A"/>
              </a:solidFill>
              <a:effectLst/>
              <a:latin typeface="inheri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0D6923-C142-3672-DBEF-06AD12EEB4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4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F66305-26C7-6652-9D8D-6E426E646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360358-4686-F545-F64B-B2D1F406FC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C4D831-DAEA-B69F-626F-1E1B1D3252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3B4A"/>
              </a:solidFill>
              <a:effectLst/>
              <a:latin typeface="inheri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12082-46D0-FAAE-1DA8-36D913D7EF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6F349B-8964-488B-896A-938B17835B2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9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74DF7A9-A1A8-85E5-D8D6-51B553FA4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7847" y="795835"/>
            <a:ext cx="3783496" cy="1376869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263C2997-6D12-1CB8-F7EB-A93275728F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429000"/>
            <a:ext cx="5247190" cy="992527"/>
          </a:xfrm>
        </p:spPr>
        <p:txBody>
          <a:bodyPr anchor="t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8" name="Title 9">
            <a:extLst>
              <a:ext uri="{FF2B5EF4-FFF2-40B4-BE49-F238E27FC236}">
                <a16:creationId xmlns:a16="http://schemas.microsoft.com/office/drawing/2014/main" id="{BDB85B1F-592C-74E4-A7CD-9E37263E4DCA}"/>
              </a:ext>
            </a:extLst>
          </p:cNvPr>
          <p:cNvSpPr txBox="1">
            <a:spLocks/>
          </p:cNvSpPr>
          <p:nvPr userDrawn="1"/>
        </p:nvSpPr>
        <p:spPr>
          <a:xfrm>
            <a:off x="6096000" y="6251738"/>
            <a:ext cx="5247190" cy="2372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/>
              <a:t>BUILT FOR THE BIG STUFF</a:t>
            </a:r>
          </a:p>
        </p:txBody>
      </p:sp>
      <p:sp>
        <p:nvSpPr>
          <p:cNvPr id="567" name="Picture Placeholder 566">
            <a:extLst>
              <a:ext uri="{FF2B5EF4-FFF2-40B4-BE49-F238E27FC236}">
                <a16:creationId xmlns:a16="http://schemas.microsoft.com/office/drawing/2014/main" id="{DB5ADCD1-743F-730C-93BE-139E346216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646246" y="-446963"/>
            <a:ext cx="7010400" cy="7915702"/>
          </a:xfrm>
          <a:custGeom>
            <a:avLst/>
            <a:gdLst>
              <a:gd name="connsiteX0" fmla="*/ 4274171 w 4597127"/>
              <a:gd name="connsiteY0" fmla="*/ 348 h 5224931"/>
              <a:gd name="connsiteX1" fmla="*/ 4517012 w 4597127"/>
              <a:gd name="connsiteY1" fmla="*/ 6733 h 5224931"/>
              <a:gd name="connsiteX2" fmla="*/ 4472233 w 4597127"/>
              <a:gd name="connsiteY2" fmla="*/ 1166001 h 5224931"/>
              <a:gd name="connsiteX3" fmla="*/ 4561790 w 4597127"/>
              <a:gd name="connsiteY3" fmla="*/ 1275460 h 5224931"/>
              <a:gd name="connsiteX4" fmla="*/ 4497110 w 4597127"/>
              <a:gd name="connsiteY4" fmla="*/ 1443628 h 5224931"/>
              <a:gd name="connsiteX5" fmla="*/ 4386988 w 4597127"/>
              <a:gd name="connsiteY5" fmla="*/ 1568013 h 5224931"/>
              <a:gd name="connsiteX6" fmla="*/ 4473560 w 4597127"/>
              <a:gd name="connsiteY6" fmla="*/ 1780628 h 5224931"/>
              <a:gd name="connsiteX7" fmla="*/ 4545869 w 4597127"/>
              <a:gd name="connsiteY7" fmla="*/ 1958748 h 5224931"/>
              <a:gd name="connsiteX8" fmla="*/ 4211854 w 4597127"/>
              <a:gd name="connsiteY8" fmla="*/ 2199889 h 5224931"/>
              <a:gd name="connsiteX9" fmla="*/ 4021462 w 4597127"/>
              <a:gd name="connsiteY9" fmla="*/ 2230736 h 5224931"/>
              <a:gd name="connsiteX10" fmla="*/ 4420157 w 4597127"/>
              <a:gd name="connsiteY10" fmla="*/ 2341190 h 5224931"/>
              <a:gd name="connsiteX11" fmla="*/ 4595954 w 4597127"/>
              <a:gd name="connsiteY11" fmla="*/ 2460600 h 5224931"/>
              <a:gd name="connsiteX12" fmla="*/ 4559800 w 4597127"/>
              <a:gd name="connsiteY12" fmla="*/ 2598584 h 5224931"/>
              <a:gd name="connsiteX13" fmla="*/ 4466926 w 4597127"/>
              <a:gd name="connsiteY13" fmla="*/ 2933262 h 5224931"/>
              <a:gd name="connsiteX14" fmla="*/ 4400587 w 4597127"/>
              <a:gd name="connsiteY14" fmla="*/ 3226479 h 5224931"/>
              <a:gd name="connsiteX15" fmla="*/ 4403241 w 4597127"/>
              <a:gd name="connsiteY15" fmla="*/ 3257658 h 5224931"/>
              <a:gd name="connsiteX16" fmla="*/ 4434088 w 4597127"/>
              <a:gd name="connsiteY16" fmla="*/ 3681562 h 5224931"/>
              <a:gd name="connsiteX17" fmla="*/ 4516680 w 4597127"/>
              <a:gd name="connsiteY17" fmla="*/ 3684547 h 5224931"/>
              <a:gd name="connsiteX18" fmla="*/ 4471569 w 4597127"/>
              <a:gd name="connsiteY18" fmla="*/ 4850781 h 5224931"/>
              <a:gd name="connsiteX19" fmla="*/ 3232695 w 4597127"/>
              <a:gd name="connsiteY19" fmla="*/ 4883950 h 5224931"/>
              <a:gd name="connsiteX20" fmla="*/ 1763294 w 4597127"/>
              <a:gd name="connsiteY20" fmla="*/ 5024920 h 5224931"/>
              <a:gd name="connsiteX21" fmla="*/ 222911 w 4597127"/>
              <a:gd name="connsiteY21" fmla="*/ 5224931 h 5224931"/>
              <a:gd name="connsiteX22" fmla="*/ 159557 w 4597127"/>
              <a:gd name="connsiteY22" fmla="*/ 4745966 h 5224931"/>
              <a:gd name="connsiteX23" fmla="*/ 110798 w 4597127"/>
              <a:gd name="connsiteY23" fmla="*/ 4372811 h 5224931"/>
              <a:gd name="connsiteX24" fmla="*/ 222579 w 4597127"/>
              <a:gd name="connsiteY24" fmla="*/ 4049410 h 5224931"/>
              <a:gd name="connsiteX25" fmla="*/ 539014 w 4597127"/>
              <a:gd name="connsiteY25" fmla="*/ 4004631 h 5224931"/>
              <a:gd name="connsiteX26" fmla="*/ 1060768 w 4597127"/>
              <a:gd name="connsiteY26" fmla="*/ 3935307 h 5224931"/>
              <a:gd name="connsiteX27" fmla="*/ 311805 w 4597127"/>
              <a:gd name="connsiteY27" fmla="*/ 3957531 h 5224931"/>
              <a:gd name="connsiteX28" fmla="*/ 210306 w 4597127"/>
              <a:gd name="connsiteY28" fmla="*/ 3923698 h 5224931"/>
              <a:gd name="connsiteX29" fmla="*/ 190737 w 4597127"/>
              <a:gd name="connsiteY29" fmla="*/ 3905455 h 5224931"/>
              <a:gd name="connsiteX30" fmla="*/ 163869 w 4597127"/>
              <a:gd name="connsiteY30" fmla="*/ 3575420 h 5224931"/>
              <a:gd name="connsiteX31" fmla="*/ 157899 w 4597127"/>
              <a:gd name="connsiteY31" fmla="*/ 3369107 h 5224931"/>
              <a:gd name="connsiteX32" fmla="*/ 199029 w 4597127"/>
              <a:gd name="connsiteY32" fmla="*/ 3368112 h 5224931"/>
              <a:gd name="connsiteX33" fmla="*/ 13 w 4597127"/>
              <a:gd name="connsiteY33" fmla="*/ 2513670 h 5224931"/>
              <a:gd name="connsiteX34" fmla="*/ 67347 w 4597127"/>
              <a:gd name="connsiteY34" fmla="*/ 2494764 h 5224931"/>
              <a:gd name="connsiteX35" fmla="*/ 60049 w 4597127"/>
              <a:gd name="connsiteY35" fmla="*/ 2268217 h 5224931"/>
              <a:gd name="connsiteX36" fmla="*/ 161216 w 4597127"/>
              <a:gd name="connsiteY36" fmla="*/ 1910984 h 5224931"/>
              <a:gd name="connsiteX37" fmla="*/ 261387 w 4597127"/>
              <a:gd name="connsiteY37" fmla="*/ 1906340 h 5224931"/>
              <a:gd name="connsiteX38" fmla="*/ 35836 w 4597127"/>
              <a:gd name="connsiteY38" fmla="*/ 1718602 h 5224931"/>
              <a:gd name="connsiteX39" fmla="*/ 202346 w 4597127"/>
              <a:gd name="connsiteY39" fmla="*/ 1407142 h 5224931"/>
              <a:gd name="connsiteX40" fmla="*/ 159889 w 4597127"/>
              <a:gd name="connsiteY40" fmla="*/ 1068151 h 5224931"/>
              <a:gd name="connsiteX41" fmla="*/ 111130 w 4597127"/>
              <a:gd name="connsiteY41" fmla="*/ 694996 h 5224931"/>
              <a:gd name="connsiteX42" fmla="*/ 222911 w 4597127"/>
              <a:gd name="connsiteY42" fmla="*/ 371596 h 5224931"/>
              <a:gd name="connsiteX43" fmla="*/ 539346 w 4597127"/>
              <a:gd name="connsiteY43" fmla="*/ 326817 h 5224931"/>
              <a:gd name="connsiteX44" fmla="*/ 1538406 w 4597127"/>
              <a:gd name="connsiteY44" fmla="*/ 198783 h 5224931"/>
              <a:gd name="connsiteX45" fmla="*/ 4031081 w 4597127"/>
              <a:gd name="connsiteY45" fmla="*/ 1426 h 5224931"/>
              <a:gd name="connsiteX46" fmla="*/ 4274171 w 4597127"/>
              <a:gd name="connsiteY46" fmla="*/ 348 h 522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97127" h="5224931">
                <a:moveTo>
                  <a:pt x="4274171" y="348"/>
                </a:moveTo>
                <a:cubicBezTo>
                  <a:pt x="4355146" y="1094"/>
                  <a:pt x="4436079" y="3085"/>
                  <a:pt x="4517012" y="6733"/>
                </a:cubicBezTo>
                <a:cubicBezTo>
                  <a:pt x="4517012" y="6733"/>
                  <a:pt x="4475882" y="1069147"/>
                  <a:pt x="4472233" y="1166001"/>
                </a:cubicBezTo>
                <a:cubicBezTo>
                  <a:pt x="4515353" y="1201824"/>
                  <a:pt x="4550513" y="1239637"/>
                  <a:pt x="4561790" y="1275460"/>
                </a:cubicBezTo>
                <a:cubicBezTo>
                  <a:pt x="4580365" y="1334169"/>
                  <a:pt x="4529284" y="1399845"/>
                  <a:pt x="4497110" y="1443628"/>
                </a:cubicBezTo>
                <a:cubicBezTo>
                  <a:pt x="4463941" y="1488738"/>
                  <a:pt x="4426459" y="1529205"/>
                  <a:pt x="4386988" y="1568013"/>
                </a:cubicBezTo>
                <a:cubicBezTo>
                  <a:pt x="4415845" y="1638996"/>
                  <a:pt x="4444702" y="1709646"/>
                  <a:pt x="4473560" y="1780628"/>
                </a:cubicBezTo>
                <a:cubicBezTo>
                  <a:pt x="4497110" y="1838675"/>
                  <a:pt x="4528621" y="1898379"/>
                  <a:pt x="4545869" y="1958748"/>
                </a:cubicBezTo>
                <a:cubicBezTo>
                  <a:pt x="4607895" y="2177665"/>
                  <a:pt x="4359789" y="2174017"/>
                  <a:pt x="4211854" y="2199889"/>
                </a:cubicBezTo>
                <a:cubicBezTo>
                  <a:pt x="4148500" y="2210835"/>
                  <a:pt x="4085147" y="2221117"/>
                  <a:pt x="4021462" y="2230736"/>
                </a:cubicBezTo>
                <a:cubicBezTo>
                  <a:pt x="4156129" y="2257935"/>
                  <a:pt x="4289138" y="2293758"/>
                  <a:pt x="4420157" y="2341190"/>
                </a:cubicBezTo>
                <a:cubicBezTo>
                  <a:pt x="4472565" y="2360428"/>
                  <a:pt x="4580697" y="2397246"/>
                  <a:pt x="4595954" y="2460600"/>
                </a:cubicBezTo>
                <a:cubicBezTo>
                  <a:pt x="4603915" y="2494432"/>
                  <a:pt x="4569087" y="2565083"/>
                  <a:pt x="4559800" y="2598584"/>
                </a:cubicBezTo>
                <a:cubicBezTo>
                  <a:pt x="4528953" y="2710365"/>
                  <a:pt x="4498105" y="2822145"/>
                  <a:pt x="4466926" y="2933262"/>
                </a:cubicBezTo>
                <a:cubicBezTo>
                  <a:pt x="4446029" y="3008557"/>
                  <a:pt x="4433093" y="3135595"/>
                  <a:pt x="4400587" y="3226479"/>
                </a:cubicBezTo>
                <a:cubicBezTo>
                  <a:pt x="4402577" y="3236762"/>
                  <a:pt x="4402909" y="3247376"/>
                  <a:pt x="4403241" y="3257658"/>
                </a:cubicBezTo>
                <a:cubicBezTo>
                  <a:pt x="4405562" y="3400287"/>
                  <a:pt x="4419162" y="3540593"/>
                  <a:pt x="4434088" y="3681562"/>
                </a:cubicBezTo>
                <a:cubicBezTo>
                  <a:pt x="4461619" y="3682226"/>
                  <a:pt x="4489149" y="3683221"/>
                  <a:pt x="4516680" y="3684547"/>
                </a:cubicBezTo>
                <a:cubicBezTo>
                  <a:pt x="4516680" y="3684547"/>
                  <a:pt x="4471569" y="4850781"/>
                  <a:pt x="4471569" y="4850781"/>
                </a:cubicBezTo>
                <a:cubicBezTo>
                  <a:pt x="4472565" y="4825904"/>
                  <a:pt x="3324906" y="4877316"/>
                  <a:pt x="3232695" y="4883950"/>
                </a:cubicBezTo>
                <a:cubicBezTo>
                  <a:pt x="2741789" y="4918778"/>
                  <a:pt x="2252210" y="4968200"/>
                  <a:pt x="1763294" y="5024920"/>
                </a:cubicBezTo>
                <a:cubicBezTo>
                  <a:pt x="1250165" y="5084293"/>
                  <a:pt x="731065" y="5130730"/>
                  <a:pt x="222911" y="5224931"/>
                </a:cubicBezTo>
                <a:cubicBezTo>
                  <a:pt x="196375" y="5066381"/>
                  <a:pt x="180454" y="4905510"/>
                  <a:pt x="159557" y="4745966"/>
                </a:cubicBezTo>
                <a:cubicBezTo>
                  <a:pt x="143304" y="4621581"/>
                  <a:pt x="127051" y="4497196"/>
                  <a:pt x="110798" y="4372811"/>
                </a:cubicBezTo>
                <a:cubicBezTo>
                  <a:pt x="89902" y="4211608"/>
                  <a:pt x="14276" y="4088218"/>
                  <a:pt x="222579" y="4049410"/>
                </a:cubicBezTo>
                <a:cubicBezTo>
                  <a:pt x="327062" y="4029840"/>
                  <a:pt x="433868" y="4019226"/>
                  <a:pt x="539014" y="4004631"/>
                </a:cubicBezTo>
                <a:cubicBezTo>
                  <a:pt x="712822" y="3980750"/>
                  <a:pt x="886629" y="3957531"/>
                  <a:pt x="1060768" y="3935307"/>
                </a:cubicBezTo>
                <a:cubicBezTo>
                  <a:pt x="812993" y="3945922"/>
                  <a:pt x="554936" y="3969472"/>
                  <a:pt x="311805" y="3957531"/>
                </a:cubicBezTo>
                <a:cubicBezTo>
                  <a:pt x="275650" y="3955541"/>
                  <a:pt x="238832" y="3945258"/>
                  <a:pt x="210306" y="3923698"/>
                </a:cubicBezTo>
                <a:cubicBezTo>
                  <a:pt x="203341" y="3918391"/>
                  <a:pt x="196707" y="3912421"/>
                  <a:pt x="190737" y="3905455"/>
                </a:cubicBezTo>
                <a:cubicBezTo>
                  <a:pt x="120086" y="3825185"/>
                  <a:pt x="166523" y="3673270"/>
                  <a:pt x="163869" y="3575420"/>
                </a:cubicBezTo>
                <a:cubicBezTo>
                  <a:pt x="161879" y="3506760"/>
                  <a:pt x="159557" y="3437768"/>
                  <a:pt x="157899" y="3369107"/>
                </a:cubicBezTo>
                <a:cubicBezTo>
                  <a:pt x="171498" y="3368776"/>
                  <a:pt x="185429" y="3368444"/>
                  <a:pt x="199029" y="3368112"/>
                </a:cubicBezTo>
                <a:cubicBezTo>
                  <a:pt x="127715" y="3062623"/>
                  <a:pt x="13" y="2513670"/>
                  <a:pt x="13" y="2513670"/>
                </a:cubicBezTo>
                <a:cubicBezTo>
                  <a:pt x="-650" y="2510685"/>
                  <a:pt x="24227" y="2504051"/>
                  <a:pt x="67347" y="2494764"/>
                </a:cubicBezTo>
                <a:cubicBezTo>
                  <a:pt x="65025" y="2419138"/>
                  <a:pt x="62371" y="2343844"/>
                  <a:pt x="60049" y="2268217"/>
                </a:cubicBezTo>
                <a:cubicBezTo>
                  <a:pt x="55737" y="2138194"/>
                  <a:pt x="-16903" y="1924915"/>
                  <a:pt x="161216" y="1910984"/>
                </a:cubicBezTo>
                <a:cubicBezTo>
                  <a:pt x="194385" y="1908662"/>
                  <a:pt x="227886" y="1907335"/>
                  <a:pt x="261387" y="1906340"/>
                </a:cubicBezTo>
                <a:cubicBezTo>
                  <a:pt x="164864" y="1850284"/>
                  <a:pt x="54742" y="1780960"/>
                  <a:pt x="35836" y="1718602"/>
                </a:cubicBezTo>
                <a:cubicBezTo>
                  <a:pt x="7974" y="1626723"/>
                  <a:pt x="129705" y="1488738"/>
                  <a:pt x="202346" y="1407142"/>
                </a:cubicBezTo>
                <a:cubicBezTo>
                  <a:pt x="187088" y="1294366"/>
                  <a:pt x="174484" y="1180927"/>
                  <a:pt x="159889" y="1068151"/>
                </a:cubicBezTo>
                <a:cubicBezTo>
                  <a:pt x="143636" y="943766"/>
                  <a:pt x="127383" y="819381"/>
                  <a:pt x="111130" y="694996"/>
                </a:cubicBezTo>
                <a:cubicBezTo>
                  <a:pt x="90233" y="533794"/>
                  <a:pt x="14607" y="410404"/>
                  <a:pt x="222911" y="371596"/>
                </a:cubicBezTo>
                <a:cubicBezTo>
                  <a:pt x="327394" y="352026"/>
                  <a:pt x="434199" y="341412"/>
                  <a:pt x="539346" y="326817"/>
                </a:cubicBezTo>
                <a:cubicBezTo>
                  <a:pt x="872034" y="280712"/>
                  <a:pt x="1205054" y="238255"/>
                  <a:pt x="1538406" y="198783"/>
                </a:cubicBezTo>
                <a:cubicBezTo>
                  <a:pt x="2365317" y="101266"/>
                  <a:pt x="3197867" y="15025"/>
                  <a:pt x="4031081" y="1426"/>
                </a:cubicBezTo>
                <a:cubicBezTo>
                  <a:pt x="4112180" y="99"/>
                  <a:pt x="4193196" y="-398"/>
                  <a:pt x="4274171" y="3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20037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ED77D-4B00-D872-5767-E7C2D8B7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228600"/>
            <a:ext cx="10340546" cy="121830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524F8F-2AAD-6EDD-2AA5-9B1D75797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082948" y="-1621894"/>
            <a:ext cx="4201160" cy="103405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570A-057B-9DCB-F937-3A97B59AD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EE683-F136-02A8-3415-66F2E6671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8FC2A0-DD7F-2E23-BBEC-6C78BE1A73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6200000">
            <a:off x="5562600" y="-4343400"/>
            <a:ext cx="1219200" cy="1036320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B15BD-C9BC-FE69-B93D-E053A051E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034041" y="-1566659"/>
            <a:ext cx="4273688" cy="103658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A1EFF-37CF-BE07-E1A8-963926CD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8B11D-C7CF-05E1-203D-C9D0A279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3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653D8-D224-F5F4-FF12-F455B5EE3B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6A5DA-BB6E-76F8-7480-3D0B4D030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46902"/>
            <a:ext cx="10363199" cy="4306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2F97B-47F0-E0A8-85E2-BA68330DA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7330424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8A673-DADC-B4E9-89BC-DC5A7EEC8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89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7A0D1-0DE3-D670-30B1-BF053052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0" y="1468978"/>
            <a:ext cx="10356850" cy="1486766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714E2-0DC1-9D50-F383-42D86D78A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6950" y="2955744"/>
            <a:ext cx="10356850" cy="11636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76962-BDD2-5864-F4B8-AB795501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9F76BF-666F-060E-C9FA-DACE2767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4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E07FB-F496-ECAF-B8E1-377271C6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829E1-3E86-609C-68ED-F81C4C091D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1925" y="1447800"/>
            <a:ext cx="4872402" cy="4305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3285D-E135-4057-FE36-B7F1956E4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46902"/>
            <a:ext cx="5280453" cy="43061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22886-A89A-70D2-1236-82AE73E5B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7D6E8-9191-E5B9-DB9F-10312CDFF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4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5E1D7-C76F-F824-7674-2B7E7E2EE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745"/>
            <a:ext cx="10363200" cy="12190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A975E5-ED77-C9C2-E0DE-FDD2EF7E3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4413" y="1447800"/>
            <a:ext cx="48529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A3D62-264E-024C-1727-6C8DCF418B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4413" y="2400991"/>
            <a:ext cx="4852987" cy="3352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A1139-25E8-A534-3658-0A5972380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477515"/>
            <a:ext cx="5183188" cy="82391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65193-6013-8BD0-FE8C-DBF0985825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2418108"/>
            <a:ext cx="5257799" cy="33521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014023-83E2-8132-1AF8-05844A0C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EF716-64C3-7842-989C-C240CBE3C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29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6484F-2AC0-9303-83E8-B4825430C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28767-AA3A-0DD5-DE02-3ACDFE81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7F061-6E09-3020-675F-13D7A7FD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5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AF4F90-4CB4-2F16-7FE0-9C49394D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871401-00E3-CEB8-5CA1-EFC0E14C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5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45D2-79DB-87BE-C308-66A070190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253" y="1447800"/>
            <a:ext cx="5914020" cy="44944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89726C-CB8C-3507-597E-7D28EAF98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16761" y="1451084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FA96A-E199-5259-C9A9-B15DE935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2A494-A18A-9559-7442-FDB8EC8C5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282004-FBEA-890A-6433-328842A7F92E}"/>
              </a:ext>
            </a:extLst>
          </p:cNvPr>
          <p:cNvSpPr txBox="1">
            <a:spLocks/>
          </p:cNvSpPr>
          <p:nvPr userDrawn="1"/>
        </p:nvSpPr>
        <p:spPr>
          <a:xfrm>
            <a:off x="1013253" y="242401"/>
            <a:ext cx="9915571" cy="1204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tkinson Hyperlegible" pitchFamily="2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090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2E08C-1FEE-B8B5-C33E-8B3C36C6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10439400" cy="1219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44927-D1D1-DAFF-276F-3FCA14690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90600" y="1447800"/>
            <a:ext cx="4527868" cy="4394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6F267-7EFC-96A5-2857-CF2593041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54356" y="6318942"/>
            <a:ext cx="8050696" cy="2312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8225CF-1CFA-C558-6D68-871D63546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566">
            <a:extLst>
              <a:ext uri="{FF2B5EF4-FFF2-40B4-BE49-F238E27FC236}">
                <a16:creationId xmlns:a16="http://schemas.microsoft.com/office/drawing/2014/main" id="{712DAA9E-0EC3-1FF5-908F-81DFC7692A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50234" y="-445031"/>
            <a:ext cx="7010400" cy="7915702"/>
          </a:xfrm>
          <a:custGeom>
            <a:avLst/>
            <a:gdLst>
              <a:gd name="connsiteX0" fmla="*/ 4274171 w 4597127"/>
              <a:gd name="connsiteY0" fmla="*/ 348 h 5224931"/>
              <a:gd name="connsiteX1" fmla="*/ 4517012 w 4597127"/>
              <a:gd name="connsiteY1" fmla="*/ 6733 h 5224931"/>
              <a:gd name="connsiteX2" fmla="*/ 4472233 w 4597127"/>
              <a:gd name="connsiteY2" fmla="*/ 1166001 h 5224931"/>
              <a:gd name="connsiteX3" fmla="*/ 4561790 w 4597127"/>
              <a:gd name="connsiteY3" fmla="*/ 1275460 h 5224931"/>
              <a:gd name="connsiteX4" fmla="*/ 4497110 w 4597127"/>
              <a:gd name="connsiteY4" fmla="*/ 1443628 h 5224931"/>
              <a:gd name="connsiteX5" fmla="*/ 4386988 w 4597127"/>
              <a:gd name="connsiteY5" fmla="*/ 1568013 h 5224931"/>
              <a:gd name="connsiteX6" fmla="*/ 4473560 w 4597127"/>
              <a:gd name="connsiteY6" fmla="*/ 1780628 h 5224931"/>
              <a:gd name="connsiteX7" fmla="*/ 4545869 w 4597127"/>
              <a:gd name="connsiteY7" fmla="*/ 1958748 h 5224931"/>
              <a:gd name="connsiteX8" fmla="*/ 4211854 w 4597127"/>
              <a:gd name="connsiteY8" fmla="*/ 2199889 h 5224931"/>
              <a:gd name="connsiteX9" fmla="*/ 4021462 w 4597127"/>
              <a:gd name="connsiteY9" fmla="*/ 2230736 h 5224931"/>
              <a:gd name="connsiteX10" fmla="*/ 4420157 w 4597127"/>
              <a:gd name="connsiteY10" fmla="*/ 2341190 h 5224931"/>
              <a:gd name="connsiteX11" fmla="*/ 4595954 w 4597127"/>
              <a:gd name="connsiteY11" fmla="*/ 2460600 h 5224931"/>
              <a:gd name="connsiteX12" fmla="*/ 4559800 w 4597127"/>
              <a:gd name="connsiteY12" fmla="*/ 2598584 h 5224931"/>
              <a:gd name="connsiteX13" fmla="*/ 4466926 w 4597127"/>
              <a:gd name="connsiteY13" fmla="*/ 2933262 h 5224931"/>
              <a:gd name="connsiteX14" fmla="*/ 4400587 w 4597127"/>
              <a:gd name="connsiteY14" fmla="*/ 3226479 h 5224931"/>
              <a:gd name="connsiteX15" fmla="*/ 4403241 w 4597127"/>
              <a:gd name="connsiteY15" fmla="*/ 3257658 h 5224931"/>
              <a:gd name="connsiteX16" fmla="*/ 4434088 w 4597127"/>
              <a:gd name="connsiteY16" fmla="*/ 3681562 h 5224931"/>
              <a:gd name="connsiteX17" fmla="*/ 4516680 w 4597127"/>
              <a:gd name="connsiteY17" fmla="*/ 3684547 h 5224931"/>
              <a:gd name="connsiteX18" fmla="*/ 4471569 w 4597127"/>
              <a:gd name="connsiteY18" fmla="*/ 4850781 h 5224931"/>
              <a:gd name="connsiteX19" fmla="*/ 3232695 w 4597127"/>
              <a:gd name="connsiteY19" fmla="*/ 4883950 h 5224931"/>
              <a:gd name="connsiteX20" fmla="*/ 1763294 w 4597127"/>
              <a:gd name="connsiteY20" fmla="*/ 5024920 h 5224931"/>
              <a:gd name="connsiteX21" fmla="*/ 222911 w 4597127"/>
              <a:gd name="connsiteY21" fmla="*/ 5224931 h 5224931"/>
              <a:gd name="connsiteX22" fmla="*/ 159557 w 4597127"/>
              <a:gd name="connsiteY22" fmla="*/ 4745966 h 5224931"/>
              <a:gd name="connsiteX23" fmla="*/ 110798 w 4597127"/>
              <a:gd name="connsiteY23" fmla="*/ 4372811 h 5224931"/>
              <a:gd name="connsiteX24" fmla="*/ 222579 w 4597127"/>
              <a:gd name="connsiteY24" fmla="*/ 4049410 h 5224931"/>
              <a:gd name="connsiteX25" fmla="*/ 539014 w 4597127"/>
              <a:gd name="connsiteY25" fmla="*/ 4004631 h 5224931"/>
              <a:gd name="connsiteX26" fmla="*/ 1060768 w 4597127"/>
              <a:gd name="connsiteY26" fmla="*/ 3935307 h 5224931"/>
              <a:gd name="connsiteX27" fmla="*/ 311805 w 4597127"/>
              <a:gd name="connsiteY27" fmla="*/ 3957531 h 5224931"/>
              <a:gd name="connsiteX28" fmla="*/ 210306 w 4597127"/>
              <a:gd name="connsiteY28" fmla="*/ 3923698 h 5224931"/>
              <a:gd name="connsiteX29" fmla="*/ 190737 w 4597127"/>
              <a:gd name="connsiteY29" fmla="*/ 3905455 h 5224931"/>
              <a:gd name="connsiteX30" fmla="*/ 163869 w 4597127"/>
              <a:gd name="connsiteY30" fmla="*/ 3575420 h 5224931"/>
              <a:gd name="connsiteX31" fmla="*/ 157899 w 4597127"/>
              <a:gd name="connsiteY31" fmla="*/ 3369107 h 5224931"/>
              <a:gd name="connsiteX32" fmla="*/ 199029 w 4597127"/>
              <a:gd name="connsiteY32" fmla="*/ 3368112 h 5224931"/>
              <a:gd name="connsiteX33" fmla="*/ 13 w 4597127"/>
              <a:gd name="connsiteY33" fmla="*/ 2513670 h 5224931"/>
              <a:gd name="connsiteX34" fmla="*/ 67347 w 4597127"/>
              <a:gd name="connsiteY34" fmla="*/ 2494764 h 5224931"/>
              <a:gd name="connsiteX35" fmla="*/ 60049 w 4597127"/>
              <a:gd name="connsiteY35" fmla="*/ 2268217 h 5224931"/>
              <a:gd name="connsiteX36" fmla="*/ 161216 w 4597127"/>
              <a:gd name="connsiteY36" fmla="*/ 1910984 h 5224931"/>
              <a:gd name="connsiteX37" fmla="*/ 261387 w 4597127"/>
              <a:gd name="connsiteY37" fmla="*/ 1906340 h 5224931"/>
              <a:gd name="connsiteX38" fmla="*/ 35836 w 4597127"/>
              <a:gd name="connsiteY38" fmla="*/ 1718602 h 5224931"/>
              <a:gd name="connsiteX39" fmla="*/ 202346 w 4597127"/>
              <a:gd name="connsiteY39" fmla="*/ 1407142 h 5224931"/>
              <a:gd name="connsiteX40" fmla="*/ 159889 w 4597127"/>
              <a:gd name="connsiteY40" fmla="*/ 1068151 h 5224931"/>
              <a:gd name="connsiteX41" fmla="*/ 111130 w 4597127"/>
              <a:gd name="connsiteY41" fmla="*/ 694996 h 5224931"/>
              <a:gd name="connsiteX42" fmla="*/ 222911 w 4597127"/>
              <a:gd name="connsiteY42" fmla="*/ 371596 h 5224931"/>
              <a:gd name="connsiteX43" fmla="*/ 539346 w 4597127"/>
              <a:gd name="connsiteY43" fmla="*/ 326817 h 5224931"/>
              <a:gd name="connsiteX44" fmla="*/ 1538406 w 4597127"/>
              <a:gd name="connsiteY44" fmla="*/ 198783 h 5224931"/>
              <a:gd name="connsiteX45" fmla="*/ 4031081 w 4597127"/>
              <a:gd name="connsiteY45" fmla="*/ 1426 h 5224931"/>
              <a:gd name="connsiteX46" fmla="*/ 4274171 w 4597127"/>
              <a:gd name="connsiteY46" fmla="*/ 348 h 522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97127" h="5224931">
                <a:moveTo>
                  <a:pt x="4274171" y="348"/>
                </a:moveTo>
                <a:cubicBezTo>
                  <a:pt x="4355146" y="1094"/>
                  <a:pt x="4436079" y="3085"/>
                  <a:pt x="4517012" y="6733"/>
                </a:cubicBezTo>
                <a:cubicBezTo>
                  <a:pt x="4517012" y="6733"/>
                  <a:pt x="4475882" y="1069147"/>
                  <a:pt x="4472233" y="1166001"/>
                </a:cubicBezTo>
                <a:cubicBezTo>
                  <a:pt x="4515353" y="1201824"/>
                  <a:pt x="4550513" y="1239637"/>
                  <a:pt x="4561790" y="1275460"/>
                </a:cubicBezTo>
                <a:cubicBezTo>
                  <a:pt x="4580365" y="1334169"/>
                  <a:pt x="4529284" y="1399845"/>
                  <a:pt x="4497110" y="1443628"/>
                </a:cubicBezTo>
                <a:cubicBezTo>
                  <a:pt x="4463941" y="1488738"/>
                  <a:pt x="4426459" y="1529205"/>
                  <a:pt x="4386988" y="1568013"/>
                </a:cubicBezTo>
                <a:cubicBezTo>
                  <a:pt x="4415845" y="1638996"/>
                  <a:pt x="4444702" y="1709646"/>
                  <a:pt x="4473560" y="1780628"/>
                </a:cubicBezTo>
                <a:cubicBezTo>
                  <a:pt x="4497110" y="1838675"/>
                  <a:pt x="4528621" y="1898379"/>
                  <a:pt x="4545869" y="1958748"/>
                </a:cubicBezTo>
                <a:cubicBezTo>
                  <a:pt x="4607895" y="2177665"/>
                  <a:pt x="4359789" y="2174017"/>
                  <a:pt x="4211854" y="2199889"/>
                </a:cubicBezTo>
                <a:cubicBezTo>
                  <a:pt x="4148500" y="2210835"/>
                  <a:pt x="4085147" y="2221117"/>
                  <a:pt x="4021462" y="2230736"/>
                </a:cubicBezTo>
                <a:cubicBezTo>
                  <a:pt x="4156129" y="2257935"/>
                  <a:pt x="4289138" y="2293758"/>
                  <a:pt x="4420157" y="2341190"/>
                </a:cubicBezTo>
                <a:cubicBezTo>
                  <a:pt x="4472565" y="2360428"/>
                  <a:pt x="4580697" y="2397246"/>
                  <a:pt x="4595954" y="2460600"/>
                </a:cubicBezTo>
                <a:cubicBezTo>
                  <a:pt x="4603915" y="2494432"/>
                  <a:pt x="4569087" y="2565083"/>
                  <a:pt x="4559800" y="2598584"/>
                </a:cubicBezTo>
                <a:cubicBezTo>
                  <a:pt x="4528953" y="2710365"/>
                  <a:pt x="4498105" y="2822145"/>
                  <a:pt x="4466926" y="2933262"/>
                </a:cubicBezTo>
                <a:cubicBezTo>
                  <a:pt x="4446029" y="3008557"/>
                  <a:pt x="4433093" y="3135595"/>
                  <a:pt x="4400587" y="3226479"/>
                </a:cubicBezTo>
                <a:cubicBezTo>
                  <a:pt x="4402577" y="3236762"/>
                  <a:pt x="4402909" y="3247376"/>
                  <a:pt x="4403241" y="3257658"/>
                </a:cubicBezTo>
                <a:cubicBezTo>
                  <a:pt x="4405562" y="3400287"/>
                  <a:pt x="4419162" y="3540593"/>
                  <a:pt x="4434088" y="3681562"/>
                </a:cubicBezTo>
                <a:cubicBezTo>
                  <a:pt x="4461619" y="3682226"/>
                  <a:pt x="4489149" y="3683221"/>
                  <a:pt x="4516680" y="3684547"/>
                </a:cubicBezTo>
                <a:cubicBezTo>
                  <a:pt x="4516680" y="3684547"/>
                  <a:pt x="4471569" y="4850781"/>
                  <a:pt x="4471569" y="4850781"/>
                </a:cubicBezTo>
                <a:cubicBezTo>
                  <a:pt x="4472565" y="4825904"/>
                  <a:pt x="3324906" y="4877316"/>
                  <a:pt x="3232695" y="4883950"/>
                </a:cubicBezTo>
                <a:cubicBezTo>
                  <a:pt x="2741789" y="4918778"/>
                  <a:pt x="2252210" y="4968200"/>
                  <a:pt x="1763294" y="5024920"/>
                </a:cubicBezTo>
                <a:cubicBezTo>
                  <a:pt x="1250165" y="5084293"/>
                  <a:pt x="731065" y="5130730"/>
                  <a:pt x="222911" y="5224931"/>
                </a:cubicBezTo>
                <a:cubicBezTo>
                  <a:pt x="196375" y="5066381"/>
                  <a:pt x="180454" y="4905510"/>
                  <a:pt x="159557" y="4745966"/>
                </a:cubicBezTo>
                <a:cubicBezTo>
                  <a:pt x="143304" y="4621581"/>
                  <a:pt x="127051" y="4497196"/>
                  <a:pt x="110798" y="4372811"/>
                </a:cubicBezTo>
                <a:cubicBezTo>
                  <a:pt x="89902" y="4211608"/>
                  <a:pt x="14276" y="4088218"/>
                  <a:pt x="222579" y="4049410"/>
                </a:cubicBezTo>
                <a:cubicBezTo>
                  <a:pt x="327062" y="4029840"/>
                  <a:pt x="433868" y="4019226"/>
                  <a:pt x="539014" y="4004631"/>
                </a:cubicBezTo>
                <a:cubicBezTo>
                  <a:pt x="712822" y="3980750"/>
                  <a:pt x="886629" y="3957531"/>
                  <a:pt x="1060768" y="3935307"/>
                </a:cubicBezTo>
                <a:cubicBezTo>
                  <a:pt x="812993" y="3945922"/>
                  <a:pt x="554936" y="3969472"/>
                  <a:pt x="311805" y="3957531"/>
                </a:cubicBezTo>
                <a:cubicBezTo>
                  <a:pt x="275650" y="3955541"/>
                  <a:pt x="238832" y="3945258"/>
                  <a:pt x="210306" y="3923698"/>
                </a:cubicBezTo>
                <a:cubicBezTo>
                  <a:pt x="203341" y="3918391"/>
                  <a:pt x="196707" y="3912421"/>
                  <a:pt x="190737" y="3905455"/>
                </a:cubicBezTo>
                <a:cubicBezTo>
                  <a:pt x="120086" y="3825185"/>
                  <a:pt x="166523" y="3673270"/>
                  <a:pt x="163869" y="3575420"/>
                </a:cubicBezTo>
                <a:cubicBezTo>
                  <a:pt x="161879" y="3506760"/>
                  <a:pt x="159557" y="3437768"/>
                  <a:pt x="157899" y="3369107"/>
                </a:cubicBezTo>
                <a:cubicBezTo>
                  <a:pt x="171498" y="3368776"/>
                  <a:pt x="185429" y="3368444"/>
                  <a:pt x="199029" y="3368112"/>
                </a:cubicBezTo>
                <a:cubicBezTo>
                  <a:pt x="127715" y="3062623"/>
                  <a:pt x="13" y="2513670"/>
                  <a:pt x="13" y="2513670"/>
                </a:cubicBezTo>
                <a:cubicBezTo>
                  <a:pt x="-650" y="2510685"/>
                  <a:pt x="24227" y="2504051"/>
                  <a:pt x="67347" y="2494764"/>
                </a:cubicBezTo>
                <a:cubicBezTo>
                  <a:pt x="65025" y="2419138"/>
                  <a:pt x="62371" y="2343844"/>
                  <a:pt x="60049" y="2268217"/>
                </a:cubicBezTo>
                <a:cubicBezTo>
                  <a:pt x="55737" y="2138194"/>
                  <a:pt x="-16903" y="1924915"/>
                  <a:pt x="161216" y="1910984"/>
                </a:cubicBezTo>
                <a:cubicBezTo>
                  <a:pt x="194385" y="1908662"/>
                  <a:pt x="227886" y="1907335"/>
                  <a:pt x="261387" y="1906340"/>
                </a:cubicBezTo>
                <a:cubicBezTo>
                  <a:pt x="164864" y="1850284"/>
                  <a:pt x="54742" y="1780960"/>
                  <a:pt x="35836" y="1718602"/>
                </a:cubicBezTo>
                <a:cubicBezTo>
                  <a:pt x="7974" y="1626723"/>
                  <a:pt x="129705" y="1488738"/>
                  <a:pt x="202346" y="1407142"/>
                </a:cubicBezTo>
                <a:cubicBezTo>
                  <a:pt x="187088" y="1294366"/>
                  <a:pt x="174484" y="1180927"/>
                  <a:pt x="159889" y="1068151"/>
                </a:cubicBezTo>
                <a:cubicBezTo>
                  <a:pt x="143636" y="943766"/>
                  <a:pt x="127383" y="819381"/>
                  <a:pt x="111130" y="694996"/>
                </a:cubicBezTo>
                <a:cubicBezTo>
                  <a:pt x="90233" y="533794"/>
                  <a:pt x="14607" y="410404"/>
                  <a:pt x="222911" y="371596"/>
                </a:cubicBezTo>
                <a:cubicBezTo>
                  <a:pt x="327394" y="352026"/>
                  <a:pt x="434199" y="341412"/>
                  <a:pt x="539346" y="326817"/>
                </a:cubicBezTo>
                <a:cubicBezTo>
                  <a:pt x="872034" y="280712"/>
                  <a:pt x="1205054" y="238255"/>
                  <a:pt x="1538406" y="198783"/>
                </a:cubicBezTo>
                <a:cubicBezTo>
                  <a:pt x="2365317" y="101266"/>
                  <a:pt x="3197867" y="15025"/>
                  <a:pt x="4031081" y="1426"/>
                </a:cubicBezTo>
                <a:cubicBezTo>
                  <a:pt x="4112180" y="99"/>
                  <a:pt x="4193196" y="-398"/>
                  <a:pt x="4274171" y="34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2692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32236C-03FF-A42A-B723-203C2D490B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208005" y="219886"/>
            <a:ext cx="3210697" cy="112201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C4977D-8E0B-AA49-2AE9-621F312C5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242401"/>
            <a:ext cx="10340545" cy="12045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B8E54-33C9-4233-9808-BA5E4E4BF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3254" y="1825625"/>
            <a:ext cx="10340545" cy="3928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19F8B-17AD-9D46-E446-9938D60A34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67121" y="6324463"/>
            <a:ext cx="1086678" cy="231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   |   </a:t>
            </a:r>
            <a:fld id="{24E6E006-E635-2144-9D7D-97B3D0B4610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DF92CD-4AF8-17B1-4F8E-9F780DDD0FDB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0231" y="5941401"/>
            <a:ext cx="1852628" cy="674198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0E8693DD-2D9D-A682-A31B-70043F4506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20048"/>
            <a:ext cx="4114800" cy="2312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Fira Sans Condensed SemiBold" panose="020B0603050000020004" pitchFamily="34" charset="0"/>
                <a:ea typeface="Fira Sans Condensed SemiBold" panose="020B0603050000020004" pitchFamily="34" charset="0"/>
              </a:defRPr>
            </a:lvl1pPr>
          </a:lstStyle>
          <a:p>
            <a:r>
              <a:rPr lang="en-US"/>
              <a:t>BUILT FOR THE BIG STUFF</a:t>
            </a:r>
          </a:p>
        </p:txBody>
      </p:sp>
    </p:spTree>
    <p:extLst>
      <p:ext uri="{BB962C8B-B14F-4D97-AF65-F5344CB8AC3E}">
        <p14:creationId xmlns:p14="http://schemas.microsoft.com/office/powerpoint/2010/main" val="175353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Atkinson Hyperlegible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Century Schoolbook" panose="020406040505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Century Schoolbook" panose="020406040505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Century Schoolbook" panose="020406040505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Century Schoolbook" panose="020406040505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Century Schoolbook" panose="020406040505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624" userDrawn="1">
          <p15:clr>
            <a:srgbClr val="F26B43"/>
          </p15:clr>
        </p15:guide>
        <p15:guide id="4" orient="horz" pos="912" userDrawn="1">
          <p15:clr>
            <a:srgbClr val="F26B43"/>
          </p15:clr>
        </p15:guide>
        <p15:guide id="5" pos="7152" userDrawn="1">
          <p15:clr>
            <a:srgbClr val="F26B43"/>
          </p15:clr>
        </p15:guide>
        <p15:guide id="6" orient="horz" pos="3888" userDrawn="1">
          <p15:clr>
            <a:srgbClr val="F26B43"/>
          </p15:clr>
        </p15:guide>
        <p15:guide id="7" orient="horz" pos="144" userDrawn="1">
          <p15:clr>
            <a:srgbClr val="F26B43"/>
          </p15:clr>
        </p15:guide>
        <p15:guide id="8" orient="horz" pos="3624" userDrawn="1">
          <p15:clr>
            <a:srgbClr val="F26B43"/>
          </p15:clr>
        </p15:guide>
        <p15:guide id="9" pos="3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FCE0E0-F8D4-C5B5-118E-9ACF3FDEB80A}"/>
              </a:ext>
            </a:extLst>
          </p:cNvPr>
          <p:cNvSpPr txBox="1"/>
          <p:nvPr/>
        </p:nvSpPr>
        <p:spPr>
          <a:xfrm>
            <a:off x="5364154" y="2650440"/>
            <a:ext cx="6827846" cy="21852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 dirty="0">
                <a:solidFill>
                  <a:srgbClr val="223942"/>
                </a:solidFill>
                <a:latin typeface="Lora"/>
              </a:rPr>
              <a:t>Maine Women’s Fund </a:t>
            </a:r>
          </a:p>
          <a:p>
            <a:pPr algn="ctr"/>
            <a:r>
              <a:rPr lang="en-US" b="1" dirty="0">
                <a:solidFill>
                  <a:srgbClr val="223942"/>
                </a:solidFill>
                <a:latin typeface="Lora"/>
              </a:rPr>
              <a:t>Zoom info session</a:t>
            </a:r>
          </a:p>
          <a:p>
            <a:pPr algn="ctr"/>
            <a:r>
              <a:rPr lang="en-US" dirty="0">
                <a:solidFill>
                  <a:srgbClr val="223942"/>
                </a:solidFill>
                <a:latin typeface="Lora"/>
              </a:rPr>
              <a:t>July 22</a:t>
            </a:r>
            <a:r>
              <a:rPr lang="en-US" baseline="30000" dirty="0">
                <a:solidFill>
                  <a:srgbClr val="223942"/>
                </a:solidFill>
                <a:latin typeface="Lora"/>
              </a:rPr>
              <a:t>nd</a:t>
            </a:r>
            <a:r>
              <a:rPr lang="en-US" dirty="0">
                <a:solidFill>
                  <a:srgbClr val="223942"/>
                </a:solidFill>
                <a:latin typeface="Lora"/>
              </a:rPr>
              <a:t>, 2025</a:t>
            </a:r>
          </a:p>
          <a:p>
            <a:pPr algn="ctr"/>
            <a:endParaRPr lang="en-US" dirty="0">
              <a:solidFill>
                <a:srgbClr val="223942"/>
              </a:solidFill>
              <a:latin typeface="Lora"/>
            </a:endParaRPr>
          </a:p>
          <a:p>
            <a:pPr algn="ctr"/>
            <a:endParaRPr lang="en-US" dirty="0">
              <a:solidFill>
                <a:srgbClr val="223942"/>
              </a:solidFill>
              <a:latin typeface="Lora" pitchFamily="2" charset="0"/>
            </a:endParaRPr>
          </a:p>
          <a:p>
            <a:pPr algn="ctr"/>
            <a:r>
              <a:rPr lang="en-US" dirty="0">
                <a:solidFill>
                  <a:srgbClr val="223942"/>
                </a:solidFill>
                <a:latin typeface="Lora"/>
              </a:rPr>
              <a:t>Gloria Aponte C.</a:t>
            </a:r>
          </a:p>
          <a:p>
            <a:pPr algn="ctr"/>
            <a:r>
              <a:rPr lang="en-US" dirty="0">
                <a:solidFill>
                  <a:srgbClr val="223942"/>
                </a:solidFill>
                <a:latin typeface="Lora"/>
              </a:rPr>
              <a:t>Community Partner</a:t>
            </a:r>
          </a:p>
        </p:txBody>
      </p:sp>
      <p:pic>
        <p:nvPicPr>
          <p:cNvPr id="8" name="Picture Placeholder 7" descr="A person wearing a helmet and goggles">
            <a:extLst>
              <a:ext uri="{FF2B5EF4-FFF2-40B4-BE49-F238E27FC236}">
                <a16:creationId xmlns:a16="http://schemas.microsoft.com/office/drawing/2014/main" id="{4F695CD0-D340-50D4-6EA3-7CF2A24066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498" b="2498"/>
          <a:stretch>
            <a:fillRect/>
          </a:stretch>
        </p:blipFill>
        <p:spPr>
          <a:xfrm>
            <a:off x="154546" y="371439"/>
            <a:ext cx="4992749" cy="563749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245674-5CE2-33A8-41F4-CD40F56A373C}"/>
              </a:ext>
            </a:extLst>
          </p:cNvPr>
          <p:cNvSpPr txBox="1"/>
          <p:nvPr/>
        </p:nvSpPr>
        <p:spPr>
          <a:xfrm>
            <a:off x="2168013" y="6402745"/>
            <a:ext cx="3374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New Ventures- Trades for Me</a:t>
            </a:r>
          </a:p>
        </p:txBody>
      </p:sp>
    </p:spTree>
    <p:extLst>
      <p:ext uri="{BB962C8B-B14F-4D97-AF65-F5344CB8AC3E}">
        <p14:creationId xmlns:p14="http://schemas.microsoft.com/office/powerpoint/2010/main" val="234050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09C6-C532-D0F3-16D7-EAC410FE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the Maine Women’s Fund </a:t>
            </a:r>
            <a:r>
              <a:rPr lang="en-US" b="1" i="1" u="sng" dirty="0"/>
              <a:t>CAN NOT </a:t>
            </a:r>
            <a:r>
              <a:rPr lang="en-US" b="1" dirty="0"/>
              <a:t>fund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A5FE-DE7C-022F-31B9-C303B8E5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62" y="1606062"/>
            <a:ext cx="10340545" cy="4293293"/>
          </a:xfrm>
        </p:spPr>
        <p:txBody>
          <a:bodyPr>
            <a:normAutofit/>
          </a:bodyPr>
          <a:lstStyle/>
          <a:p>
            <a:pPr algn="l" fontAlgn="base"/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For profit businesses </a:t>
            </a:r>
          </a:p>
          <a:p>
            <a:pPr algn="l" fontAlgn="base"/>
            <a:r>
              <a:rPr lang="en-US" sz="2800" b="0" i="0" dirty="0">
                <a:solidFill>
                  <a:srgbClr val="003B4A"/>
                </a:solidFill>
                <a:effectLst/>
                <a:latin typeface="Lora" pitchFamily="2" charset="0"/>
              </a:rPr>
              <a:t>Regranting to a secondary grantee through a competitive process</a:t>
            </a:r>
          </a:p>
          <a:p>
            <a:pPr algn="l" fontAlgn="base"/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Individuals </a:t>
            </a:r>
            <a:endParaRPr lang="en-US" sz="2800" b="0" i="0" dirty="0">
              <a:solidFill>
                <a:srgbClr val="003B4A"/>
              </a:solidFill>
              <a:effectLst/>
              <a:latin typeface="Lora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3B4A"/>
                </a:solidFill>
                <a:effectLst/>
                <a:latin typeface="Lora" pitchFamily="2" charset="0"/>
              </a:rPr>
              <a:t>Political campaigns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3B4A"/>
                </a:solidFill>
                <a:effectLst/>
                <a:latin typeface="Lora" pitchFamily="2" charset="0"/>
              </a:rPr>
              <a:t>Lobbying in the form of calls to action on a specific vote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2800" b="0" i="0" dirty="0">
                <a:solidFill>
                  <a:srgbClr val="003B4A"/>
                </a:solidFill>
                <a:effectLst/>
                <a:latin typeface="Lora" pitchFamily="2" charset="0"/>
              </a:rPr>
              <a:t>Religious activities, including, but not limited to, religious services, promotion of religious beliefs, or activities that are restricted to church or religious group membership.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3200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44527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09C6-C532-D0F3-16D7-EAC410FE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Attachments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A5FE-DE7C-022F-31B9-C303B8E5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62" y="1606062"/>
            <a:ext cx="10340545" cy="4293293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Lora" pitchFamily="2" charset="0"/>
              </a:rPr>
              <a:t>All Applicants: </a:t>
            </a:r>
          </a:p>
          <a:p>
            <a:pPr lvl="1" fontAlgn="base"/>
            <a:r>
              <a:rPr lang="en-US" sz="3000" dirty="0">
                <a:latin typeface="Lora" pitchFamily="2" charset="0"/>
              </a:rPr>
              <a:t>List of Board members names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3000" dirty="0">
              <a:latin typeface="Lora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Lora" pitchFamily="2" charset="0"/>
              </a:rPr>
              <a:t>Only if:</a:t>
            </a:r>
          </a:p>
          <a:p>
            <a:pPr lvl="1" fontAlgn="base"/>
            <a:r>
              <a:rPr lang="en-US" sz="3000" dirty="0">
                <a:latin typeface="Lora" pitchFamily="2" charset="0"/>
              </a:rPr>
              <a:t>Working with a school</a:t>
            </a:r>
          </a:p>
          <a:p>
            <a:pPr lvl="1" fontAlgn="base"/>
            <a:r>
              <a:rPr lang="en-US" sz="3000" dirty="0">
                <a:latin typeface="Lora" pitchFamily="2" charset="0"/>
              </a:rPr>
              <a:t>Using a Fiscal Sponsor </a:t>
            </a:r>
          </a:p>
        </p:txBody>
      </p:sp>
      <p:pic>
        <p:nvPicPr>
          <p:cNvPr id="5" name="Picture 4" descr="A group of women wearing safety vests&#10;&#10;AI-generated content may be incorrect.">
            <a:extLst>
              <a:ext uri="{FF2B5EF4-FFF2-40B4-BE49-F238E27FC236}">
                <a16:creationId xmlns:a16="http://schemas.microsoft.com/office/drawing/2014/main" id="{1B186E66-C409-E5D2-5D47-AA897EC83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324" y="593558"/>
            <a:ext cx="5074397" cy="51013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B4076C-3E21-B422-471B-786AF4E403A3}"/>
              </a:ext>
            </a:extLst>
          </p:cNvPr>
          <p:cNvSpPr txBox="1"/>
          <p:nvPr/>
        </p:nvSpPr>
        <p:spPr>
          <a:xfrm>
            <a:off x="8248877" y="6246267"/>
            <a:ext cx="407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credit: In Her Presence</a:t>
            </a:r>
          </a:p>
        </p:txBody>
      </p:sp>
    </p:spTree>
    <p:extLst>
      <p:ext uri="{BB962C8B-B14F-4D97-AF65-F5344CB8AC3E}">
        <p14:creationId xmlns:p14="http://schemas.microsoft.com/office/powerpoint/2010/main" val="188842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09C6-C532-D0F3-16D7-EAC410FE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Maine Women’s Fund Grant Program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A5FE-DE7C-022F-31B9-C303B8E5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276" y="1606062"/>
            <a:ext cx="9566031" cy="4114799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endParaRPr lang="en-US" sz="3200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B767F0A-23FF-D83D-A32B-AF09DF867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837883"/>
              </p:ext>
            </p:extLst>
          </p:nvPr>
        </p:nvGraphicFramePr>
        <p:xfrm>
          <a:off x="1784660" y="1430226"/>
          <a:ext cx="8128000" cy="4148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42077478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049528488"/>
                    </a:ext>
                  </a:extLst>
                </a:gridCol>
              </a:tblGrid>
              <a:tr h="554334">
                <a:tc>
                  <a:txBody>
                    <a:bodyPr/>
                    <a:lstStyle/>
                    <a:p>
                      <a:r>
                        <a:rPr lang="en-US" sz="2400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844580"/>
                  </a:ext>
                </a:extLst>
              </a:tr>
              <a:tr h="554334">
                <a:tc>
                  <a:txBody>
                    <a:bodyPr/>
                    <a:lstStyle/>
                    <a:p>
                      <a:r>
                        <a:rPr lang="en-US" sz="2400" dirty="0"/>
                        <a:t>September 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Application Due 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4409654"/>
                  </a:ext>
                </a:extLst>
              </a:tr>
              <a:tr h="554334">
                <a:tc>
                  <a:txBody>
                    <a:bodyPr/>
                    <a:lstStyle/>
                    <a:p>
                      <a:r>
                        <a:rPr lang="en-US" sz="2400" dirty="0"/>
                        <a:t>Late September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Grant staff review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827336"/>
                  </a:ext>
                </a:extLst>
              </a:tr>
              <a:tr h="554334">
                <a:tc>
                  <a:txBody>
                    <a:bodyPr/>
                    <a:lstStyle/>
                    <a:p>
                      <a:r>
                        <a:rPr lang="en-US" sz="2400" dirty="0"/>
                        <a:t>October 1-29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Proposal review by advisors and donors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177051"/>
                  </a:ext>
                </a:extLst>
              </a:tr>
              <a:tr h="554334">
                <a:tc>
                  <a:txBody>
                    <a:bodyPr/>
                    <a:lstStyle/>
                    <a:p>
                      <a:r>
                        <a:rPr lang="en-US" sz="2400" dirty="0"/>
                        <a:t>November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Grant decision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310070"/>
                  </a:ext>
                </a:extLst>
              </a:tr>
              <a:tr h="554334">
                <a:tc>
                  <a:txBody>
                    <a:bodyPr/>
                    <a:lstStyle/>
                    <a:p>
                      <a:r>
                        <a:rPr lang="en-US" sz="24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Process decisions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546000"/>
                  </a:ext>
                </a:extLst>
              </a:tr>
              <a:tr h="554334">
                <a:tc>
                  <a:txBody>
                    <a:bodyPr/>
                    <a:lstStyle/>
                    <a:p>
                      <a:r>
                        <a:rPr lang="en-US" sz="2400" dirty="0"/>
                        <a:t>December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Decisions e-mailed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155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444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9C24-CA0B-4F36-700C-1AAEA8F1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242401"/>
            <a:ext cx="10340545" cy="1204501"/>
          </a:xfrm>
        </p:spPr>
        <p:txBody>
          <a:bodyPr anchor="ctr">
            <a:normAutofit/>
          </a:bodyPr>
          <a:lstStyle/>
          <a:p>
            <a:r>
              <a:rPr lang="en-US" b="1" dirty="0"/>
              <a:t>Online Resources</a:t>
            </a:r>
          </a:p>
        </p:txBody>
      </p:sp>
      <p:pic>
        <p:nvPicPr>
          <p:cNvPr id="8" name="Content Placeholder 7" descr="A website with text on it">
            <a:extLst>
              <a:ext uri="{FF2B5EF4-FFF2-40B4-BE49-F238E27FC236}">
                <a16:creationId xmlns:a16="http://schemas.microsoft.com/office/drawing/2014/main" id="{4AD12B1A-4684-4495-69EB-ADD735D17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69493" y="1173707"/>
            <a:ext cx="8911988" cy="4817660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EC619B23-91D8-4278-E260-AAE77508E814}"/>
              </a:ext>
            </a:extLst>
          </p:cNvPr>
          <p:cNvSpPr/>
          <p:nvPr/>
        </p:nvSpPr>
        <p:spPr>
          <a:xfrm>
            <a:off x="5049116" y="1446902"/>
            <a:ext cx="751740" cy="80785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2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252D09-20C1-3088-9FB9-1C8E9F743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D94E-C602-8546-DB41-877CBB55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242401"/>
            <a:ext cx="10340545" cy="1204501"/>
          </a:xfrm>
        </p:spPr>
        <p:txBody>
          <a:bodyPr anchor="ctr">
            <a:normAutofit/>
          </a:bodyPr>
          <a:lstStyle/>
          <a:p>
            <a:r>
              <a:rPr lang="en-US" b="1" dirty="0"/>
              <a:t>Online Resources</a:t>
            </a:r>
          </a:p>
        </p:txBody>
      </p:sp>
      <p:pic>
        <p:nvPicPr>
          <p:cNvPr id="1026" name="Picture 2" descr="A screenshot of a website&#10;&#10;AI-generated content may be incorrect.">
            <a:extLst>
              <a:ext uri="{FF2B5EF4-FFF2-40B4-BE49-F238E27FC236}">
                <a16:creationId xmlns:a16="http://schemas.microsoft.com/office/drawing/2014/main" id="{48EB0AF3-800C-1F89-D815-4D33B7480F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777" y="1277002"/>
            <a:ext cx="8538445" cy="506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A9AC7756-2A0C-A899-90E1-6C4146D1F1B3}"/>
              </a:ext>
            </a:extLst>
          </p:cNvPr>
          <p:cNvSpPr/>
          <p:nvPr/>
        </p:nvSpPr>
        <p:spPr>
          <a:xfrm rot="16200000">
            <a:off x="1964723" y="4801200"/>
            <a:ext cx="751740" cy="80785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42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9C24-CA0B-4F36-700C-1AAEA8F1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242401"/>
            <a:ext cx="10340545" cy="1204501"/>
          </a:xfrm>
        </p:spPr>
        <p:txBody>
          <a:bodyPr anchor="ctr">
            <a:normAutofit/>
          </a:bodyPr>
          <a:lstStyle/>
          <a:p>
            <a:r>
              <a:rPr lang="en-US" b="1" dirty="0"/>
              <a:t>Online Resources &amp; Application System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7" name="Content Placeholder 6" descr="A screenshot of a webinar&#10;&#10;AI-generated content may be incorrect.">
            <a:extLst>
              <a:ext uri="{FF2B5EF4-FFF2-40B4-BE49-F238E27FC236}">
                <a16:creationId xmlns:a16="http://schemas.microsoft.com/office/drawing/2014/main" id="{48E6AECF-D991-5087-96EA-63AC3DE86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0436" y="1446901"/>
            <a:ext cx="9022732" cy="4680943"/>
          </a:xfr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91C590E0-7911-D1C7-8A6B-990EBC751B3F}"/>
              </a:ext>
            </a:extLst>
          </p:cNvPr>
          <p:cNvSpPr/>
          <p:nvPr/>
        </p:nvSpPr>
        <p:spPr>
          <a:xfrm>
            <a:off x="7793548" y="844651"/>
            <a:ext cx="686334" cy="720256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78646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9C24-CA0B-4F36-700C-1AAEA8F16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242401"/>
            <a:ext cx="10340545" cy="1204501"/>
          </a:xfrm>
        </p:spPr>
        <p:txBody>
          <a:bodyPr anchor="ctr">
            <a:normAutofit/>
          </a:bodyPr>
          <a:lstStyle/>
          <a:p>
            <a:r>
              <a:rPr lang="en-US" b="1" dirty="0"/>
              <a:t>Online Application System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ABF73E1-7947-65A3-8B82-230357EE9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2522391" y="1446902"/>
            <a:ext cx="7147217" cy="4306198"/>
          </a:xfrm>
          <a:noFill/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63CAEBFE-F28F-D38F-A239-885C1E76E507}"/>
              </a:ext>
            </a:extLst>
          </p:cNvPr>
          <p:cNvSpPr/>
          <p:nvPr/>
        </p:nvSpPr>
        <p:spPr>
          <a:xfrm rot="16200000">
            <a:off x="2614990" y="4331477"/>
            <a:ext cx="686334" cy="1255825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976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490DB-000B-6D8F-D223-EE081B24C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37E23-6A55-565E-CE94-297A9F9F7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253" y="242401"/>
            <a:ext cx="10340545" cy="1204501"/>
          </a:xfrm>
        </p:spPr>
        <p:txBody>
          <a:bodyPr anchor="ctr">
            <a:normAutofit/>
          </a:bodyPr>
          <a:lstStyle/>
          <a:p>
            <a:r>
              <a:rPr lang="en-US" b="1" dirty="0"/>
              <a:t>Online Application System</a:t>
            </a:r>
          </a:p>
        </p:txBody>
      </p:sp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8CEFBA7-73AB-0669-1AB4-A5030C71A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0441" y="1132227"/>
            <a:ext cx="6680718" cy="5105779"/>
          </a:xfrm>
        </p:spPr>
      </p:pic>
    </p:spTree>
    <p:extLst>
      <p:ext uri="{BB962C8B-B14F-4D97-AF65-F5344CB8AC3E}">
        <p14:creationId xmlns:p14="http://schemas.microsoft.com/office/powerpoint/2010/main" val="1023883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C09FA-6644-ED3C-CE62-D07621CEA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935111"/>
            <a:ext cx="5247190" cy="9925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tkinson Hyperlegible"/>
              </a:rPr>
              <a:t>Thank you for joining us today</a:t>
            </a:r>
            <a:br>
              <a:rPr lang="en-US" b="1" dirty="0">
                <a:latin typeface="Atkinson Hyperlegible"/>
              </a:rPr>
            </a:br>
            <a:r>
              <a:rPr lang="en-US" b="1" dirty="0">
                <a:latin typeface="Atkinson Hyperlegible"/>
              </a:rPr>
              <a:t>QUESTIONS</a:t>
            </a:r>
            <a:r>
              <a:rPr lang="en-US" dirty="0">
                <a:latin typeface="Atkinson Hyperlegible"/>
              </a:rPr>
              <a:t>?</a:t>
            </a:r>
            <a:br>
              <a:rPr lang="en-US" dirty="0">
                <a:latin typeface="Atkinson Hyperlegible"/>
              </a:rPr>
            </a:br>
            <a:br>
              <a:rPr lang="en-US" dirty="0">
                <a:latin typeface="Lora"/>
              </a:rPr>
            </a:br>
            <a:br>
              <a:rPr lang="en-US" dirty="0">
                <a:latin typeface="Lora"/>
              </a:rPr>
            </a:br>
            <a:r>
              <a:rPr lang="en-US" dirty="0">
                <a:latin typeface="Lora"/>
              </a:rPr>
              <a:t>Gloria Aponte</a:t>
            </a:r>
            <a:br>
              <a:rPr lang="en-US" dirty="0">
                <a:latin typeface="Lora"/>
              </a:rPr>
            </a:br>
            <a:r>
              <a:rPr lang="en-US" dirty="0">
                <a:latin typeface="Lora"/>
              </a:rPr>
              <a:t>Community Partner</a:t>
            </a:r>
            <a:br>
              <a:rPr lang="en-US" dirty="0">
                <a:latin typeface="Lora"/>
              </a:rPr>
            </a:br>
            <a:br>
              <a:rPr lang="en-US" dirty="0">
                <a:latin typeface="Lora"/>
              </a:rPr>
            </a:br>
            <a:br>
              <a:rPr lang="en-US" dirty="0">
                <a:latin typeface="Lora"/>
              </a:rPr>
            </a:br>
            <a:br>
              <a:rPr lang="en-US" dirty="0">
                <a:latin typeface="Lora"/>
              </a:rPr>
            </a:br>
            <a:endParaRPr lang="en-US" dirty="0">
              <a:latin typeface="Lora"/>
            </a:endParaRPr>
          </a:p>
        </p:txBody>
      </p:sp>
      <p:pic>
        <p:nvPicPr>
          <p:cNvPr id="14" name="Picture 13" descr="Medium shot of women smiling&#10;&#10;AI-generated content may be incorrect.">
            <a:extLst>
              <a:ext uri="{FF2B5EF4-FFF2-40B4-BE49-F238E27FC236}">
                <a16:creationId xmlns:a16="http://schemas.microsoft.com/office/drawing/2014/main" id="{DD3C9DE9-4C89-E14A-D99B-DC0C128D3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2839" y="1420975"/>
            <a:ext cx="6641063" cy="44273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3FE72E-9462-467F-F453-DB9732634AD5}"/>
              </a:ext>
            </a:extLst>
          </p:cNvPr>
          <p:cNvSpPr txBox="1"/>
          <p:nvPr/>
        </p:nvSpPr>
        <p:spPr>
          <a:xfrm>
            <a:off x="2657475" y="6124575"/>
            <a:ext cx="3714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Credit: Maine Women’s Lobby Education Fund- Girls day at the state house </a:t>
            </a:r>
          </a:p>
        </p:txBody>
      </p:sp>
    </p:spTree>
    <p:extLst>
      <p:ext uri="{BB962C8B-B14F-4D97-AF65-F5344CB8AC3E}">
        <p14:creationId xmlns:p14="http://schemas.microsoft.com/office/powerpoint/2010/main" val="101277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A659-1665-79C0-2927-F8BA74DA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About Maine Community 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180F-A4E6-835E-537C-9824F24E2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342102"/>
            <a:ext cx="11267768" cy="482272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Lora" pitchFamily="2" charset="0"/>
              </a:rPr>
              <a:t>Founded in 1983</a:t>
            </a:r>
            <a:r>
              <a:rPr lang="en-US" dirty="0">
                <a:latin typeface="Lora" pitchFamily="2" charset="0"/>
              </a:rPr>
              <a:t>, the Maine Community Foundation brings people and resources together to build a better Maine.</a:t>
            </a:r>
            <a:endParaRPr lang="en-US" sz="2000" dirty="0">
              <a:latin typeface="Lora" pitchFamily="2" charset="0"/>
            </a:endParaRPr>
          </a:p>
          <a:p>
            <a:pPr marL="0" indent="0" algn="l" fontAlgn="base">
              <a:buNone/>
            </a:pPr>
            <a:endParaRPr lang="en-US" i="0" dirty="0">
              <a:solidFill>
                <a:srgbClr val="003B4A"/>
              </a:solidFill>
              <a:effectLst/>
              <a:latin typeface="Lora" pitchFamily="2" charset="0"/>
            </a:endParaRPr>
          </a:p>
          <a:p>
            <a:pPr marL="0" indent="0" algn="l" fontAlgn="base">
              <a:buNone/>
            </a:pPr>
            <a:r>
              <a:rPr lang="en-US" b="1" i="0" dirty="0">
                <a:solidFill>
                  <a:srgbClr val="003B4A"/>
                </a:solidFill>
                <a:effectLst/>
                <a:latin typeface="Lora" pitchFamily="2" charset="0"/>
              </a:rPr>
              <a:t>Values</a:t>
            </a:r>
          </a:p>
          <a:p>
            <a:pPr marL="0" indent="0" algn="l" fontAlgn="base">
              <a:buNone/>
            </a:pPr>
            <a: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  <a:t>Integrity: We earn trust by being honest and open in everything that we do.</a:t>
            </a:r>
            <a:b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</a:br>
            <a: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  <a:t>Respect: We treat everyone with dignity and civility.</a:t>
            </a:r>
            <a:b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</a:br>
            <a: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  <a:t>Stewardship: We manage the resources entrusted to us responsibly.</a:t>
            </a:r>
            <a:b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</a:br>
            <a: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  <a:t>Equity: We promote just and fair access to opportunities for all people.</a:t>
            </a:r>
            <a:b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</a:br>
            <a:r>
              <a:rPr lang="en-US" i="0" dirty="0">
                <a:solidFill>
                  <a:srgbClr val="003B4A"/>
                </a:solidFill>
                <a:effectLst/>
                <a:latin typeface="Lora" pitchFamily="2" charset="0"/>
              </a:rPr>
              <a:t>Collaboration: We </a:t>
            </a:r>
            <a:r>
              <a:rPr lang="en-US" b="0" i="0" dirty="0">
                <a:solidFill>
                  <a:srgbClr val="003B4A"/>
                </a:solidFill>
                <a:effectLst/>
                <a:latin typeface="Lora" pitchFamily="2" charset="0"/>
              </a:rPr>
              <a:t>work with others to achieve common goals.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dirty="0">
                <a:latin typeface="Lora" pitchFamily="2" charset="0"/>
              </a:rPr>
              <a:t>To learn more about the foundation, visit mainecf.org.</a:t>
            </a:r>
          </a:p>
        </p:txBody>
      </p:sp>
    </p:spTree>
    <p:extLst>
      <p:ext uri="{BB962C8B-B14F-4D97-AF65-F5344CB8AC3E}">
        <p14:creationId xmlns:p14="http://schemas.microsoft.com/office/powerpoint/2010/main" val="2411123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D746A-AC74-5DE3-3412-25E499C7A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19303-50A8-15FD-300C-6417AE9C4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Maine Women’s Fund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FF233-048F-5D1E-766C-34F6AB651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97" y="1342103"/>
            <a:ext cx="11267768" cy="4666812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Lora" pitchFamily="2" charset="0"/>
              </a:rPr>
              <a:t>Founded in 1988 at MaineCF</a:t>
            </a:r>
          </a:p>
          <a:p>
            <a:pPr marL="0" indent="0" fontAlgn="base">
              <a:buNone/>
            </a:pPr>
            <a:endParaRPr lang="en-US" sz="3000" dirty="0">
              <a:latin typeface="Lora" pitchFamily="2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Lora" pitchFamily="2" charset="0"/>
              </a:rPr>
              <a:t>Organizations must meet criteria and eligibility</a:t>
            </a:r>
          </a:p>
          <a:p>
            <a:pPr marL="0" indent="0" fontAlgn="base">
              <a:buNone/>
            </a:pPr>
            <a:endParaRPr lang="en-US" sz="3000" dirty="0">
              <a:latin typeface="Lora" pitchFamily="2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Lora" pitchFamily="2" charset="0"/>
              </a:rPr>
              <a:t>Transforming the lives of Women and Girls is the goal!</a:t>
            </a:r>
          </a:p>
          <a:p>
            <a:pPr marL="0" indent="0" fontAlgn="base">
              <a:buNone/>
            </a:pPr>
            <a:endParaRPr lang="en-US" sz="3000" dirty="0">
              <a:latin typeface="Lora" pitchFamily="2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Lora" pitchFamily="2" charset="0"/>
              </a:rPr>
              <a:t>Two year grants -Max award: $15,000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endParaRPr lang="en-US" sz="3000" dirty="0">
              <a:latin typeface="Lora" pitchFamily="2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3000" dirty="0">
                <a:latin typeface="Lora" pitchFamily="2" charset="0"/>
              </a:rPr>
              <a:t>Application due date: September 15, 2025 at 11:59pm</a:t>
            </a:r>
          </a:p>
        </p:txBody>
      </p:sp>
    </p:spTree>
    <p:extLst>
      <p:ext uri="{BB962C8B-B14F-4D97-AF65-F5344CB8AC3E}">
        <p14:creationId xmlns:p14="http://schemas.microsoft.com/office/powerpoint/2010/main" val="51376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09C6-C532-D0F3-16D7-EAC410FE3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5123" y="109666"/>
            <a:ext cx="6944030" cy="1204501"/>
          </a:xfrm>
        </p:spPr>
        <p:txBody>
          <a:bodyPr/>
          <a:lstStyle/>
          <a:p>
            <a:r>
              <a:rPr lang="en-US" b="1" dirty="0"/>
              <a:t>Maine Women’s Fund 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A5FE-DE7C-022F-31B9-C303B8E5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961" y="1314167"/>
            <a:ext cx="11680723" cy="5170609"/>
          </a:xfrm>
        </p:spPr>
        <p:txBody>
          <a:bodyPr>
            <a:normAutofit/>
          </a:bodyPr>
          <a:lstStyle/>
          <a:p>
            <a:pPr marL="342900" marR="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 located in Maine, defined as your organization has a Maine address</a:t>
            </a:r>
            <a:endParaRPr lang="en-US" sz="3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Serve women and girls in Maine as the primary recipients, defined as your organization offers </a:t>
            </a:r>
            <a:r>
              <a:rPr lang="en-US" sz="3000" b="1" u="sng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two or more </a:t>
            </a:r>
            <a:r>
              <a:rPr lang="en-US" sz="30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programs focused on women and girls</a:t>
            </a:r>
            <a:endParaRPr lang="en-US" sz="3000" kern="100" dirty="0">
              <a:solidFill>
                <a:srgbClr val="00000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000" dirty="0"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Serve women and girls from an underserved geography or population</a:t>
            </a:r>
            <a:endParaRPr lang="en-US" sz="3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43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09C6-C532-D0F3-16D7-EAC410FE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Maine Women’s Fund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A5FE-DE7C-022F-31B9-C303B8E5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6062"/>
            <a:ext cx="10692881" cy="4234901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Focus on one or more of the following four focus areas: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32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financial literacy,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32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health education,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32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leadership development, or 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marR="0" lvl="1" indent="-285750" fontAlgn="base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914400" algn="l"/>
              </a:tabLst>
            </a:pPr>
            <a:r>
              <a:rPr lang="en-US" sz="32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policy/advocacy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lvl="0" indent="-342900" fontAlgn="base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kern="100" dirty="0">
                <a:solidFill>
                  <a:srgbClr val="000000"/>
                </a:solidFill>
                <a:effectLst/>
                <a:latin typeface="Lora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Engage the people served in the design, delivery, evaluation, and/or leadership (board or staff) of the work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14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A659-1665-79C0-2927-F8BA74DA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28600"/>
            <a:ext cx="10439400" cy="1219200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Maine Women’s Fund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180F-A4E6-835E-537C-9824F24E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32" y="1447799"/>
            <a:ext cx="7615084" cy="507098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B4A"/>
                </a:solidFill>
                <a:latin typeface="Lora" pitchFamily="2" charset="0"/>
              </a:rPr>
              <a:t>Two-year general support grants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3B4A"/>
              </a:solidFill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B4A"/>
                </a:solidFill>
                <a:latin typeface="Lora" pitchFamily="2" charset="0"/>
              </a:rPr>
              <a:t>$15,000 per year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3B4A"/>
              </a:solidFill>
              <a:latin typeface="Lor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3B4A"/>
                </a:solidFill>
                <a:latin typeface="Lora" pitchFamily="2" charset="0"/>
              </a:rPr>
              <a:t>Multi-year grantees will be selected every two years. This grant program will accept applications in 2025 and again in 2027.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3B4A"/>
              </a:solidFill>
              <a:latin typeface="inheri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3B4A"/>
              </a:solidFill>
              <a:latin typeface="inherit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CC058D-5F00-84E6-D343-B75487C50C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466" r="4466"/>
          <a:stretch/>
        </p:blipFill>
        <p:spPr>
          <a:xfrm>
            <a:off x="7247335" y="-379785"/>
            <a:ext cx="4944665" cy="7237785"/>
          </a:xfrm>
          <a:custGeom>
            <a:avLst/>
            <a:gdLst>
              <a:gd name="connsiteX0" fmla="*/ 4274171 w 4597127"/>
              <a:gd name="connsiteY0" fmla="*/ 348 h 5224931"/>
              <a:gd name="connsiteX1" fmla="*/ 4517012 w 4597127"/>
              <a:gd name="connsiteY1" fmla="*/ 6733 h 5224931"/>
              <a:gd name="connsiteX2" fmla="*/ 4472233 w 4597127"/>
              <a:gd name="connsiteY2" fmla="*/ 1166001 h 5224931"/>
              <a:gd name="connsiteX3" fmla="*/ 4561790 w 4597127"/>
              <a:gd name="connsiteY3" fmla="*/ 1275460 h 5224931"/>
              <a:gd name="connsiteX4" fmla="*/ 4497110 w 4597127"/>
              <a:gd name="connsiteY4" fmla="*/ 1443628 h 5224931"/>
              <a:gd name="connsiteX5" fmla="*/ 4386988 w 4597127"/>
              <a:gd name="connsiteY5" fmla="*/ 1568013 h 5224931"/>
              <a:gd name="connsiteX6" fmla="*/ 4473560 w 4597127"/>
              <a:gd name="connsiteY6" fmla="*/ 1780628 h 5224931"/>
              <a:gd name="connsiteX7" fmla="*/ 4545869 w 4597127"/>
              <a:gd name="connsiteY7" fmla="*/ 1958748 h 5224931"/>
              <a:gd name="connsiteX8" fmla="*/ 4211854 w 4597127"/>
              <a:gd name="connsiteY8" fmla="*/ 2199889 h 5224931"/>
              <a:gd name="connsiteX9" fmla="*/ 4021462 w 4597127"/>
              <a:gd name="connsiteY9" fmla="*/ 2230736 h 5224931"/>
              <a:gd name="connsiteX10" fmla="*/ 4420157 w 4597127"/>
              <a:gd name="connsiteY10" fmla="*/ 2341190 h 5224931"/>
              <a:gd name="connsiteX11" fmla="*/ 4595954 w 4597127"/>
              <a:gd name="connsiteY11" fmla="*/ 2460600 h 5224931"/>
              <a:gd name="connsiteX12" fmla="*/ 4559800 w 4597127"/>
              <a:gd name="connsiteY12" fmla="*/ 2598584 h 5224931"/>
              <a:gd name="connsiteX13" fmla="*/ 4466926 w 4597127"/>
              <a:gd name="connsiteY13" fmla="*/ 2933262 h 5224931"/>
              <a:gd name="connsiteX14" fmla="*/ 4400587 w 4597127"/>
              <a:gd name="connsiteY14" fmla="*/ 3226479 h 5224931"/>
              <a:gd name="connsiteX15" fmla="*/ 4403241 w 4597127"/>
              <a:gd name="connsiteY15" fmla="*/ 3257658 h 5224931"/>
              <a:gd name="connsiteX16" fmla="*/ 4434088 w 4597127"/>
              <a:gd name="connsiteY16" fmla="*/ 3681562 h 5224931"/>
              <a:gd name="connsiteX17" fmla="*/ 4516680 w 4597127"/>
              <a:gd name="connsiteY17" fmla="*/ 3684547 h 5224931"/>
              <a:gd name="connsiteX18" fmla="*/ 4471569 w 4597127"/>
              <a:gd name="connsiteY18" fmla="*/ 4850781 h 5224931"/>
              <a:gd name="connsiteX19" fmla="*/ 3232695 w 4597127"/>
              <a:gd name="connsiteY19" fmla="*/ 4883950 h 5224931"/>
              <a:gd name="connsiteX20" fmla="*/ 1763294 w 4597127"/>
              <a:gd name="connsiteY20" fmla="*/ 5024920 h 5224931"/>
              <a:gd name="connsiteX21" fmla="*/ 222911 w 4597127"/>
              <a:gd name="connsiteY21" fmla="*/ 5224931 h 5224931"/>
              <a:gd name="connsiteX22" fmla="*/ 159557 w 4597127"/>
              <a:gd name="connsiteY22" fmla="*/ 4745966 h 5224931"/>
              <a:gd name="connsiteX23" fmla="*/ 110798 w 4597127"/>
              <a:gd name="connsiteY23" fmla="*/ 4372811 h 5224931"/>
              <a:gd name="connsiteX24" fmla="*/ 222579 w 4597127"/>
              <a:gd name="connsiteY24" fmla="*/ 4049410 h 5224931"/>
              <a:gd name="connsiteX25" fmla="*/ 539014 w 4597127"/>
              <a:gd name="connsiteY25" fmla="*/ 4004631 h 5224931"/>
              <a:gd name="connsiteX26" fmla="*/ 1060768 w 4597127"/>
              <a:gd name="connsiteY26" fmla="*/ 3935307 h 5224931"/>
              <a:gd name="connsiteX27" fmla="*/ 311805 w 4597127"/>
              <a:gd name="connsiteY27" fmla="*/ 3957531 h 5224931"/>
              <a:gd name="connsiteX28" fmla="*/ 210306 w 4597127"/>
              <a:gd name="connsiteY28" fmla="*/ 3923698 h 5224931"/>
              <a:gd name="connsiteX29" fmla="*/ 190737 w 4597127"/>
              <a:gd name="connsiteY29" fmla="*/ 3905455 h 5224931"/>
              <a:gd name="connsiteX30" fmla="*/ 163869 w 4597127"/>
              <a:gd name="connsiteY30" fmla="*/ 3575420 h 5224931"/>
              <a:gd name="connsiteX31" fmla="*/ 157899 w 4597127"/>
              <a:gd name="connsiteY31" fmla="*/ 3369107 h 5224931"/>
              <a:gd name="connsiteX32" fmla="*/ 199029 w 4597127"/>
              <a:gd name="connsiteY32" fmla="*/ 3368112 h 5224931"/>
              <a:gd name="connsiteX33" fmla="*/ 13 w 4597127"/>
              <a:gd name="connsiteY33" fmla="*/ 2513670 h 5224931"/>
              <a:gd name="connsiteX34" fmla="*/ 67347 w 4597127"/>
              <a:gd name="connsiteY34" fmla="*/ 2494764 h 5224931"/>
              <a:gd name="connsiteX35" fmla="*/ 60049 w 4597127"/>
              <a:gd name="connsiteY35" fmla="*/ 2268217 h 5224931"/>
              <a:gd name="connsiteX36" fmla="*/ 161216 w 4597127"/>
              <a:gd name="connsiteY36" fmla="*/ 1910984 h 5224931"/>
              <a:gd name="connsiteX37" fmla="*/ 261387 w 4597127"/>
              <a:gd name="connsiteY37" fmla="*/ 1906340 h 5224931"/>
              <a:gd name="connsiteX38" fmla="*/ 35836 w 4597127"/>
              <a:gd name="connsiteY38" fmla="*/ 1718602 h 5224931"/>
              <a:gd name="connsiteX39" fmla="*/ 202346 w 4597127"/>
              <a:gd name="connsiteY39" fmla="*/ 1407142 h 5224931"/>
              <a:gd name="connsiteX40" fmla="*/ 159889 w 4597127"/>
              <a:gd name="connsiteY40" fmla="*/ 1068151 h 5224931"/>
              <a:gd name="connsiteX41" fmla="*/ 111130 w 4597127"/>
              <a:gd name="connsiteY41" fmla="*/ 694996 h 5224931"/>
              <a:gd name="connsiteX42" fmla="*/ 222911 w 4597127"/>
              <a:gd name="connsiteY42" fmla="*/ 371596 h 5224931"/>
              <a:gd name="connsiteX43" fmla="*/ 539346 w 4597127"/>
              <a:gd name="connsiteY43" fmla="*/ 326817 h 5224931"/>
              <a:gd name="connsiteX44" fmla="*/ 1538406 w 4597127"/>
              <a:gd name="connsiteY44" fmla="*/ 198783 h 5224931"/>
              <a:gd name="connsiteX45" fmla="*/ 4031081 w 4597127"/>
              <a:gd name="connsiteY45" fmla="*/ 1426 h 5224931"/>
              <a:gd name="connsiteX46" fmla="*/ 4274171 w 4597127"/>
              <a:gd name="connsiteY46" fmla="*/ 348 h 5224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97127" h="5224931">
                <a:moveTo>
                  <a:pt x="4274171" y="348"/>
                </a:moveTo>
                <a:cubicBezTo>
                  <a:pt x="4355146" y="1094"/>
                  <a:pt x="4436079" y="3085"/>
                  <a:pt x="4517012" y="6733"/>
                </a:cubicBezTo>
                <a:cubicBezTo>
                  <a:pt x="4517012" y="6733"/>
                  <a:pt x="4475882" y="1069147"/>
                  <a:pt x="4472233" y="1166001"/>
                </a:cubicBezTo>
                <a:cubicBezTo>
                  <a:pt x="4515353" y="1201824"/>
                  <a:pt x="4550513" y="1239637"/>
                  <a:pt x="4561790" y="1275460"/>
                </a:cubicBezTo>
                <a:cubicBezTo>
                  <a:pt x="4580365" y="1334169"/>
                  <a:pt x="4529284" y="1399845"/>
                  <a:pt x="4497110" y="1443628"/>
                </a:cubicBezTo>
                <a:cubicBezTo>
                  <a:pt x="4463941" y="1488738"/>
                  <a:pt x="4426459" y="1529205"/>
                  <a:pt x="4386988" y="1568013"/>
                </a:cubicBezTo>
                <a:cubicBezTo>
                  <a:pt x="4415845" y="1638996"/>
                  <a:pt x="4444702" y="1709646"/>
                  <a:pt x="4473560" y="1780628"/>
                </a:cubicBezTo>
                <a:cubicBezTo>
                  <a:pt x="4497110" y="1838675"/>
                  <a:pt x="4528621" y="1898379"/>
                  <a:pt x="4545869" y="1958748"/>
                </a:cubicBezTo>
                <a:cubicBezTo>
                  <a:pt x="4607895" y="2177665"/>
                  <a:pt x="4359789" y="2174017"/>
                  <a:pt x="4211854" y="2199889"/>
                </a:cubicBezTo>
                <a:cubicBezTo>
                  <a:pt x="4148500" y="2210835"/>
                  <a:pt x="4085147" y="2221117"/>
                  <a:pt x="4021462" y="2230736"/>
                </a:cubicBezTo>
                <a:cubicBezTo>
                  <a:pt x="4156129" y="2257935"/>
                  <a:pt x="4289138" y="2293758"/>
                  <a:pt x="4420157" y="2341190"/>
                </a:cubicBezTo>
                <a:cubicBezTo>
                  <a:pt x="4472565" y="2360428"/>
                  <a:pt x="4580697" y="2397246"/>
                  <a:pt x="4595954" y="2460600"/>
                </a:cubicBezTo>
                <a:cubicBezTo>
                  <a:pt x="4603915" y="2494432"/>
                  <a:pt x="4569087" y="2565083"/>
                  <a:pt x="4559800" y="2598584"/>
                </a:cubicBezTo>
                <a:cubicBezTo>
                  <a:pt x="4528953" y="2710365"/>
                  <a:pt x="4498105" y="2822145"/>
                  <a:pt x="4466926" y="2933262"/>
                </a:cubicBezTo>
                <a:cubicBezTo>
                  <a:pt x="4446029" y="3008557"/>
                  <a:pt x="4433093" y="3135595"/>
                  <a:pt x="4400587" y="3226479"/>
                </a:cubicBezTo>
                <a:cubicBezTo>
                  <a:pt x="4402577" y="3236762"/>
                  <a:pt x="4402909" y="3247376"/>
                  <a:pt x="4403241" y="3257658"/>
                </a:cubicBezTo>
                <a:cubicBezTo>
                  <a:pt x="4405562" y="3400287"/>
                  <a:pt x="4419162" y="3540593"/>
                  <a:pt x="4434088" y="3681562"/>
                </a:cubicBezTo>
                <a:cubicBezTo>
                  <a:pt x="4461619" y="3682226"/>
                  <a:pt x="4489149" y="3683221"/>
                  <a:pt x="4516680" y="3684547"/>
                </a:cubicBezTo>
                <a:cubicBezTo>
                  <a:pt x="4516680" y="3684547"/>
                  <a:pt x="4471569" y="4850781"/>
                  <a:pt x="4471569" y="4850781"/>
                </a:cubicBezTo>
                <a:cubicBezTo>
                  <a:pt x="4472565" y="4825904"/>
                  <a:pt x="3324906" y="4877316"/>
                  <a:pt x="3232695" y="4883950"/>
                </a:cubicBezTo>
                <a:cubicBezTo>
                  <a:pt x="2741789" y="4918778"/>
                  <a:pt x="2252210" y="4968200"/>
                  <a:pt x="1763294" y="5024920"/>
                </a:cubicBezTo>
                <a:cubicBezTo>
                  <a:pt x="1250165" y="5084293"/>
                  <a:pt x="731065" y="5130730"/>
                  <a:pt x="222911" y="5224931"/>
                </a:cubicBezTo>
                <a:cubicBezTo>
                  <a:pt x="196375" y="5066381"/>
                  <a:pt x="180454" y="4905510"/>
                  <a:pt x="159557" y="4745966"/>
                </a:cubicBezTo>
                <a:cubicBezTo>
                  <a:pt x="143304" y="4621581"/>
                  <a:pt x="127051" y="4497196"/>
                  <a:pt x="110798" y="4372811"/>
                </a:cubicBezTo>
                <a:cubicBezTo>
                  <a:pt x="89902" y="4211608"/>
                  <a:pt x="14276" y="4088218"/>
                  <a:pt x="222579" y="4049410"/>
                </a:cubicBezTo>
                <a:cubicBezTo>
                  <a:pt x="327062" y="4029840"/>
                  <a:pt x="433868" y="4019226"/>
                  <a:pt x="539014" y="4004631"/>
                </a:cubicBezTo>
                <a:cubicBezTo>
                  <a:pt x="712822" y="3980750"/>
                  <a:pt x="886629" y="3957531"/>
                  <a:pt x="1060768" y="3935307"/>
                </a:cubicBezTo>
                <a:cubicBezTo>
                  <a:pt x="812993" y="3945922"/>
                  <a:pt x="554936" y="3969472"/>
                  <a:pt x="311805" y="3957531"/>
                </a:cubicBezTo>
                <a:cubicBezTo>
                  <a:pt x="275650" y="3955541"/>
                  <a:pt x="238832" y="3945258"/>
                  <a:pt x="210306" y="3923698"/>
                </a:cubicBezTo>
                <a:cubicBezTo>
                  <a:pt x="203341" y="3918391"/>
                  <a:pt x="196707" y="3912421"/>
                  <a:pt x="190737" y="3905455"/>
                </a:cubicBezTo>
                <a:cubicBezTo>
                  <a:pt x="120086" y="3825185"/>
                  <a:pt x="166523" y="3673270"/>
                  <a:pt x="163869" y="3575420"/>
                </a:cubicBezTo>
                <a:cubicBezTo>
                  <a:pt x="161879" y="3506760"/>
                  <a:pt x="159557" y="3437768"/>
                  <a:pt x="157899" y="3369107"/>
                </a:cubicBezTo>
                <a:cubicBezTo>
                  <a:pt x="171498" y="3368776"/>
                  <a:pt x="185429" y="3368444"/>
                  <a:pt x="199029" y="3368112"/>
                </a:cubicBezTo>
                <a:cubicBezTo>
                  <a:pt x="127715" y="3062623"/>
                  <a:pt x="13" y="2513670"/>
                  <a:pt x="13" y="2513670"/>
                </a:cubicBezTo>
                <a:cubicBezTo>
                  <a:pt x="-650" y="2510685"/>
                  <a:pt x="24227" y="2504051"/>
                  <a:pt x="67347" y="2494764"/>
                </a:cubicBezTo>
                <a:cubicBezTo>
                  <a:pt x="65025" y="2419138"/>
                  <a:pt x="62371" y="2343844"/>
                  <a:pt x="60049" y="2268217"/>
                </a:cubicBezTo>
                <a:cubicBezTo>
                  <a:pt x="55737" y="2138194"/>
                  <a:pt x="-16903" y="1924915"/>
                  <a:pt x="161216" y="1910984"/>
                </a:cubicBezTo>
                <a:cubicBezTo>
                  <a:pt x="194385" y="1908662"/>
                  <a:pt x="227886" y="1907335"/>
                  <a:pt x="261387" y="1906340"/>
                </a:cubicBezTo>
                <a:cubicBezTo>
                  <a:pt x="164864" y="1850284"/>
                  <a:pt x="54742" y="1780960"/>
                  <a:pt x="35836" y="1718602"/>
                </a:cubicBezTo>
                <a:cubicBezTo>
                  <a:pt x="7974" y="1626723"/>
                  <a:pt x="129705" y="1488738"/>
                  <a:pt x="202346" y="1407142"/>
                </a:cubicBezTo>
                <a:cubicBezTo>
                  <a:pt x="187088" y="1294366"/>
                  <a:pt x="174484" y="1180927"/>
                  <a:pt x="159889" y="1068151"/>
                </a:cubicBezTo>
                <a:cubicBezTo>
                  <a:pt x="143636" y="943766"/>
                  <a:pt x="127383" y="819381"/>
                  <a:pt x="111130" y="694996"/>
                </a:cubicBezTo>
                <a:cubicBezTo>
                  <a:pt x="90233" y="533794"/>
                  <a:pt x="14607" y="410404"/>
                  <a:pt x="222911" y="371596"/>
                </a:cubicBezTo>
                <a:cubicBezTo>
                  <a:pt x="327394" y="352026"/>
                  <a:pt x="434199" y="341412"/>
                  <a:pt x="539346" y="326817"/>
                </a:cubicBezTo>
                <a:cubicBezTo>
                  <a:pt x="872034" y="280712"/>
                  <a:pt x="1205054" y="238255"/>
                  <a:pt x="1538406" y="198783"/>
                </a:cubicBezTo>
                <a:cubicBezTo>
                  <a:pt x="2365317" y="101266"/>
                  <a:pt x="3197867" y="15025"/>
                  <a:pt x="4031081" y="1426"/>
                </a:cubicBezTo>
                <a:cubicBezTo>
                  <a:pt x="4112180" y="99"/>
                  <a:pt x="4193196" y="-398"/>
                  <a:pt x="4274171" y="348"/>
                </a:cubicBezTo>
                <a:close/>
              </a:path>
            </a:pathLst>
          </a:cu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60860AF-FB4D-C6EA-51D3-69E56BCD7C99}"/>
              </a:ext>
            </a:extLst>
          </p:cNvPr>
          <p:cNvSpPr txBox="1"/>
          <p:nvPr/>
        </p:nvSpPr>
        <p:spPr>
          <a:xfrm>
            <a:off x="9610531" y="6428793"/>
            <a:ext cx="2767987" cy="42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Photo Credit: MaineTransNet- Safe Combinations Thrift </a:t>
            </a:r>
          </a:p>
        </p:txBody>
      </p:sp>
    </p:spTree>
    <p:extLst>
      <p:ext uri="{BB962C8B-B14F-4D97-AF65-F5344CB8AC3E}">
        <p14:creationId xmlns:p14="http://schemas.microsoft.com/office/powerpoint/2010/main" val="392532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B09C6-C532-D0F3-16D7-EAC410FE3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are Grant Decisions Made?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3A5FE-DE7C-022F-31B9-C303B8E5A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465" y="1606062"/>
            <a:ext cx="11029333" cy="41147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3B4A"/>
                </a:solidFill>
                <a:latin typeface="Lora" pitchFamily="2" charset="0"/>
              </a:rPr>
              <a:t>Maine Women’s Fund Advisors read applications</a:t>
            </a:r>
          </a:p>
          <a:p>
            <a:pPr>
              <a:lnSpc>
                <a:spcPct val="100000"/>
              </a:lnSpc>
            </a:pPr>
            <a:endParaRPr lang="en-US" sz="3200" dirty="0">
              <a:solidFill>
                <a:srgbClr val="003B4A"/>
              </a:solidFill>
              <a:latin typeface="Lora" pitchFamily="2" charset="0"/>
            </a:endParaRPr>
          </a:p>
          <a:p>
            <a:pPr>
              <a:lnSpc>
                <a:spcPct val="100000"/>
              </a:lnSpc>
            </a:pPr>
            <a:r>
              <a:rPr lang="en-US" sz="3200" dirty="0">
                <a:solidFill>
                  <a:srgbClr val="003B4A"/>
                </a:solidFill>
                <a:latin typeface="Lora" pitchFamily="2" charset="0"/>
              </a:rPr>
              <a:t>General Support- Reviewers will: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3B4A"/>
                </a:solidFill>
                <a:latin typeface="Lora" pitchFamily="2" charset="0"/>
              </a:rPr>
              <a:t>Focus on Criteria and</a:t>
            </a:r>
          </a:p>
          <a:p>
            <a:pPr lvl="1">
              <a:lnSpc>
                <a:spcPct val="100000"/>
              </a:lnSpc>
            </a:pPr>
            <a:r>
              <a:rPr lang="en-US" sz="3200" dirty="0">
                <a:solidFill>
                  <a:srgbClr val="003B4A"/>
                </a:solidFill>
                <a:latin typeface="Lora" pitchFamily="2" charset="0"/>
              </a:rPr>
              <a:t>Focus on Mission and your most important programs</a:t>
            </a:r>
          </a:p>
          <a:p>
            <a:pPr marL="0" indent="0">
              <a:lnSpc>
                <a:spcPct val="200000"/>
              </a:lnSpc>
              <a:buNone/>
            </a:pPr>
            <a:endParaRPr lang="en-US" sz="3200" dirty="0"/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25768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9F182-2905-B3CC-AE57-0D85F572F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73D53-46C9-1B2D-E930-4A33351D8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B0C4F-5919-8194-791E-33365872C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5" y="1446902"/>
            <a:ext cx="11901948" cy="4673679"/>
          </a:xfrm>
        </p:spPr>
        <p:txBody>
          <a:bodyPr>
            <a:normAutofit/>
          </a:bodyPr>
          <a:lstStyle/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en-US" sz="2800" dirty="0">
              <a:solidFill>
                <a:srgbClr val="003B4A"/>
              </a:solidFill>
              <a:latin typeface="Lora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32EC3-71A8-BC9A-8D2C-F298F1CE3326}"/>
              </a:ext>
            </a:extLst>
          </p:cNvPr>
          <p:cNvSpPr txBox="1"/>
          <p:nvPr/>
        </p:nvSpPr>
        <p:spPr>
          <a:xfrm>
            <a:off x="534537" y="1318022"/>
            <a:ext cx="11122925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Why does your organization need flexible, unrestricted funding right now?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How does your organization’s mission or purpose address the grant program criteria?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How does your organization know if it’s achieving your mission or purpose? How do you track results?</a:t>
            </a:r>
          </a:p>
          <a:p>
            <a:pPr marL="342900" marR="0" lvl="0" indent="-342900">
              <a:buFont typeface="+mj-lt"/>
              <a:buAutoNum type="arabicPeriod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We involve the people we serve in (select all that apply):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Design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Delivery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Evaluation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Leadership</a:t>
            </a:r>
          </a:p>
          <a:p>
            <a:pPr marL="342900" marR="0" lvl="0" indent="-342900">
              <a:buFont typeface="+mj-lt"/>
              <a:buAutoNum type="arabicPeriod"/>
            </a:pPr>
            <a:endParaRPr lang="en-US" sz="2800" dirty="0">
              <a:solidFill>
                <a:srgbClr val="003B4A"/>
              </a:solidFill>
              <a:latin typeface="Lor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0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4DDDBC-819E-FA9D-8DB9-E6E72C40A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2EFE-A896-A66C-70A4-34A4C1CE5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65839-D1C1-76EB-27CD-8AF0F5CB13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85" y="1446902"/>
            <a:ext cx="11901948" cy="4673679"/>
          </a:xfrm>
        </p:spPr>
        <p:txBody>
          <a:bodyPr>
            <a:normAutofit/>
          </a:bodyPr>
          <a:lstStyle/>
          <a:p>
            <a:pPr marL="742950" lvl="1" indent="-285750" fontAlgn="base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en-US" sz="2800" dirty="0">
              <a:solidFill>
                <a:srgbClr val="003B4A"/>
              </a:solidFill>
              <a:latin typeface="Lora" pitchFamily="2" charset="0"/>
            </a:endParaRPr>
          </a:p>
          <a:p>
            <a:pPr algn="l" fontAlgn="base">
              <a:buFont typeface="Arial" panose="020B0604020202020204" pitchFamily="34" charset="0"/>
              <a:buChar char="•"/>
            </a:pPr>
            <a:endParaRPr lang="en-US" sz="3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719543-4717-7571-9778-F8FDD22C9CF2}"/>
              </a:ext>
            </a:extLst>
          </p:cNvPr>
          <p:cNvSpPr txBox="1"/>
          <p:nvPr/>
        </p:nvSpPr>
        <p:spPr>
          <a:xfrm>
            <a:off x="534537" y="1318022"/>
            <a:ext cx="1112292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/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5. Describe the local, regional, and/or statewide impact of your organization’s work/programs.</a:t>
            </a:r>
          </a:p>
          <a:p>
            <a:pPr marR="0" lvl="0"/>
            <a:endParaRPr lang="en-US" sz="2800" dirty="0">
              <a:solidFill>
                <a:srgbClr val="003B4A"/>
              </a:solidFill>
              <a:latin typeface="Lora" pitchFamily="2" charset="0"/>
            </a:endParaRPr>
          </a:p>
          <a:p>
            <a:pPr marR="0" lvl="0"/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6. Select the focus area most closely aligned with your organization’s mission or purpose: (select all that apply)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Financial Literacy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Health Education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Leadership Development</a:t>
            </a:r>
          </a:p>
          <a:p>
            <a:pPr marL="742950" marR="0" lvl="1" indent="-28575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3B4A"/>
                </a:solidFill>
                <a:latin typeface="Lora" pitchFamily="2" charset="0"/>
              </a:rPr>
              <a:t>Policy and/or Advocacy</a:t>
            </a:r>
          </a:p>
          <a:p>
            <a:pPr marR="0" lvl="0"/>
            <a:endParaRPr lang="en-US" sz="2800" dirty="0">
              <a:solidFill>
                <a:srgbClr val="003B4A"/>
              </a:solidFill>
              <a:latin typeface="Lora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1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CF Palette">
      <a:dk1>
        <a:srgbClr val="000000"/>
      </a:dk1>
      <a:lt1>
        <a:srgbClr val="FFFFFF"/>
      </a:lt1>
      <a:dk2>
        <a:srgbClr val="103D43"/>
      </a:dk2>
      <a:lt2>
        <a:srgbClr val="E7E6E6"/>
      </a:lt2>
      <a:accent1>
        <a:srgbClr val="396D7C"/>
      </a:accent1>
      <a:accent2>
        <a:srgbClr val="64A0A8"/>
      </a:accent2>
      <a:accent3>
        <a:srgbClr val="F2704F"/>
      </a:accent3>
      <a:accent4>
        <a:srgbClr val="F9A339"/>
      </a:accent4>
      <a:accent5>
        <a:srgbClr val="FCCB0A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38514F4-7613-4B6E-833D-C03C8B529762}" vid="{2A1D8FFC-8E0B-4F81-8BA9-42DB31C8596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C82CD1E7737D4CBF2BA1483D145D62" ma:contentTypeVersion="19" ma:contentTypeDescription="Create a new document." ma:contentTypeScope="" ma:versionID="83e5f3b747b399a5eecf6c482e63439f">
  <xsd:schema xmlns:xsd="http://www.w3.org/2001/XMLSchema" xmlns:xs="http://www.w3.org/2001/XMLSchema" xmlns:p="http://schemas.microsoft.com/office/2006/metadata/properties" xmlns:ns2="41d002e1-63ef-448a-8d9b-10031b0f795d" xmlns:ns3="d8a06c5c-b213-468f-95dd-09f13bb9335a" targetNamespace="http://schemas.microsoft.com/office/2006/metadata/properties" ma:root="true" ma:fieldsID="9b1d4c9df2a6611f53df30445f8777b4" ns2:_="" ns3:_="">
    <xsd:import namespace="41d002e1-63ef-448a-8d9b-10031b0f795d"/>
    <xsd:import namespace="d8a06c5c-b213-468f-95dd-09f13bb933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002e1-63ef-448a-8d9b-10031b0f79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6dbae54-bc92-4757-86ab-c151ed43fe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06c5c-b213-468f-95dd-09f13bb9335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735535e-0796-4b2c-a24b-8b674eaf141e}" ma:internalName="TaxCatchAll" ma:showField="CatchAllData" ma:web="d8a06c5c-b213-468f-95dd-09f13bb933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8a06c5c-b213-468f-95dd-09f13bb9335a">
      <UserInfo>
        <DisplayName/>
        <AccountId xsi:nil="true"/>
        <AccountType/>
      </UserInfo>
    </SharedWithUsers>
    <MediaLengthInSeconds xmlns="41d002e1-63ef-448a-8d9b-10031b0f795d" xsi:nil="true"/>
    <TaxCatchAll xmlns="d8a06c5c-b213-468f-95dd-09f13bb9335a" xsi:nil="true"/>
    <lcf76f155ced4ddcb4097134ff3c332f xmlns="41d002e1-63ef-448a-8d9b-10031b0f795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E45BA3-3295-4C8B-970A-AC303A58FBA0}"/>
</file>

<file path=customXml/itemProps2.xml><?xml version="1.0" encoding="utf-8"?>
<ds:datastoreItem xmlns:ds="http://schemas.openxmlformats.org/officeDocument/2006/customXml" ds:itemID="{1C3EE51F-12AF-484A-A54C-13BD6248EA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A9176B-87B9-44B6-ABD2-DFF04F3B8D7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a3f915de-5ae1-4ac7-8e66-8cce77591c7b"/>
    <ds:schemaRef ds:uri="24179e8d-7439-480e-b529-cf83a758423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35721</TotalTime>
  <Words>659</Words>
  <Application>Microsoft Office PowerPoint</Application>
  <PresentationFormat>Widescreen</PresentationFormat>
  <Paragraphs>126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Aptos</vt:lpstr>
      <vt:lpstr>Arial</vt:lpstr>
      <vt:lpstr>Atkinson Hyperlegible</vt:lpstr>
      <vt:lpstr>Calibri</vt:lpstr>
      <vt:lpstr>Century Schoolbook</vt:lpstr>
      <vt:lpstr>Courier New</vt:lpstr>
      <vt:lpstr>Fira Sans Condensed SemiBold</vt:lpstr>
      <vt:lpstr>inherit</vt:lpstr>
      <vt:lpstr>Lora</vt:lpstr>
      <vt:lpstr>Symbol</vt:lpstr>
      <vt:lpstr>Wingdings</vt:lpstr>
      <vt:lpstr>Office Theme</vt:lpstr>
      <vt:lpstr>PowerPoint Presentation</vt:lpstr>
      <vt:lpstr>About Maine Community Foundation</vt:lpstr>
      <vt:lpstr>Maine Women’s Fund Overview</vt:lpstr>
      <vt:lpstr>Maine Women’s Fund  Criteria</vt:lpstr>
      <vt:lpstr>Maine Women’s Fund Criteria</vt:lpstr>
      <vt:lpstr>Maine Women’s Fund Grants</vt:lpstr>
      <vt:lpstr>How are Grant Decisions Made? </vt:lpstr>
      <vt:lpstr>Application Questions </vt:lpstr>
      <vt:lpstr>Application Questions </vt:lpstr>
      <vt:lpstr>What the Maine Women’s Fund CAN NOT fund </vt:lpstr>
      <vt:lpstr>Attachments</vt:lpstr>
      <vt:lpstr>Maine Women’s Fund Grant Program </vt:lpstr>
      <vt:lpstr>Online Resources</vt:lpstr>
      <vt:lpstr>Online Resources</vt:lpstr>
      <vt:lpstr>Online Resources &amp; Application System </vt:lpstr>
      <vt:lpstr>Online Application System</vt:lpstr>
      <vt:lpstr>Online Application System</vt:lpstr>
      <vt:lpstr>Thank you for joining us today QUESTIONS?   Gloria Aponte Community Partner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Grondin</dc:creator>
  <cp:lastModifiedBy>Gloria Aponte C.</cp:lastModifiedBy>
  <cp:revision>478</cp:revision>
  <cp:lastPrinted>2025-07-22T14:56:28Z</cp:lastPrinted>
  <dcterms:created xsi:type="dcterms:W3CDTF">2023-09-05T15:58:03Z</dcterms:created>
  <dcterms:modified xsi:type="dcterms:W3CDTF">2025-07-22T16:25:25Z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0x010100C9C82CD1E7737D4CBF2BA1483D145D62</vt:lpwstr>
  </property>
  <property fmtid="{D5CDD505-2E9C-101B-9397-08002B2CF9AE}" pid="3" name="Order">
    <vt:r8>278100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