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261" r:id="rId5"/>
    <p:sldId id="258" r:id="rId6"/>
    <p:sldId id="263" r:id="rId7"/>
    <p:sldId id="259" r:id="rId8"/>
    <p:sldId id="1933" r:id="rId9"/>
    <p:sldId id="1932" r:id="rId10"/>
    <p:sldId id="266" r:id="rId11"/>
    <p:sldId id="267" r:id="rId12"/>
    <p:sldId id="1819" r:id="rId13"/>
    <p:sldId id="340" r:id="rId14"/>
    <p:sldId id="336" r:id="rId15"/>
    <p:sldId id="1686" r:id="rId16"/>
    <p:sldId id="1823" r:id="rId17"/>
    <p:sldId id="1822" r:id="rId18"/>
    <p:sldId id="1827" r:id="rId19"/>
    <p:sldId id="1824" r:id="rId20"/>
    <p:sldId id="1821" r:id="rId21"/>
    <p:sldId id="1828" r:id="rId22"/>
    <p:sldId id="1829" r:id="rId23"/>
    <p:sldId id="338" r:id="rId24"/>
    <p:sldId id="1830" r:id="rId25"/>
    <p:sldId id="1883" r:id="rId26"/>
    <p:sldId id="1920" r:id="rId27"/>
    <p:sldId id="1896" r:id="rId28"/>
    <p:sldId id="1929" r:id="rId29"/>
    <p:sldId id="1766" r:id="rId30"/>
    <p:sldId id="1931" r:id="rId31"/>
    <p:sldId id="260" r:id="rId32"/>
    <p:sldId id="1816" r:id="rId33"/>
    <p:sldId id="339" r:id="rId3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Nemitz" initials="AN" lastIdx="1" clrIdx="0">
    <p:extLst>
      <p:ext uri="{19B8F6BF-5375-455C-9EA6-DF929625EA0E}">
        <p15:presenceInfo xmlns:p15="http://schemas.microsoft.com/office/powerpoint/2012/main" userId="S::anemitz@mainecf.org::48cd46fa-aaeb-455a-b461-8b8cc59822a9" providerId="AD"/>
      </p:ext>
    </p:extLst>
  </p:cmAuthor>
  <p:cmAuthor id="2" name="Liana S. Kingsbury" initials="LSK" lastIdx="1" clrIdx="1">
    <p:extLst>
      <p:ext uri="{19B8F6BF-5375-455C-9EA6-DF929625EA0E}">
        <p15:presenceInfo xmlns:p15="http://schemas.microsoft.com/office/powerpoint/2012/main" userId="S::lkingsbury@mainecf.org::5136cb44-b567-4595-8d33-9971807421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4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685EEA-D775-E2ED-BEE1-9B4018AB2F17}" v="289" dt="2023-02-14T15:00:15.748"/>
    <p1510:client id="{497F5F28-018F-434B-939C-CADB84B38212}" v="5" dt="2023-02-13T21:35:28.937"/>
    <p1510:client id="{98949D3D-E700-4EB2-B3A8-042BAF229BF7}" v="43" dt="2023-02-14T14:27:24.901"/>
    <p1510:client id="{CFE938A0-49D8-49F2-B766-C3551F049567}" v="183" dt="2023-02-14T14:20:03.9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4590" y="10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https://mainecf-my.sharepoint.com/personal/rspearen_mainecf_org/Documents/Documents/Temp/Projects%20for%20INV%20VP/2023%2002%20Donor%20Meeting/growth%20in%20asset%201983%20to%202020%20as%20of%2006%2010%202021.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9448912285165262E-2"/>
          <c:y val="0.17877814329146435"/>
          <c:w val="0.88701273316912965"/>
          <c:h val="0.76154741636980816"/>
        </c:manualLayout>
      </c:layout>
      <c:pie3DChart>
        <c:varyColors val="1"/>
        <c:ser>
          <c:idx val="0"/>
          <c:order val="0"/>
          <c:tx>
            <c:strRef>
              <c:f>Sheet1!$B$1</c:f>
              <c:strCache>
                <c:ptCount val="1"/>
                <c:pt idx="0">
                  <c:v>Column2</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2-F741-47EE-8540-4945F2BA52C5}"/>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5-F741-47EE-8540-4945F2BA52C5}"/>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4-F741-47EE-8540-4945F2BA52C5}"/>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3-F741-47EE-8540-4945F2BA52C5}"/>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06-F741-47EE-8540-4945F2BA52C5}"/>
              </c:ext>
            </c:extLst>
          </c:dPt>
          <c:dPt>
            <c:idx val="5"/>
            <c:bubble3D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c:ext xmlns:c16="http://schemas.microsoft.com/office/drawing/2014/chart" uri="{C3380CC4-5D6E-409C-BE32-E72D297353CC}">
                <c16:uniqueId val="{00000008-F741-47EE-8540-4945F2BA52C5}"/>
              </c:ext>
            </c:extLst>
          </c:dPt>
          <c:dPt>
            <c:idx val="6"/>
            <c:bubble3D val="0"/>
            <c:spPr>
              <a:solidFill>
                <a:schemeClr val="accent1">
                  <a:lumMod val="60000"/>
                  <a:alpha val="90000"/>
                </a:schemeClr>
              </a:solidFill>
              <a:ln w="19050">
                <a:solidFill>
                  <a:schemeClr val="accent1">
                    <a:lumMod val="60000"/>
                    <a:lumMod val="75000"/>
                  </a:schemeClr>
                </a:solidFill>
              </a:ln>
              <a:effectLst>
                <a:innerShdw blurRad="114300">
                  <a:schemeClr val="accent1">
                    <a:lumMod val="60000"/>
                    <a:lumMod val="75000"/>
                  </a:schemeClr>
                </a:innerShdw>
              </a:effectLst>
              <a:scene3d>
                <a:camera prst="orthographicFront"/>
                <a:lightRig rig="threePt" dir="t"/>
              </a:scene3d>
              <a:sp3d contourW="19050" prstMaterial="flat">
                <a:contourClr>
                  <a:schemeClr val="accent1">
                    <a:lumMod val="60000"/>
                    <a:lumMod val="75000"/>
                  </a:schemeClr>
                </a:contourClr>
              </a:sp3d>
            </c:spPr>
            <c:extLst>
              <c:ext xmlns:c16="http://schemas.microsoft.com/office/drawing/2014/chart" uri="{C3380CC4-5D6E-409C-BE32-E72D297353CC}">
                <c16:uniqueId val="{00000007-F741-47EE-8540-4945F2BA52C5}"/>
              </c:ext>
            </c:extLst>
          </c:dPt>
          <c:dLbls>
            <c:dLbl>
              <c:idx val="0"/>
              <c:layout>
                <c:manualLayout>
                  <c:x val="4.8182710919743243E-2"/>
                  <c:y val="1.6738742478436654E-3"/>
                </c:manualLayout>
              </c:layout>
              <c:tx>
                <c:rich>
                  <a:bodyPr rot="0" spcFirstLastPara="1" vertOverflow="clip" horzOverflow="clip" vert="horz" wrap="square" lIns="36576" tIns="18288" rIns="36576" bIns="18288" anchor="ctr" anchorCtr="1">
                    <a:spAutoFit/>
                  </a:bodyPr>
                  <a:lstStyle/>
                  <a:p>
                    <a:pPr>
                      <a:defRPr sz="1330" b="0" i="0" u="none" strike="noStrike" kern="1200" baseline="0">
                        <a:solidFill>
                          <a:schemeClr val="accent1"/>
                        </a:solidFill>
                        <a:effectLst/>
                        <a:latin typeface="+mn-lt"/>
                        <a:ea typeface="+mn-ea"/>
                        <a:cs typeface="+mn-cs"/>
                      </a:defRPr>
                    </a:pPr>
                    <a:fld id="{7428D8D8-82FA-4140-9EEC-F77583D3C7C1}" type="CATEGORYNAME">
                      <a:rPr lang="en-US" sz="1800" b="1"/>
                      <a:pPr>
                        <a:defRPr/>
                      </a:pPr>
                      <a:t>[CATEGORY NAME]</a:t>
                    </a:fld>
                    <a:r>
                      <a:rPr lang="en-US" sz="1800" baseline="0" dirty="0"/>
                      <a:t>
</a:t>
                    </a:r>
                    <a:fld id="{155B6A58-4C12-44CB-98D4-2174383DD109}" type="PERCENTAGE">
                      <a:rPr lang="en-US" sz="1800" baseline="0"/>
                      <a:pPr>
                        <a:defRPr/>
                      </a:pPr>
                      <a:t>[PERCENTAGE]</a:t>
                    </a:fld>
                    <a:endParaRPr lang="en-US" sz="1800" baseline="0" dirty="0"/>
                  </a:p>
                </c:rich>
              </c:tx>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6576" tIns="18288" rIns="36576" bIns="18288" anchor="ctr" anchorCtr="1">
                  <a:spAutoFit/>
                </a:bodyPr>
                <a:lstStyle/>
                <a:p>
                  <a:pPr>
                    <a:defRPr sz="1330" b="0" i="0" u="none" strike="noStrike" kern="1200" baseline="0">
                      <a:solidFill>
                        <a:schemeClr val="accent1"/>
                      </a:solidFill>
                      <a:effectLst/>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solidFill>
                      <a:schemeClr val="lt1">
                        <a:alpha val="90000"/>
                      </a:schemeClr>
                    </a:solidFill>
                    <a:ln w="12700" cap="flat" cmpd="sng" algn="ctr">
                      <a:solidFill>
                        <a:schemeClr val="accent1"/>
                      </a:solidFill>
                      <a:round/>
                    </a:ln>
                  </c15:spPr>
                  <c15:dlblFieldTable/>
                  <c15:showDataLabelsRange val="0"/>
                </c:ext>
                <c:ext xmlns:c16="http://schemas.microsoft.com/office/drawing/2014/chart" uri="{C3380CC4-5D6E-409C-BE32-E72D297353CC}">
                  <c16:uniqueId val="{00000002-F741-47EE-8540-4945F2BA52C5}"/>
                </c:ext>
              </c:extLst>
            </c:dLbl>
            <c:dLbl>
              <c:idx val="1"/>
              <c:layout>
                <c:manualLayout>
                  <c:x val="0.15293326861089354"/>
                  <c:y val="-5.1776314946169272E-2"/>
                </c:manualLayout>
              </c:layout>
              <c:tx>
                <c:rich>
                  <a:bodyPr rot="0" spcFirstLastPara="1" vertOverflow="clip" horzOverflow="clip" vert="horz" wrap="square" lIns="36576" tIns="18288" rIns="36576" bIns="18288" anchor="ctr" anchorCtr="1">
                    <a:spAutoFit/>
                  </a:bodyPr>
                  <a:lstStyle/>
                  <a:p>
                    <a:pPr>
                      <a:defRPr sz="1330" b="0" i="0" u="none" strike="noStrike" kern="1200" baseline="0">
                        <a:solidFill>
                          <a:schemeClr val="accent1"/>
                        </a:solidFill>
                        <a:effectLst/>
                        <a:latin typeface="+mn-lt"/>
                        <a:ea typeface="+mn-ea"/>
                        <a:cs typeface="+mn-cs"/>
                      </a:defRPr>
                    </a:pPr>
                    <a:fld id="{E99A8991-52AF-4168-BF96-CD470E021270}" type="CATEGORYNAME">
                      <a:rPr lang="en-US" sz="1800" b="1"/>
                      <a:pPr>
                        <a:defRPr>
                          <a:solidFill>
                            <a:schemeClr val="accent1"/>
                          </a:solidFill>
                        </a:defRPr>
                      </a:pPr>
                      <a:t>[CATEGORY NAME]</a:t>
                    </a:fld>
                    <a:r>
                      <a:rPr lang="en-US" sz="1800" baseline="0" dirty="0"/>
                      <a:t>
</a:t>
                    </a:r>
                    <a:fld id="{A4B2A50E-1945-430A-9055-3D309863C0E1}" type="PERCENTAGE">
                      <a:rPr lang="en-US" sz="1800" baseline="0"/>
                      <a:pPr>
                        <a:defRPr>
                          <a:solidFill>
                            <a:schemeClr val="accent1"/>
                          </a:solidFill>
                        </a:defRPr>
                      </a:pPr>
                      <a:t>[PERCENTAGE]</a:t>
                    </a:fld>
                    <a:endParaRPr lang="en-US" sz="1800" baseline="0" dirty="0"/>
                  </a:p>
                </c:rich>
              </c:tx>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6576" tIns="18288" rIns="36576" bIns="18288" anchor="ctr" anchorCtr="1">
                  <a:spAutoFit/>
                </a:bodyPr>
                <a:lstStyle/>
                <a:p>
                  <a:pPr>
                    <a:defRPr sz="1330" b="0" i="0" u="none" strike="noStrike" kern="1200" baseline="0">
                      <a:solidFill>
                        <a:schemeClr val="accent1"/>
                      </a:solidFill>
                      <a:effectLst/>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solidFill>
                      <a:schemeClr val="lt1">
                        <a:alpha val="90000"/>
                      </a:schemeClr>
                    </a:solidFill>
                    <a:ln w="12700" cap="flat" cmpd="sng" algn="ctr">
                      <a:solidFill>
                        <a:schemeClr val="accent1"/>
                      </a:solidFill>
                      <a:round/>
                    </a:ln>
                  </c15:spPr>
                  <c15:dlblFieldTable/>
                  <c15:showDataLabelsRange val="0"/>
                </c:ext>
                <c:ext xmlns:c16="http://schemas.microsoft.com/office/drawing/2014/chart" uri="{C3380CC4-5D6E-409C-BE32-E72D297353CC}">
                  <c16:uniqueId val="{00000005-F741-47EE-8540-4945F2BA52C5}"/>
                </c:ext>
              </c:extLst>
            </c:dLbl>
            <c:dLbl>
              <c:idx val="2"/>
              <c:layout>
                <c:manualLayout>
                  <c:x val="-3.4547613188976381E-2"/>
                  <c:y val="-5.1733203989863509E-2"/>
                </c:manualLayout>
              </c:layout>
              <c:tx>
                <c:rich>
                  <a:bodyPr rot="0" spcFirstLastPara="1" vertOverflow="clip" horzOverflow="clip" vert="horz" wrap="square" lIns="36576" tIns="18288" rIns="36576" bIns="18288" anchor="ctr" anchorCtr="1">
                    <a:spAutoFit/>
                  </a:bodyPr>
                  <a:lstStyle/>
                  <a:p>
                    <a:pPr>
                      <a:defRPr sz="1330" b="0" i="0" u="none" strike="noStrike" kern="1200" baseline="0">
                        <a:solidFill>
                          <a:schemeClr val="accent1"/>
                        </a:solidFill>
                        <a:effectLst/>
                        <a:latin typeface="+mn-lt"/>
                        <a:ea typeface="+mn-ea"/>
                        <a:cs typeface="+mn-cs"/>
                      </a:defRPr>
                    </a:pPr>
                    <a:fld id="{ADF51602-1891-4072-B523-A88A4F2179C6}" type="CATEGORYNAME">
                      <a:rPr lang="en-US" sz="1800" b="1"/>
                      <a:pPr>
                        <a:defRPr>
                          <a:solidFill>
                            <a:schemeClr val="accent1"/>
                          </a:solidFill>
                        </a:defRPr>
                      </a:pPr>
                      <a:t>[CATEGORY NAME]</a:t>
                    </a:fld>
                    <a:r>
                      <a:rPr lang="en-US" sz="1800" b="1" baseline="0" dirty="0"/>
                      <a:t>
</a:t>
                    </a:r>
                    <a:fld id="{C39ECF7E-FC69-49D9-A4AE-C368F97E6C6D}" type="PERCENTAGE">
                      <a:rPr lang="en-US" sz="1800" b="1" baseline="0"/>
                      <a:pPr>
                        <a:defRPr>
                          <a:solidFill>
                            <a:schemeClr val="accent1"/>
                          </a:solidFill>
                        </a:defRPr>
                      </a:pPr>
                      <a:t>[PERCENTAGE]</a:t>
                    </a:fld>
                    <a:endParaRPr lang="en-US" sz="1800" b="1" baseline="0" dirty="0"/>
                  </a:p>
                </c:rich>
              </c:tx>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6576" tIns="18288" rIns="36576" bIns="18288" anchor="ctr" anchorCtr="1">
                  <a:spAutoFit/>
                </a:bodyPr>
                <a:lstStyle/>
                <a:p>
                  <a:pPr>
                    <a:defRPr sz="1330" b="0" i="0" u="none" strike="noStrike" kern="1200" baseline="0">
                      <a:solidFill>
                        <a:schemeClr val="accent1"/>
                      </a:solidFill>
                      <a:effectLst/>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solidFill>
                      <a:schemeClr val="lt1">
                        <a:alpha val="90000"/>
                      </a:schemeClr>
                    </a:solidFill>
                    <a:ln w="12700" cap="flat" cmpd="sng" algn="ctr">
                      <a:solidFill>
                        <a:schemeClr val="accent1"/>
                      </a:solidFill>
                      <a:round/>
                    </a:ln>
                  </c15:spPr>
                  <c15:dlblFieldTable/>
                  <c15:showDataLabelsRange val="0"/>
                </c:ext>
                <c:ext xmlns:c16="http://schemas.microsoft.com/office/drawing/2014/chart" uri="{C3380CC4-5D6E-409C-BE32-E72D297353CC}">
                  <c16:uniqueId val="{00000004-F741-47EE-8540-4945F2BA52C5}"/>
                </c:ext>
              </c:extLst>
            </c:dLbl>
            <c:dLbl>
              <c:idx val="3"/>
              <c:layout>
                <c:manualLayout>
                  <c:x val="-2.7632387898871257E-2"/>
                  <c:y val="5.8657673258379922E-2"/>
                </c:manualLayout>
              </c:layout>
              <c:tx>
                <c:rich>
                  <a:bodyPr rot="0" spcFirstLastPara="1" vertOverflow="clip" horzOverflow="clip" vert="horz" wrap="square" lIns="36576" tIns="18288" rIns="36576" bIns="18288" anchor="ctr" anchorCtr="1">
                    <a:spAutoFit/>
                  </a:bodyPr>
                  <a:lstStyle/>
                  <a:p>
                    <a:pPr>
                      <a:defRPr sz="1330" b="0" i="0" u="none" strike="noStrike" kern="1200" baseline="0">
                        <a:solidFill>
                          <a:schemeClr val="accent1"/>
                        </a:solidFill>
                        <a:effectLst/>
                        <a:latin typeface="+mn-lt"/>
                        <a:ea typeface="+mn-ea"/>
                        <a:cs typeface="+mn-cs"/>
                      </a:defRPr>
                    </a:pPr>
                    <a:fld id="{65EE42BE-E267-41C8-93EF-5E42D0FE8D23}" type="CATEGORYNAME">
                      <a:rPr lang="en-US" sz="1800" b="1"/>
                      <a:pPr>
                        <a:defRPr>
                          <a:solidFill>
                            <a:schemeClr val="accent1"/>
                          </a:solidFill>
                        </a:defRPr>
                      </a:pPr>
                      <a:t>[CATEGORY NAME]</a:t>
                    </a:fld>
                    <a:r>
                      <a:rPr lang="en-US" sz="1800" b="1" baseline="0" dirty="0"/>
                      <a:t>
</a:t>
                    </a:r>
                    <a:fld id="{D3A31108-164C-4EAA-87B9-51E25897D05F}" type="PERCENTAGE">
                      <a:rPr lang="en-US" sz="1800" b="1" baseline="0"/>
                      <a:pPr>
                        <a:defRPr>
                          <a:solidFill>
                            <a:schemeClr val="accent1"/>
                          </a:solidFill>
                        </a:defRPr>
                      </a:pPr>
                      <a:t>[PERCENTAGE]</a:t>
                    </a:fld>
                    <a:endParaRPr lang="en-US" sz="1800" b="1" baseline="0" dirty="0"/>
                  </a:p>
                </c:rich>
              </c:tx>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6576" tIns="18288" rIns="36576" bIns="18288" anchor="ctr" anchorCtr="1">
                  <a:spAutoFit/>
                </a:bodyPr>
                <a:lstStyle/>
                <a:p>
                  <a:pPr>
                    <a:defRPr sz="1330" b="0" i="0" u="none" strike="noStrike" kern="1200" baseline="0">
                      <a:solidFill>
                        <a:schemeClr val="accent1"/>
                      </a:solidFill>
                      <a:effectLst/>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solidFill>
                      <a:schemeClr val="lt1">
                        <a:alpha val="90000"/>
                      </a:schemeClr>
                    </a:solidFill>
                    <a:ln w="12700" cap="flat" cmpd="sng" algn="ctr">
                      <a:solidFill>
                        <a:schemeClr val="accent1"/>
                      </a:solidFill>
                      <a:round/>
                    </a:ln>
                  </c15:spPr>
                  <c15:dlblFieldTable/>
                  <c15:showDataLabelsRange val="0"/>
                </c:ext>
                <c:ext xmlns:c16="http://schemas.microsoft.com/office/drawing/2014/chart" uri="{C3380CC4-5D6E-409C-BE32-E72D297353CC}">
                  <c16:uniqueId val="{00000003-F741-47EE-8540-4945F2BA52C5}"/>
                </c:ext>
              </c:extLst>
            </c:dLbl>
            <c:dLbl>
              <c:idx val="4"/>
              <c:layout>
                <c:manualLayout>
                  <c:x val="-6.1167966890163822E-2"/>
                  <c:y val="4.2316320557517433E-2"/>
                </c:manualLayout>
              </c:layout>
              <c:tx>
                <c:rich>
                  <a:bodyPr rot="0" spcFirstLastPara="1" vertOverflow="clip" horzOverflow="clip" vert="horz" wrap="square" lIns="36576" tIns="18288" rIns="36576" bIns="18288" anchor="ctr" anchorCtr="1">
                    <a:spAutoFit/>
                  </a:bodyPr>
                  <a:lstStyle/>
                  <a:p>
                    <a:pPr>
                      <a:defRPr sz="1330" b="0" i="0" u="none" strike="noStrike" kern="1200" baseline="0">
                        <a:solidFill>
                          <a:schemeClr val="accent1"/>
                        </a:solidFill>
                        <a:effectLst/>
                        <a:latin typeface="+mn-lt"/>
                        <a:ea typeface="+mn-ea"/>
                        <a:cs typeface="+mn-cs"/>
                      </a:defRPr>
                    </a:pPr>
                    <a:fld id="{56D3A295-CA81-4CC8-9608-A6338C5D0DEF}" type="CATEGORYNAME">
                      <a:rPr lang="en-US" sz="1800" b="1"/>
                      <a:pPr>
                        <a:defRPr>
                          <a:solidFill>
                            <a:schemeClr val="accent1"/>
                          </a:solidFill>
                        </a:defRPr>
                      </a:pPr>
                      <a:t>[CATEGORY NAME]</a:t>
                    </a:fld>
                    <a:r>
                      <a:rPr lang="en-US" baseline="0" dirty="0"/>
                      <a:t>
</a:t>
                    </a:r>
                    <a:fld id="{AA22B116-9EE1-4DE3-8740-725264EF4F77}" type="PERCENTAGE">
                      <a:rPr lang="en-US" sz="1800" b="1" baseline="0"/>
                      <a:pPr>
                        <a:defRPr>
                          <a:solidFill>
                            <a:schemeClr val="accent1"/>
                          </a:solidFill>
                        </a:defRPr>
                      </a:pPr>
                      <a:t>[PERCENTAGE]</a:t>
                    </a:fld>
                    <a:endParaRPr lang="en-US" baseline="0" dirty="0"/>
                  </a:p>
                </c:rich>
              </c:tx>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6576" tIns="18288" rIns="36576" bIns="18288" anchor="ctr" anchorCtr="1">
                  <a:spAutoFit/>
                </a:bodyPr>
                <a:lstStyle/>
                <a:p>
                  <a:pPr>
                    <a:defRPr sz="1330" b="0" i="0" u="none" strike="noStrike" kern="1200" baseline="0">
                      <a:solidFill>
                        <a:schemeClr val="accent1"/>
                      </a:solidFill>
                      <a:effectLst/>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solidFill>
                      <a:schemeClr val="lt1">
                        <a:alpha val="90000"/>
                      </a:schemeClr>
                    </a:solidFill>
                    <a:ln w="12700" cap="flat" cmpd="sng" algn="ctr">
                      <a:solidFill>
                        <a:schemeClr val="accent1"/>
                      </a:solidFill>
                      <a:round/>
                    </a:ln>
                  </c15:spPr>
                  <c15:dlblFieldTable/>
                  <c15:showDataLabelsRange val="0"/>
                </c:ext>
                <c:ext xmlns:c16="http://schemas.microsoft.com/office/drawing/2014/chart" uri="{C3380CC4-5D6E-409C-BE32-E72D297353CC}">
                  <c16:uniqueId val="{00000006-F741-47EE-8540-4945F2BA52C5}"/>
                </c:ext>
              </c:extLst>
            </c:dLbl>
            <c:dLbl>
              <c:idx val="5"/>
              <c:layout>
                <c:manualLayout>
                  <c:x val="2.368682368327224E-2"/>
                  <c:y val="-1.940399905378179E-2"/>
                </c:manualLayout>
              </c:layout>
              <c:tx>
                <c:rich>
                  <a:bodyPr rot="0" spcFirstLastPara="1" vertOverflow="clip" horzOverflow="clip" vert="horz" wrap="square" lIns="36576" tIns="18288" rIns="36576" bIns="18288" anchor="ctr" anchorCtr="1">
                    <a:spAutoFit/>
                  </a:bodyPr>
                  <a:lstStyle/>
                  <a:p>
                    <a:pPr>
                      <a:defRPr sz="1330" b="0" i="0" u="none" strike="noStrike" kern="1200" baseline="0">
                        <a:solidFill>
                          <a:schemeClr val="accent1"/>
                        </a:solidFill>
                        <a:effectLst/>
                        <a:latin typeface="+mn-lt"/>
                        <a:ea typeface="+mn-ea"/>
                        <a:cs typeface="+mn-cs"/>
                      </a:defRPr>
                    </a:pPr>
                    <a:fld id="{F5130A6B-879F-42C8-861F-DA95CC697CCF}" type="CATEGORYNAME">
                      <a:rPr lang="en-US" b="1" dirty="0"/>
                      <a:pPr>
                        <a:defRPr>
                          <a:solidFill>
                            <a:schemeClr val="accent1"/>
                          </a:solidFill>
                        </a:defRPr>
                      </a:pPr>
                      <a:t>[CATEGORY NAME]</a:t>
                    </a:fld>
                    <a:r>
                      <a:rPr lang="en-US" b="1" baseline="0" dirty="0"/>
                      <a:t>
</a:t>
                    </a:r>
                    <a:fld id="{4260D2EE-6DA0-4B55-9B1F-5B9B3F45DCFA}" type="PERCENTAGE">
                      <a:rPr lang="en-US" b="1" baseline="0" dirty="0"/>
                      <a:pPr>
                        <a:defRPr>
                          <a:solidFill>
                            <a:schemeClr val="accent1"/>
                          </a:solidFill>
                        </a:defRPr>
                      </a:pPr>
                      <a:t>[PERCENTAGE]</a:t>
                    </a:fld>
                    <a:endParaRPr lang="en-US" b="1" baseline="0" dirty="0"/>
                  </a:p>
                </c:rich>
              </c:tx>
              <c:spPr>
                <a:solidFill>
                  <a:schemeClr val="lt1">
                    <a:alpha val="90000"/>
                  </a:schemeClr>
                </a:solidFill>
                <a:ln w="12700" cap="flat" cmpd="sng" algn="ctr">
                  <a:solidFill>
                    <a:schemeClr val="accent6"/>
                  </a:solid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6576" tIns="18288" rIns="36576" bIns="18288" anchor="ctr" anchorCtr="1">
                  <a:spAutoFit/>
                </a:bodyPr>
                <a:lstStyle/>
                <a:p>
                  <a:pPr>
                    <a:defRPr sz="1330" b="0" i="0" u="none" strike="noStrike" kern="1200" baseline="0">
                      <a:solidFill>
                        <a:schemeClr val="accent1"/>
                      </a:solidFill>
                      <a:effectLst/>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solidFill>
                      <a:schemeClr val="lt1">
                        <a:alpha val="90000"/>
                      </a:schemeClr>
                    </a:solidFill>
                    <a:ln w="12700" cap="flat" cmpd="sng" algn="ctr">
                      <a:solidFill>
                        <a:schemeClr val="accent1"/>
                      </a:solidFill>
                      <a:round/>
                    </a:ln>
                  </c15:spPr>
                  <c15:dlblFieldTable/>
                  <c15:showDataLabelsRange val="0"/>
                </c:ext>
                <c:ext xmlns:c16="http://schemas.microsoft.com/office/drawing/2014/chart" uri="{C3380CC4-5D6E-409C-BE32-E72D297353CC}">
                  <c16:uniqueId val="{00000008-F741-47EE-8540-4945F2BA52C5}"/>
                </c:ext>
              </c:extLst>
            </c:dLbl>
            <c:dLbl>
              <c:idx val="6"/>
              <c:layout>
                <c:manualLayout>
                  <c:x val="0.10212837805978424"/>
                  <c:y val="-2.9706357724088826E-2"/>
                </c:manualLayout>
              </c:layout>
              <c:tx>
                <c:rich>
                  <a:bodyPr rot="0" spcFirstLastPara="1" vertOverflow="clip" horzOverflow="clip" vert="horz" wrap="square" lIns="36576" tIns="18288" rIns="36576" bIns="18288" anchor="ctr" anchorCtr="1">
                    <a:spAutoFit/>
                  </a:bodyPr>
                  <a:lstStyle/>
                  <a:p>
                    <a:pPr>
                      <a:defRPr sz="1330" b="0" i="0" u="none" strike="noStrike" kern="1200" baseline="0">
                        <a:solidFill>
                          <a:schemeClr val="accent1"/>
                        </a:solidFill>
                        <a:effectLst/>
                        <a:latin typeface="+mn-lt"/>
                        <a:ea typeface="+mn-ea"/>
                        <a:cs typeface="+mn-cs"/>
                      </a:defRPr>
                    </a:pPr>
                    <a:fld id="{DF19BAA0-3A5F-4489-9040-63DEB5DE527A}" type="CATEGORYNAME">
                      <a:rPr lang="en-US" b="1"/>
                      <a:pPr>
                        <a:defRPr>
                          <a:solidFill>
                            <a:schemeClr val="accent1"/>
                          </a:solidFill>
                        </a:defRPr>
                      </a:pPr>
                      <a:t>[CATEGORY NAME]</a:t>
                    </a:fld>
                    <a:r>
                      <a:rPr lang="en-US" b="1" baseline="0" dirty="0"/>
                      <a:t>
</a:t>
                    </a:r>
                    <a:fld id="{2098C8C6-533D-4B70-982E-387E7CBE8279}" type="PERCENTAGE">
                      <a:rPr lang="en-US" b="1" baseline="0"/>
                      <a:pPr>
                        <a:defRPr>
                          <a:solidFill>
                            <a:schemeClr val="accent1"/>
                          </a:solidFill>
                        </a:defRPr>
                      </a:pPr>
                      <a:t>[PERCENTAGE]</a:t>
                    </a:fld>
                    <a:endParaRPr lang="en-US" b="1" baseline="0" dirty="0"/>
                  </a:p>
                </c:rich>
              </c:tx>
              <c:spPr>
                <a:solidFill>
                  <a:schemeClr val="lt1">
                    <a:alpha val="90000"/>
                  </a:schemeClr>
                </a:solidFill>
                <a:ln w="12700" cap="flat" cmpd="sng" algn="ctr">
                  <a:solidFill>
                    <a:schemeClr val="accent1">
                      <a:lumMod val="60000"/>
                    </a:schemeClr>
                  </a:solidFill>
                  <a:round/>
                </a:ln>
                <a:effectLst>
                  <a:outerShdw blurRad="50800" dist="38100" dir="2700000" algn="tl" rotWithShape="0">
                    <a:schemeClr val="accent1">
                      <a:lumMod val="60000"/>
                      <a:lumMod val="75000"/>
                      <a:alpha val="40000"/>
                    </a:schemeClr>
                  </a:outerShdw>
                </a:effectLst>
              </c:spPr>
              <c:txPr>
                <a:bodyPr rot="0" spcFirstLastPara="1" vertOverflow="clip" horzOverflow="clip" vert="horz" wrap="square" lIns="36576" tIns="18288" rIns="36576" bIns="18288" anchor="ctr" anchorCtr="1">
                  <a:spAutoFit/>
                </a:bodyPr>
                <a:lstStyle/>
                <a:p>
                  <a:pPr>
                    <a:defRPr sz="1330" b="0" i="0" u="none" strike="noStrike" kern="1200" baseline="0">
                      <a:solidFill>
                        <a:schemeClr val="accent1"/>
                      </a:solidFill>
                      <a:effectLst/>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solidFill>
                      <a:schemeClr val="lt1">
                        <a:alpha val="90000"/>
                      </a:schemeClr>
                    </a:solidFill>
                    <a:ln w="12700" cap="flat" cmpd="sng" algn="ctr">
                      <a:solidFill>
                        <a:schemeClr val="accent1"/>
                      </a:solidFill>
                      <a:round/>
                    </a:ln>
                  </c15:spPr>
                  <c15:dlblFieldTable/>
                  <c15:showDataLabelsRange val="0"/>
                </c:ext>
                <c:ext xmlns:c16="http://schemas.microsoft.com/office/drawing/2014/chart" uri="{C3380CC4-5D6E-409C-BE32-E72D297353CC}">
                  <c16:uniqueId val="{00000007-F741-47EE-8540-4945F2BA52C5}"/>
                </c:ext>
              </c:extLst>
            </c:dLbl>
            <c:spPr>
              <a:solidFill>
                <a:prstClr val="white">
                  <a:alpha val="90000"/>
                </a:prstClr>
              </a:solidFill>
              <a:ln w="12700" cap="flat" cmpd="sng" algn="ctr">
                <a:solidFill>
                  <a:srgbClr val="4472C4"/>
                </a:solidFill>
                <a:round/>
              </a:ln>
              <a:effectLst>
                <a:outerShdw blurRad="50800" dist="38100" dir="2700000" algn="tl" rotWithShape="0">
                  <a:srgbClr val="4472C4">
                    <a:lumMod val="75000"/>
                    <a:alpha val="40000"/>
                  </a:srgbClr>
                </a:outerShdw>
              </a:effectLst>
            </c:sp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spPr xmlns:c15="http://schemas.microsoft.com/office/drawing/2012/chart">
                  <a:prstGeom prst="rect">
                    <a:avLst/>
                  </a:prstGeom>
                  <a:solidFill>
                    <a:schemeClr val="lt1">
                      <a:alpha val="90000"/>
                    </a:schemeClr>
                  </a:solidFill>
                  <a:ln w="12700" cap="flat" cmpd="sng" algn="ctr">
                    <a:solidFill>
                      <a:schemeClr val="accent1"/>
                    </a:solidFill>
                    <a:round/>
                  </a:ln>
                </c15:spPr>
              </c:ext>
            </c:extLst>
          </c:dLbls>
          <c:cat>
            <c:strRef>
              <c:f>Sheet1!$A$2:$A$8</c:f>
              <c:strCache>
                <c:ptCount val="7"/>
                <c:pt idx="0">
                  <c:v>Donor Advised</c:v>
                </c:pt>
                <c:pt idx="1">
                  <c:v>Nonprofit Agency</c:v>
                </c:pt>
                <c:pt idx="2">
                  <c:v>Designated</c:v>
                </c:pt>
                <c:pt idx="3">
                  <c:v>Field of Interest</c:v>
                </c:pt>
                <c:pt idx="4">
                  <c:v>Scholarship</c:v>
                </c:pt>
                <c:pt idx="5">
                  <c:v>Unrestricted</c:v>
                </c:pt>
                <c:pt idx="6">
                  <c:v>Other</c:v>
                </c:pt>
              </c:strCache>
            </c:strRef>
          </c:cat>
          <c:val>
            <c:numRef>
              <c:f>Sheet1!$B$2:$B$8</c:f>
              <c:numCache>
                <c:formatCode>0%</c:formatCode>
                <c:ptCount val="7"/>
                <c:pt idx="0">
                  <c:v>0.36</c:v>
                </c:pt>
                <c:pt idx="1">
                  <c:v>0.19</c:v>
                </c:pt>
                <c:pt idx="2">
                  <c:v>0.16</c:v>
                </c:pt>
                <c:pt idx="3">
                  <c:v>0.14000000000000001</c:v>
                </c:pt>
                <c:pt idx="4">
                  <c:v>0.08</c:v>
                </c:pt>
                <c:pt idx="5">
                  <c:v>0.02</c:v>
                </c:pt>
                <c:pt idx="6">
                  <c:v>0.05</c:v>
                </c:pt>
              </c:numCache>
            </c:numRef>
          </c:val>
          <c:extLst>
            <c:ext xmlns:c16="http://schemas.microsoft.com/office/drawing/2014/chart" uri="{C3380CC4-5D6E-409C-BE32-E72D297353CC}">
              <c16:uniqueId val="{00000000-F741-47EE-8540-4945F2BA52C5}"/>
            </c:ext>
          </c:extLst>
        </c:ser>
        <c:dLbls>
          <c:showLegendKey val="0"/>
          <c:showVal val="0"/>
          <c:showCatName val="1"/>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Maine</a:t>
            </a:r>
            <a:r>
              <a:rPr lang="en-US" baseline="0" dirty="0"/>
              <a:t> Community Foundation</a:t>
            </a:r>
          </a:p>
          <a:p>
            <a:pPr>
              <a:defRPr/>
            </a:pPr>
            <a:r>
              <a:rPr lang="en-US" dirty="0"/>
              <a:t>Growth in Assets</a:t>
            </a:r>
          </a:p>
        </c:rich>
      </c:tx>
      <c:overlay val="0"/>
    </c:title>
    <c:autoTitleDeleted val="0"/>
    <c:plotArea>
      <c:layout>
        <c:manualLayout>
          <c:layoutTarget val="inner"/>
          <c:xMode val="edge"/>
          <c:yMode val="edge"/>
          <c:x val="0.12981367318547773"/>
          <c:y val="0.17026188114045554"/>
          <c:w val="0.8561364497509466"/>
          <c:h val="0.67766600945216782"/>
        </c:manualLayout>
      </c:layout>
      <c:barChart>
        <c:barDir val="col"/>
        <c:grouping val="stacked"/>
        <c:varyColors val="0"/>
        <c:ser>
          <c:idx val="1"/>
          <c:order val="0"/>
          <c:tx>
            <c:strRef>
              <c:f>Sheet6!$D$4</c:f>
              <c:strCache>
                <c:ptCount val="1"/>
                <c:pt idx="0">
                  <c:v> Net Cash Flow (+Gifts-Grants-Operating Expenses) </c:v>
                </c:pt>
              </c:strCache>
            </c:strRef>
          </c:tx>
          <c:spPr>
            <a:solidFill>
              <a:schemeClr val="accent5">
                <a:lumMod val="75000"/>
              </a:schemeClr>
            </a:solidFill>
          </c:spPr>
          <c:invertIfNegative val="0"/>
          <c:cat>
            <c:numRef>
              <c:f>Sheet6!$B$5:$B$44</c:f>
              <c:numCache>
                <c:formatCode>@</c:formatCode>
                <c:ptCount val="40"/>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formatCode="0">
                  <c:v>2017</c:v>
                </c:pt>
                <c:pt idx="35" formatCode="0">
                  <c:v>2018</c:v>
                </c:pt>
                <c:pt idx="36" formatCode="0">
                  <c:v>2019</c:v>
                </c:pt>
                <c:pt idx="37" formatCode="0">
                  <c:v>2020</c:v>
                </c:pt>
                <c:pt idx="38" formatCode="0">
                  <c:v>2021</c:v>
                </c:pt>
                <c:pt idx="39" formatCode="0">
                  <c:v>2022</c:v>
                </c:pt>
              </c:numCache>
            </c:numRef>
          </c:cat>
          <c:val>
            <c:numRef>
              <c:f>Sheet6!$D$5:$D$44</c:f>
              <c:numCache>
                <c:formatCode>_(* #,##0_);_(* \(#,##0\);_(* "-"??_);_(@_)</c:formatCode>
                <c:ptCount val="40"/>
                <c:pt idx="0">
                  <c:v>17809</c:v>
                </c:pt>
                <c:pt idx="1">
                  <c:v>558115</c:v>
                </c:pt>
                <c:pt idx="2">
                  <c:v>1059300</c:v>
                </c:pt>
                <c:pt idx="3">
                  <c:v>1376077</c:v>
                </c:pt>
                <c:pt idx="4">
                  <c:v>1899441</c:v>
                </c:pt>
                <c:pt idx="5">
                  <c:v>2628331</c:v>
                </c:pt>
                <c:pt idx="6">
                  <c:v>3553224</c:v>
                </c:pt>
                <c:pt idx="7">
                  <c:v>4139803</c:v>
                </c:pt>
                <c:pt idx="8">
                  <c:v>5815128</c:v>
                </c:pt>
                <c:pt idx="9">
                  <c:v>7678426</c:v>
                </c:pt>
                <c:pt idx="10">
                  <c:v>9802945</c:v>
                </c:pt>
                <c:pt idx="11">
                  <c:v>12956336</c:v>
                </c:pt>
                <c:pt idx="12">
                  <c:v>14246201</c:v>
                </c:pt>
                <c:pt idx="13">
                  <c:v>25307634</c:v>
                </c:pt>
                <c:pt idx="14">
                  <c:v>30961495</c:v>
                </c:pt>
                <c:pt idx="15">
                  <c:v>39615241</c:v>
                </c:pt>
                <c:pt idx="16">
                  <c:v>51308344</c:v>
                </c:pt>
                <c:pt idx="17">
                  <c:v>68930640</c:v>
                </c:pt>
                <c:pt idx="18">
                  <c:v>74376363</c:v>
                </c:pt>
                <c:pt idx="19">
                  <c:v>75883446</c:v>
                </c:pt>
                <c:pt idx="20">
                  <c:v>74104401</c:v>
                </c:pt>
                <c:pt idx="21">
                  <c:v>71563163</c:v>
                </c:pt>
                <c:pt idx="22">
                  <c:v>67763317</c:v>
                </c:pt>
                <c:pt idx="23">
                  <c:v>80321111</c:v>
                </c:pt>
                <c:pt idx="24">
                  <c:v>95885231</c:v>
                </c:pt>
                <c:pt idx="25">
                  <c:v>96842427</c:v>
                </c:pt>
                <c:pt idx="26">
                  <c:v>98567175</c:v>
                </c:pt>
                <c:pt idx="27">
                  <c:v>107322017</c:v>
                </c:pt>
                <c:pt idx="28">
                  <c:v>126365667</c:v>
                </c:pt>
                <c:pt idx="29">
                  <c:v>126119179</c:v>
                </c:pt>
                <c:pt idx="30">
                  <c:v>144930750</c:v>
                </c:pt>
                <c:pt idx="31">
                  <c:v>142773036</c:v>
                </c:pt>
                <c:pt idx="32">
                  <c:v>160527853</c:v>
                </c:pt>
                <c:pt idx="33">
                  <c:v>161417165.55000001</c:v>
                </c:pt>
                <c:pt idx="34">
                  <c:v>176866818.55000001</c:v>
                </c:pt>
                <c:pt idx="35">
                  <c:v>170441804.55000001</c:v>
                </c:pt>
                <c:pt idx="36">
                  <c:v>166153039.55000001</c:v>
                </c:pt>
                <c:pt idx="37">
                  <c:v>153848027.55000001</c:v>
                </c:pt>
                <c:pt idx="38">
                  <c:v>152936312.55000001</c:v>
                </c:pt>
                <c:pt idx="39">
                  <c:v>140947369.55000001</c:v>
                </c:pt>
              </c:numCache>
            </c:numRef>
          </c:val>
          <c:extLst>
            <c:ext xmlns:c16="http://schemas.microsoft.com/office/drawing/2014/chart" uri="{C3380CC4-5D6E-409C-BE32-E72D297353CC}">
              <c16:uniqueId val="{00000000-F082-46F6-A52A-7B876A54329A}"/>
            </c:ext>
          </c:extLst>
        </c:ser>
        <c:ser>
          <c:idx val="0"/>
          <c:order val="1"/>
          <c:tx>
            <c:strRef>
              <c:f>Sheet6!$C$4</c:f>
              <c:strCache>
                <c:ptCount val="1"/>
                <c:pt idx="0">
                  <c:v> Cumulative Investment Return </c:v>
                </c:pt>
              </c:strCache>
            </c:strRef>
          </c:tx>
          <c:spPr>
            <a:solidFill>
              <a:schemeClr val="accent2"/>
            </a:solidFill>
          </c:spPr>
          <c:invertIfNegative val="0"/>
          <c:cat>
            <c:numRef>
              <c:f>Sheet6!$B$5:$B$44</c:f>
              <c:numCache>
                <c:formatCode>@</c:formatCode>
                <c:ptCount val="40"/>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formatCode="0">
                  <c:v>2017</c:v>
                </c:pt>
                <c:pt idx="35" formatCode="0">
                  <c:v>2018</c:v>
                </c:pt>
                <c:pt idx="36" formatCode="0">
                  <c:v>2019</c:v>
                </c:pt>
                <c:pt idx="37" formatCode="0">
                  <c:v>2020</c:v>
                </c:pt>
                <c:pt idx="38" formatCode="0">
                  <c:v>2021</c:v>
                </c:pt>
                <c:pt idx="39" formatCode="0">
                  <c:v>2022</c:v>
                </c:pt>
              </c:numCache>
            </c:numRef>
          </c:cat>
          <c:val>
            <c:numRef>
              <c:f>Sheet6!$C$5:$C$44</c:f>
              <c:numCache>
                <c:formatCode>_(* #,##0_);_(* \(#,##0\);_(* "-"??_);_(@_)</c:formatCode>
                <c:ptCount val="40"/>
                <c:pt idx="0">
                  <c:v>726</c:v>
                </c:pt>
                <c:pt idx="1">
                  <c:v>21215</c:v>
                </c:pt>
                <c:pt idx="2">
                  <c:v>131312</c:v>
                </c:pt>
                <c:pt idx="3">
                  <c:v>138031</c:v>
                </c:pt>
                <c:pt idx="4">
                  <c:v>227723</c:v>
                </c:pt>
                <c:pt idx="5">
                  <c:v>396229</c:v>
                </c:pt>
                <c:pt idx="6">
                  <c:v>703447</c:v>
                </c:pt>
                <c:pt idx="7">
                  <c:v>467143</c:v>
                </c:pt>
                <c:pt idx="8">
                  <c:v>1492824</c:v>
                </c:pt>
                <c:pt idx="9">
                  <c:v>2013020</c:v>
                </c:pt>
                <c:pt idx="10">
                  <c:v>3179242</c:v>
                </c:pt>
                <c:pt idx="11">
                  <c:v>2887417</c:v>
                </c:pt>
                <c:pt idx="12">
                  <c:v>6609017</c:v>
                </c:pt>
                <c:pt idx="13">
                  <c:v>10002316</c:v>
                </c:pt>
                <c:pt idx="14">
                  <c:v>15849648</c:v>
                </c:pt>
                <c:pt idx="15">
                  <c:v>20831482</c:v>
                </c:pt>
                <c:pt idx="16">
                  <c:v>27714285</c:v>
                </c:pt>
                <c:pt idx="17">
                  <c:v>30114293</c:v>
                </c:pt>
                <c:pt idx="18">
                  <c:v>28586786</c:v>
                </c:pt>
                <c:pt idx="19">
                  <c:v>22457435</c:v>
                </c:pt>
                <c:pt idx="20">
                  <c:v>61559855</c:v>
                </c:pt>
                <c:pt idx="21">
                  <c:v>83933805</c:v>
                </c:pt>
                <c:pt idx="22">
                  <c:v>98328154</c:v>
                </c:pt>
                <c:pt idx="23">
                  <c:v>120235209</c:v>
                </c:pt>
                <c:pt idx="24">
                  <c:v>149015535</c:v>
                </c:pt>
                <c:pt idx="25">
                  <c:v>87381537</c:v>
                </c:pt>
                <c:pt idx="26">
                  <c:v>129891746</c:v>
                </c:pt>
                <c:pt idx="27">
                  <c:v>158556666</c:v>
                </c:pt>
                <c:pt idx="28">
                  <c:v>157886535</c:v>
                </c:pt>
                <c:pt idx="29">
                  <c:v>192539695</c:v>
                </c:pt>
                <c:pt idx="30">
                  <c:v>238396847</c:v>
                </c:pt>
                <c:pt idx="31">
                  <c:v>269337089</c:v>
                </c:pt>
                <c:pt idx="32">
                  <c:v>266680871</c:v>
                </c:pt>
                <c:pt idx="33">
                  <c:v>296377149</c:v>
                </c:pt>
                <c:pt idx="34">
                  <c:v>364954129.44999999</c:v>
                </c:pt>
                <c:pt idx="35">
                  <c:v>353572174.44999999</c:v>
                </c:pt>
                <c:pt idx="36">
                  <c:v>425533304.44999999</c:v>
                </c:pt>
                <c:pt idx="37">
                  <c:v>526288179.44999999</c:v>
                </c:pt>
                <c:pt idx="38">
                  <c:v>634496079.45000005</c:v>
                </c:pt>
                <c:pt idx="39">
                  <c:v>532749343.44999999</c:v>
                </c:pt>
              </c:numCache>
            </c:numRef>
          </c:val>
          <c:extLst>
            <c:ext xmlns:c16="http://schemas.microsoft.com/office/drawing/2014/chart" uri="{C3380CC4-5D6E-409C-BE32-E72D297353CC}">
              <c16:uniqueId val="{00000001-F082-46F6-A52A-7B876A54329A}"/>
            </c:ext>
          </c:extLst>
        </c:ser>
        <c:dLbls>
          <c:showLegendKey val="0"/>
          <c:showVal val="0"/>
          <c:showCatName val="0"/>
          <c:showSerName val="0"/>
          <c:showPercent val="0"/>
          <c:showBubbleSize val="0"/>
        </c:dLbls>
        <c:gapWidth val="55"/>
        <c:overlap val="100"/>
        <c:axId val="543807432"/>
        <c:axId val="543799984"/>
      </c:barChart>
      <c:catAx>
        <c:axId val="543807432"/>
        <c:scaling>
          <c:orientation val="minMax"/>
        </c:scaling>
        <c:delete val="0"/>
        <c:axPos val="b"/>
        <c:numFmt formatCode="@" sourceLinked="1"/>
        <c:majorTickMark val="none"/>
        <c:minorTickMark val="none"/>
        <c:tickLblPos val="nextTo"/>
        <c:crossAx val="543799984"/>
        <c:crosses val="autoZero"/>
        <c:auto val="1"/>
        <c:lblAlgn val="ctr"/>
        <c:lblOffset val="100"/>
        <c:noMultiLvlLbl val="0"/>
      </c:catAx>
      <c:valAx>
        <c:axId val="543799984"/>
        <c:scaling>
          <c:orientation val="minMax"/>
        </c:scaling>
        <c:delete val="0"/>
        <c:axPos val="l"/>
        <c:majorGridlines/>
        <c:numFmt formatCode="_(* #,##0_);_(* \(#,##0\);_(* &quot;-&quot;??_);_(@_)" sourceLinked="1"/>
        <c:majorTickMark val="none"/>
        <c:minorTickMark val="none"/>
        <c:tickLblPos val="nextTo"/>
        <c:crossAx val="543807432"/>
        <c:crosses val="autoZero"/>
        <c:crossBetween val="between"/>
        <c:dispUnits>
          <c:builtInUnit val="millions"/>
          <c:dispUnitsLbl>
            <c:layout>
              <c:manualLayout>
                <c:xMode val="edge"/>
                <c:yMode val="edge"/>
                <c:x val="7.2540469478352243E-2"/>
                <c:y val="0.45195209410228737"/>
              </c:manualLayout>
            </c:layout>
          </c:dispUnitsLbl>
        </c:dispUnits>
      </c:valAx>
    </c:plotArea>
    <c:legend>
      <c:legendPos val="b"/>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33300307660217"/>
          <c:y val="3.6918375755356163E-2"/>
          <c:w val="0.89463220675944366"/>
          <c:h val="0.71482889733840826"/>
        </c:manualLayout>
      </c:layout>
      <c:barChart>
        <c:barDir val="col"/>
        <c:grouping val="clustered"/>
        <c:varyColors val="0"/>
        <c:ser>
          <c:idx val="0"/>
          <c:order val="0"/>
          <c:tx>
            <c:strRef>
              <c:f>Sheet1!$A$2</c:f>
              <c:strCache>
                <c:ptCount val="1"/>
                <c:pt idx="0">
                  <c:v>Primary Pool</c:v>
                </c:pt>
              </c:strCache>
            </c:strRef>
          </c:tx>
          <c:spPr>
            <a:solidFill>
              <a:schemeClr val="accent1"/>
            </a:solidFill>
            <a:ln>
              <a:noFill/>
            </a:ln>
            <a:effectLst/>
          </c:spPr>
          <c:invertIfNegative val="0"/>
          <c:dLbls>
            <c:dLbl>
              <c:idx val="0"/>
              <c:layout>
                <c:manualLayout>
                  <c:x val="-1.2015810253105411E-17"/>
                  <c:y val="-3.17082798308126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85-41F0-9F1F-4EC190E77182}"/>
                </c:ext>
              </c:extLst>
            </c:dLbl>
            <c:dLbl>
              <c:idx val="1"/>
              <c:layout>
                <c:manualLayout>
                  <c:x val="1.3108308066294941E-3"/>
                  <c:y val="-7.2663968525247171E-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85-41F0-9F1F-4EC190E7718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Sheet1!$B$1:$G$1</c:f>
              <c:strCache>
                <c:ptCount val="6"/>
                <c:pt idx="0">
                  <c:v>2022</c:v>
                </c:pt>
                <c:pt idx="1">
                  <c:v>3 Year</c:v>
                </c:pt>
                <c:pt idx="2">
                  <c:v>5 Year</c:v>
                </c:pt>
                <c:pt idx="3">
                  <c:v>7 Year</c:v>
                </c:pt>
                <c:pt idx="4">
                  <c:v>10 Year</c:v>
                </c:pt>
                <c:pt idx="5">
                  <c:v>Since Inception (12/93)</c:v>
                </c:pt>
              </c:strCache>
            </c:strRef>
          </c:cat>
          <c:val>
            <c:numRef>
              <c:f>Sheet1!$B$2:$G$2</c:f>
              <c:numCache>
                <c:formatCode>0.0%</c:formatCode>
                <c:ptCount val="6"/>
                <c:pt idx="0">
                  <c:v>-0.14030000000000001</c:v>
                </c:pt>
                <c:pt idx="1">
                  <c:v>6.25E-2</c:v>
                </c:pt>
                <c:pt idx="2">
                  <c:v>6.0100000000000001E-2</c:v>
                </c:pt>
                <c:pt idx="3">
                  <c:v>7.4700000000000003E-2</c:v>
                </c:pt>
                <c:pt idx="4">
                  <c:v>7.1099999999999997E-2</c:v>
                </c:pt>
                <c:pt idx="5">
                  <c:v>7.7100000000000002E-2</c:v>
                </c:pt>
              </c:numCache>
            </c:numRef>
          </c:val>
          <c:extLst>
            <c:ext xmlns:c16="http://schemas.microsoft.com/office/drawing/2014/chart" uri="{C3380CC4-5D6E-409C-BE32-E72D297353CC}">
              <c16:uniqueId val="{00000000-F903-40B1-945C-F7E3B37CE5C0}"/>
            </c:ext>
          </c:extLst>
        </c:ser>
        <c:ser>
          <c:idx val="1"/>
          <c:order val="1"/>
          <c:tx>
            <c:strRef>
              <c:f>Sheet1!$A$3</c:f>
              <c:strCache>
                <c:ptCount val="1"/>
                <c:pt idx="0">
                  <c:v>Benchmark</c:v>
                </c:pt>
              </c:strCache>
            </c:strRef>
          </c:tx>
          <c:spPr>
            <a:solidFill>
              <a:schemeClr val="accent2"/>
            </a:solidFill>
            <a:ln>
              <a:noFill/>
            </a:ln>
            <a:effectLst/>
          </c:spPr>
          <c:invertIfNegative val="0"/>
          <c:cat>
            <c:strRef>
              <c:f>Sheet1!$B$1:$G$1</c:f>
              <c:strCache>
                <c:ptCount val="6"/>
                <c:pt idx="0">
                  <c:v>2022</c:v>
                </c:pt>
                <c:pt idx="1">
                  <c:v>3 Year</c:v>
                </c:pt>
                <c:pt idx="2">
                  <c:v>5 Year</c:v>
                </c:pt>
                <c:pt idx="3">
                  <c:v>7 Year</c:v>
                </c:pt>
                <c:pt idx="4">
                  <c:v>10 Year</c:v>
                </c:pt>
                <c:pt idx="5">
                  <c:v>Since Inception (12/93)</c:v>
                </c:pt>
              </c:strCache>
            </c:strRef>
          </c:cat>
          <c:val>
            <c:numRef>
              <c:f>Sheet1!$B$3:$G$3</c:f>
              <c:numCache>
                <c:formatCode>0.0%</c:formatCode>
                <c:ptCount val="6"/>
                <c:pt idx="0">
                  <c:v>-0.14019999999999999</c:v>
                </c:pt>
                <c:pt idx="1">
                  <c:v>2.4799999999999999E-2</c:v>
                </c:pt>
                <c:pt idx="2">
                  <c:v>3.6900000000000002E-2</c:v>
                </c:pt>
                <c:pt idx="3">
                  <c:v>5.7799999999999997E-2</c:v>
                </c:pt>
                <c:pt idx="4">
                  <c:v>5.8599999999999999E-2</c:v>
                </c:pt>
                <c:pt idx="5">
                  <c:v>6.7699999999999996E-2</c:v>
                </c:pt>
              </c:numCache>
            </c:numRef>
          </c:val>
          <c:extLst>
            <c:ext xmlns:c16="http://schemas.microsoft.com/office/drawing/2014/chart" uri="{C3380CC4-5D6E-409C-BE32-E72D297353CC}">
              <c16:uniqueId val="{00000001-F903-40B1-945C-F7E3B37CE5C0}"/>
            </c:ext>
          </c:extLst>
        </c:ser>
        <c:ser>
          <c:idx val="2"/>
          <c:order val="2"/>
          <c:tx>
            <c:strRef>
              <c:f>Sheet1!$A$4</c:f>
              <c:strCache>
                <c:ptCount val="1"/>
                <c:pt idx="0">
                  <c:v>60% S&amp;P 500/40% BBG Agg Bond Index</c:v>
                </c:pt>
              </c:strCache>
            </c:strRef>
          </c:tx>
          <c:spPr>
            <a:solidFill>
              <a:schemeClr val="accent3"/>
            </a:solidFill>
            <a:ln>
              <a:noFill/>
            </a:ln>
            <a:effectLst/>
          </c:spPr>
          <c:invertIfNegative val="0"/>
          <c:cat>
            <c:strRef>
              <c:f>Sheet1!$B$1:$G$1</c:f>
              <c:strCache>
                <c:ptCount val="6"/>
                <c:pt idx="0">
                  <c:v>2022</c:v>
                </c:pt>
                <c:pt idx="1">
                  <c:v>3 Year</c:v>
                </c:pt>
                <c:pt idx="2">
                  <c:v>5 Year</c:v>
                </c:pt>
                <c:pt idx="3">
                  <c:v>7 Year</c:v>
                </c:pt>
                <c:pt idx="4">
                  <c:v>10 Year</c:v>
                </c:pt>
                <c:pt idx="5">
                  <c:v>Since Inception (12/93)</c:v>
                </c:pt>
              </c:strCache>
            </c:strRef>
          </c:cat>
          <c:val>
            <c:numRef>
              <c:f>Sheet1!$B$4:$G$4</c:f>
            </c:numRef>
          </c:val>
          <c:extLst>
            <c:ext xmlns:c16="http://schemas.microsoft.com/office/drawing/2014/chart" uri="{C3380CC4-5D6E-409C-BE32-E72D297353CC}">
              <c16:uniqueId val="{00000002-F903-40B1-945C-F7E3B37CE5C0}"/>
            </c:ext>
          </c:extLst>
        </c:ser>
        <c:ser>
          <c:idx val="3"/>
          <c:order val="3"/>
          <c:tx>
            <c:strRef>
              <c:f>Sheet1!$A$5</c:f>
              <c:strCache>
                <c:ptCount val="1"/>
                <c:pt idx="0">
                  <c:v>60% MSCI ACWI/40% BBG Agg Bond Index</c:v>
                </c:pt>
              </c:strCache>
            </c:strRef>
          </c:tx>
          <c:spPr>
            <a:solidFill>
              <a:schemeClr val="accent4"/>
            </a:solidFill>
            <a:ln>
              <a:noFill/>
            </a:ln>
            <a:effectLst/>
          </c:spPr>
          <c:invertIfNegative val="0"/>
          <c:cat>
            <c:strRef>
              <c:f>Sheet1!$B$1:$G$1</c:f>
              <c:strCache>
                <c:ptCount val="6"/>
                <c:pt idx="0">
                  <c:v>2022</c:v>
                </c:pt>
                <c:pt idx="1">
                  <c:v>3 Year</c:v>
                </c:pt>
                <c:pt idx="2">
                  <c:v>5 Year</c:v>
                </c:pt>
                <c:pt idx="3">
                  <c:v>7 Year</c:v>
                </c:pt>
                <c:pt idx="4">
                  <c:v>10 Year</c:v>
                </c:pt>
                <c:pt idx="5">
                  <c:v>Since Inception (12/93)</c:v>
                </c:pt>
              </c:strCache>
            </c:strRef>
          </c:cat>
          <c:val>
            <c:numRef>
              <c:f>Sheet1!$B$5:$G$5</c:f>
              <c:numCache>
                <c:formatCode>0.0%</c:formatCode>
                <c:ptCount val="6"/>
                <c:pt idx="0">
                  <c:v>-0.16020000000000001</c:v>
                </c:pt>
                <c:pt idx="1">
                  <c:v>1.6500000000000001E-2</c:v>
                </c:pt>
                <c:pt idx="2">
                  <c:v>3.4500000000000003E-2</c:v>
                </c:pt>
                <c:pt idx="3">
                  <c:v>5.4399999999999997E-2</c:v>
                </c:pt>
                <c:pt idx="4">
                  <c:v>5.3900000000000003E-2</c:v>
                </c:pt>
                <c:pt idx="5">
                  <c:v>6.1899999999999997E-2</c:v>
                </c:pt>
              </c:numCache>
            </c:numRef>
          </c:val>
          <c:extLst>
            <c:ext xmlns:c16="http://schemas.microsoft.com/office/drawing/2014/chart" uri="{C3380CC4-5D6E-409C-BE32-E72D297353CC}">
              <c16:uniqueId val="{00000003-F903-40B1-945C-F7E3B37CE5C0}"/>
            </c:ext>
          </c:extLst>
        </c:ser>
        <c:ser>
          <c:idx val="4"/>
          <c:order val="4"/>
          <c:tx>
            <c:strRef>
              <c:f>Sheet1!$A$6</c:f>
              <c:strCache>
                <c:ptCount val="1"/>
                <c:pt idx="0">
                  <c:v>CPI-U</c:v>
                </c:pt>
              </c:strCache>
            </c:strRef>
          </c:tx>
          <c:spPr>
            <a:solidFill>
              <a:schemeClr val="accent5"/>
            </a:solidFill>
            <a:ln>
              <a:noFill/>
            </a:ln>
            <a:effectLst/>
          </c:spPr>
          <c:invertIfNegative val="0"/>
          <c:cat>
            <c:strRef>
              <c:f>Sheet1!$B$1:$G$1</c:f>
              <c:strCache>
                <c:ptCount val="6"/>
                <c:pt idx="0">
                  <c:v>2022</c:v>
                </c:pt>
                <c:pt idx="1">
                  <c:v>3 Year</c:v>
                </c:pt>
                <c:pt idx="2">
                  <c:v>5 Year</c:v>
                </c:pt>
                <c:pt idx="3">
                  <c:v>7 Year</c:v>
                </c:pt>
                <c:pt idx="4">
                  <c:v>10 Year</c:v>
                </c:pt>
                <c:pt idx="5">
                  <c:v>Since Inception (12/93)</c:v>
                </c:pt>
              </c:strCache>
            </c:strRef>
          </c:cat>
          <c:val>
            <c:numRef>
              <c:f>Sheet1!$B$6:$G$6</c:f>
              <c:numCache>
                <c:formatCode>0.0%</c:formatCode>
                <c:ptCount val="6"/>
                <c:pt idx="0">
                  <c:v>6.4500000000000002E-2</c:v>
                </c:pt>
                <c:pt idx="1">
                  <c:v>4.9200000000000001E-2</c:v>
                </c:pt>
                <c:pt idx="2">
                  <c:v>3.78E-2</c:v>
                </c:pt>
                <c:pt idx="3">
                  <c:v>3.3000000000000002E-2</c:v>
                </c:pt>
                <c:pt idx="4">
                  <c:v>2.5999999999999999E-2</c:v>
                </c:pt>
                <c:pt idx="5">
                  <c:v>2.4799999999999999E-2</c:v>
                </c:pt>
              </c:numCache>
            </c:numRef>
          </c:val>
          <c:extLst>
            <c:ext xmlns:c16="http://schemas.microsoft.com/office/drawing/2014/chart" uri="{C3380CC4-5D6E-409C-BE32-E72D297353CC}">
              <c16:uniqueId val="{00000004-F903-40B1-945C-F7E3B37CE5C0}"/>
            </c:ext>
          </c:extLst>
        </c:ser>
        <c:dLbls>
          <c:showLegendKey val="0"/>
          <c:showVal val="0"/>
          <c:showCatName val="0"/>
          <c:showSerName val="0"/>
          <c:showPercent val="0"/>
          <c:showBubbleSize val="0"/>
        </c:dLbls>
        <c:gapWidth val="150"/>
        <c:axId val="465525704"/>
        <c:axId val="465526880"/>
      </c:barChart>
      <c:catAx>
        <c:axId val="465525704"/>
        <c:scaling>
          <c:orientation val="minMax"/>
        </c:scaling>
        <c:delete val="0"/>
        <c:axPos val="b"/>
        <c:numFmt formatCode="General" sourceLinked="1"/>
        <c:majorTickMark val="out"/>
        <c:minorTickMark val="none"/>
        <c:tickLblPos val="low"/>
        <c:spPr>
          <a:noFill/>
          <a:ln w="3175" cap="flat" cmpd="sng" algn="ctr">
            <a:solidFill>
              <a:schemeClr val="tx1"/>
            </a:solidFill>
            <a:prstDash val="solid"/>
            <a:round/>
          </a:ln>
          <a:effectLst/>
        </c:spPr>
        <c:txPr>
          <a:bodyPr rot="0" spcFirstLastPara="1" vertOverflow="ellipsis" wrap="square" anchor="ctr" anchorCtr="1"/>
          <a:lstStyle/>
          <a:p>
            <a:pPr>
              <a:defRPr sz="1800" b="1" i="0" u="none" strike="noStrike" kern="1200" baseline="0">
                <a:solidFill>
                  <a:schemeClr val="tx1"/>
                </a:solidFill>
                <a:latin typeface="Times New Roman"/>
                <a:ea typeface="Times New Roman"/>
                <a:cs typeface="Times New Roman"/>
              </a:defRPr>
            </a:pPr>
            <a:endParaRPr lang="en-US"/>
          </a:p>
        </c:txPr>
        <c:crossAx val="465526880"/>
        <c:crossesAt val="0"/>
        <c:auto val="1"/>
        <c:lblAlgn val="ctr"/>
        <c:lblOffset val="100"/>
        <c:noMultiLvlLbl val="0"/>
      </c:catAx>
      <c:valAx>
        <c:axId val="465526880"/>
        <c:scaling>
          <c:orientation val="minMax"/>
        </c:scaling>
        <c:delete val="0"/>
        <c:axPos val="l"/>
        <c:majorGridlines>
          <c:spPr>
            <a:ln w="3175" cap="flat" cmpd="sng" algn="ctr">
              <a:solidFill>
                <a:schemeClr val="tx1"/>
              </a:solidFill>
              <a:prstDash val="solid"/>
              <a:round/>
            </a:ln>
            <a:effectLst/>
          </c:spPr>
        </c:majorGridlines>
        <c:numFmt formatCode="0%" sourceLinked="0"/>
        <c:majorTickMark val="out"/>
        <c:minorTickMark val="none"/>
        <c:tickLblPos val="nextTo"/>
        <c:spPr>
          <a:noFill/>
          <a:ln w="3175" cap="flat" cmpd="sng" algn="ctr">
            <a:solidFill>
              <a:schemeClr val="tx1"/>
            </a:solidFill>
            <a:prstDash val="solid"/>
            <a:round/>
          </a:ln>
          <a:effectLst/>
        </c:spPr>
        <c:txPr>
          <a:bodyPr rot="0" spcFirstLastPara="1" vertOverflow="ellipsis" wrap="square" anchor="ctr" anchorCtr="1"/>
          <a:lstStyle/>
          <a:p>
            <a:pPr>
              <a:defRPr sz="1800" b="1" i="0" u="none" strike="noStrike" kern="1200" baseline="0">
                <a:solidFill>
                  <a:schemeClr val="tx1"/>
                </a:solidFill>
                <a:latin typeface="Times New Roman"/>
                <a:ea typeface="Times New Roman"/>
                <a:cs typeface="Times New Roman"/>
              </a:defRPr>
            </a:pPr>
            <a:endParaRPr lang="en-US"/>
          </a:p>
        </c:txPr>
        <c:crossAx val="465525704"/>
        <c:crosses val="autoZero"/>
        <c:crossBetween val="between"/>
      </c:valAx>
      <c:spPr>
        <a:noFill/>
        <a:ln w="12700">
          <a:solidFill>
            <a:schemeClr val="tx1"/>
          </a:solidFill>
          <a:prstDash val="solid"/>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mn-lt"/>
                <a:ea typeface="Times New Roman"/>
                <a:cs typeface="Times New Roman"/>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Times New Roman"/>
                <a:cs typeface="Times New Roman"/>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solidFill>
                <a:latin typeface="+mn-lt"/>
                <a:ea typeface="Times New Roman"/>
                <a:cs typeface="Times New Roman"/>
              </a:defRPr>
            </a:pPr>
            <a:endParaRPr lang="en-US"/>
          </a:p>
        </c:txPr>
      </c:legendEntry>
      <c:legendEntry>
        <c:idx val="3"/>
        <c:txPr>
          <a:bodyPr rot="0" spcFirstLastPara="1" vertOverflow="ellipsis" vert="horz" wrap="square" anchor="ctr" anchorCtr="1"/>
          <a:lstStyle/>
          <a:p>
            <a:pPr>
              <a:defRPr sz="1400" b="0" i="0" u="none" strike="noStrike" kern="1200" baseline="0">
                <a:solidFill>
                  <a:schemeClr val="tx1"/>
                </a:solidFill>
                <a:latin typeface="+mn-lt"/>
                <a:ea typeface="Times New Roman"/>
                <a:cs typeface="Times New Roman"/>
              </a:defRPr>
            </a:pPr>
            <a:endParaRPr lang="en-US"/>
          </a:p>
        </c:txPr>
      </c:legendEntry>
      <c:layout>
        <c:manualLayout>
          <c:xMode val="edge"/>
          <c:yMode val="edge"/>
          <c:x val="9.6838503167462661E-2"/>
          <c:y val="0.86636258343085093"/>
          <c:w val="0.75934116611508562"/>
          <c:h val="0.10456761582127816"/>
        </c:manualLayout>
      </c:layout>
      <c:overlay val="0"/>
      <c:spPr>
        <a:noFill/>
        <a:ln w="3175">
          <a:solidFill>
            <a:schemeClr val="tx1"/>
          </a:solidFill>
          <a:prstDash val="solid"/>
        </a:ln>
        <a:effectLst/>
      </c:spPr>
      <c:txPr>
        <a:bodyPr rot="0" spcFirstLastPara="1" vertOverflow="ellipsis" vert="horz" wrap="square" anchor="ctr" anchorCtr="1"/>
        <a:lstStyle/>
        <a:p>
          <a:pPr>
            <a:defRPr sz="1655" b="1" i="0" u="none" strike="noStrike" kern="1200" baseline="0">
              <a:solidFill>
                <a:schemeClr val="tx1"/>
              </a:solidFill>
              <a:latin typeface="Times New Roman"/>
              <a:ea typeface="Times New Roman"/>
              <a:cs typeface="Times New Roman"/>
            </a:defRPr>
          </a:pPr>
          <a:endParaRPr lang="en-US"/>
        </a:p>
      </c:txPr>
    </c:legend>
    <c:plotVisOnly val="1"/>
    <c:dispBlanksAs val="gap"/>
    <c:showDLblsOverMax val="0"/>
  </c:chart>
  <c:spPr>
    <a:solidFill>
      <a:schemeClr val="bg1"/>
    </a:solidFill>
    <a:ln w="6350" cap="flat" cmpd="sng" algn="ctr">
      <a:noFill/>
      <a:prstDash val="solid"/>
      <a:miter lim="800000"/>
    </a:ln>
    <a:effectLst/>
  </c:spPr>
  <c:txPr>
    <a:bodyPr/>
    <a:lstStyle/>
    <a:p>
      <a:pPr>
        <a:defRPr sz="1800"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Sheet1!$C$17</c:f>
              <c:strCache>
                <c:ptCount val="1"/>
                <c:pt idx="0">
                  <c:v>Allocation 12/31/2022</c:v>
                </c:pt>
              </c:strCache>
            </c:strRef>
          </c:tx>
          <c:explosion val="1"/>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751C-4617-A057-AA8401010AF1}"/>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751C-4617-A057-AA8401010AF1}"/>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751C-4617-A057-AA8401010AF1}"/>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751C-4617-A057-AA8401010AF1}"/>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751C-4617-A057-AA8401010AF1}"/>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751C-4617-A057-AA8401010AF1}"/>
                </c:ext>
              </c:extLst>
            </c:dLbl>
            <c:dLbl>
              <c:idx val="1"/>
              <c:layout>
                <c:manualLayout>
                  <c:x val="-0.19444444444444445"/>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51C-4617-A057-AA8401010AF1}"/>
                </c:ext>
              </c:extLst>
            </c:dLbl>
            <c:dLbl>
              <c:idx val="2"/>
              <c:layout>
                <c:manualLayout>
                  <c:x val="-4.5067878238658418E-2"/>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51C-4617-A057-AA8401010AF1}"/>
                </c:ext>
              </c:extLst>
            </c:dLbl>
            <c:dLbl>
              <c:idx val="3"/>
              <c:layout>
                <c:manualLayout>
                  <c:x val="-7.1159807745250145E-2"/>
                  <c:y val="4.466662194980101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51C-4617-A057-AA8401010AF1}"/>
                </c:ext>
              </c:extLst>
            </c:dLbl>
            <c:dLbl>
              <c:idx val="4"/>
              <c:layout>
                <c:manualLayout>
                  <c:x val="-8.0555555555555575E-2"/>
                  <c:y val="2.777777777777777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51C-4617-A057-AA8401010AF1}"/>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Sheet1!$B$18:$B$22</c:f>
              <c:strCache>
                <c:ptCount val="5"/>
                <c:pt idx="0">
                  <c:v>Listed Global Equity</c:v>
                </c:pt>
                <c:pt idx="1">
                  <c:v>Marketable Alternatives</c:v>
                </c:pt>
                <c:pt idx="2">
                  <c:v>Private Equity / Venture Capital</c:v>
                </c:pt>
                <c:pt idx="3">
                  <c:v>Real Assets</c:v>
                </c:pt>
                <c:pt idx="4">
                  <c:v>Cash &amp; Fixed Income</c:v>
                </c:pt>
              </c:strCache>
            </c:strRef>
          </c:cat>
          <c:val>
            <c:numRef>
              <c:f>Sheet1!$C$18:$C$22</c:f>
              <c:numCache>
                <c:formatCode>0.0%</c:formatCode>
                <c:ptCount val="5"/>
                <c:pt idx="0">
                  <c:v>0.43580000000000002</c:v>
                </c:pt>
                <c:pt idx="1">
                  <c:v>0.25540000000000002</c:v>
                </c:pt>
                <c:pt idx="2">
                  <c:v>0.17100000000000001</c:v>
                </c:pt>
                <c:pt idx="3">
                  <c:v>2.5100000000000001E-2</c:v>
                </c:pt>
                <c:pt idx="4">
                  <c:v>0.11269999999999999</c:v>
                </c:pt>
              </c:numCache>
            </c:numRef>
          </c:val>
          <c:extLst>
            <c:ext xmlns:c16="http://schemas.microsoft.com/office/drawing/2014/chart" uri="{C3380CC4-5D6E-409C-BE32-E72D297353CC}">
              <c16:uniqueId val="{0000000A-751C-4617-A057-AA8401010AF1}"/>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Sheet1!$F$17</c:f>
              <c:strCache>
                <c:ptCount val="1"/>
                <c:pt idx="0">
                  <c:v>Target Allocation</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C0F-4A71-A05A-08F65B732520}"/>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C0F-4A71-A05A-08F65B732520}"/>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C0F-4A71-A05A-08F65B732520}"/>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AC0F-4A71-A05A-08F65B732520}"/>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AC0F-4A71-A05A-08F65B732520}"/>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AC0F-4A71-A05A-08F65B732520}"/>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AC0F-4A71-A05A-08F65B732520}"/>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AC0F-4A71-A05A-08F65B732520}"/>
                </c:ext>
              </c:extLst>
            </c:dLbl>
            <c:dLbl>
              <c:idx val="3"/>
              <c:layout>
                <c:manualLayout>
                  <c:x val="-0.11111111111111112"/>
                  <c:y val="-7.870370370370370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C0F-4A71-A05A-08F65B732520}"/>
                </c:ext>
              </c:extLst>
            </c:dLbl>
            <c:dLbl>
              <c:idx val="4"/>
              <c:layout>
                <c:manualLayout>
                  <c:x val="8.3333333333332829E-3"/>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C0F-4A71-A05A-08F65B732520}"/>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Sheet1!$E$18:$E$22</c:f>
              <c:strCache>
                <c:ptCount val="5"/>
                <c:pt idx="0">
                  <c:v>Listed Global Equity</c:v>
                </c:pt>
                <c:pt idx="1">
                  <c:v>Marketable Alternatives</c:v>
                </c:pt>
                <c:pt idx="2">
                  <c:v>Private Equity / Venture Capital</c:v>
                </c:pt>
                <c:pt idx="3">
                  <c:v>Real Assets</c:v>
                </c:pt>
                <c:pt idx="4">
                  <c:v>Cash &amp; Fixed Income</c:v>
                </c:pt>
              </c:strCache>
            </c:strRef>
          </c:cat>
          <c:val>
            <c:numRef>
              <c:f>Sheet1!$F$18:$F$22</c:f>
              <c:numCache>
                <c:formatCode>0%</c:formatCode>
                <c:ptCount val="5"/>
                <c:pt idx="0">
                  <c:v>0.5</c:v>
                </c:pt>
                <c:pt idx="1">
                  <c:v>0.25</c:v>
                </c:pt>
                <c:pt idx="2">
                  <c:v>0.1</c:v>
                </c:pt>
                <c:pt idx="3">
                  <c:v>0</c:v>
                </c:pt>
                <c:pt idx="4">
                  <c:v>0.15</c:v>
                </c:pt>
              </c:numCache>
            </c:numRef>
          </c:val>
          <c:extLst>
            <c:ext xmlns:c16="http://schemas.microsoft.com/office/drawing/2014/chart" uri="{C3380CC4-5D6E-409C-BE32-E72D297353CC}">
              <c16:uniqueId val="{0000000A-AC0F-4A71-A05A-08F65B732520}"/>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88022109819053"/>
          <c:y val="5.7659972092096085E-2"/>
          <c:w val="0.8588469184890678"/>
          <c:h val="0.72053231939163298"/>
        </c:manualLayout>
      </c:layout>
      <c:barChart>
        <c:barDir val="col"/>
        <c:grouping val="clustered"/>
        <c:varyColors val="0"/>
        <c:ser>
          <c:idx val="0"/>
          <c:order val="0"/>
          <c:tx>
            <c:strRef>
              <c:f>Sheet1!$A$2</c:f>
              <c:strCache>
                <c:ptCount val="1"/>
                <c:pt idx="0">
                  <c:v>MaineCF</c:v>
                </c:pt>
              </c:strCache>
            </c:strRef>
          </c:tx>
          <c:spPr>
            <a:solidFill>
              <a:schemeClr val="accent1"/>
            </a:solidFill>
            <a:ln>
              <a:noFill/>
            </a:ln>
            <a:effectLst/>
          </c:spPr>
          <c:invertIfNegative val="0"/>
          <c:dLbls>
            <c:dLbl>
              <c:idx val="0"/>
              <c:layout>
                <c:manualLayout>
                  <c:x val="1.3108308066295423E-3"/>
                  <c:y val="-9.51248394924378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E4-4981-B1A7-A827A7C07753}"/>
                </c:ext>
              </c:extLst>
            </c:dLbl>
            <c:dLbl>
              <c:idx val="4"/>
              <c:layout>
                <c:manualLayout>
                  <c:x val="-2.4834437086092714E-2"/>
                  <c:y val="-4.43037974683544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AC-47FF-ADF0-9B179ECAA50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Sheet1!$B$1:$F$1</c:f>
              <c:strCache>
                <c:ptCount val="5"/>
                <c:pt idx="0">
                  <c:v>1 year</c:v>
                </c:pt>
                <c:pt idx="1">
                  <c:v>3 years</c:v>
                </c:pt>
                <c:pt idx="2">
                  <c:v>5 years</c:v>
                </c:pt>
                <c:pt idx="3">
                  <c:v>10 years</c:v>
                </c:pt>
                <c:pt idx="4">
                  <c:v>20 Years</c:v>
                </c:pt>
              </c:strCache>
            </c:strRef>
          </c:cat>
          <c:val>
            <c:numRef>
              <c:f>Sheet1!$B$2:$F$2</c:f>
              <c:numCache>
                <c:formatCode>0.0%</c:formatCode>
                <c:ptCount val="5"/>
                <c:pt idx="0">
                  <c:v>-0.1399</c:v>
                </c:pt>
                <c:pt idx="1">
                  <c:v>6.2700000000000006E-2</c:v>
                </c:pt>
                <c:pt idx="2">
                  <c:v>6.0199999999999997E-2</c:v>
                </c:pt>
                <c:pt idx="3">
                  <c:v>7.1199999999999999E-2</c:v>
                </c:pt>
                <c:pt idx="4">
                  <c:v>8.0799999999999997E-2</c:v>
                </c:pt>
              </c:numCache>
            </c:numRef>
          </c:val>
          <c:extLst>
            <c:ext xmlns:c16="http://schemas.microsoft.com/office/drawing/2014/chart" uri="{C3380CC4-5D6E-409C-BE32-E72D297353CC}">
              <c16:uniqueId val="{00000001-53AC-47FF-ADF0-9B179ECAA503}"/>
            </c:ext>
          </c:extLst>
        </c:ser>
        <c:ser>
          <c:idx val="3"/>
          <c:order val="1"/>
          <c:tx>
            <c:strRef>
              <c:f>Sheet1!$A$3</c:f>
              <c:strCache>
                <c:ptCount val="1"/>
                <c:pt idx="0">
                  <c:v>Average</c:v>
                </c:pt>
              </c:strCache>
            </c:strRef>
          </c:tx>
          <c:spPr>
            <a:solidFill>
              <a:schemeClr val="accent4"/>
            </a:solidFill>
            <a:ln>
              <a:noFill/>
            </a:ln>
            <a:effectLst/>
          </c:spPr>
          <c:invertIfNegative val="0"/>
          <c:dLbls>
            <c:dLbl>
              <c:idx val="0"/>
              <c:layout>
                <c:manualLayout>
                  <c:x val="1.8901560941453135E-2"/>
                  <c:y val="6.34190563765736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AC-47FF-ADF0-9B179ECAA503}"/>
                </c:ext>
              </c:extLst>
            </c:dLbl>
            <c:dLbl>
              <c:idx val="2"/>
              <c:layout>
                <c:manualLayout>
                  <c:x val="6.6225165562913907E-3"/>
                  <c:y val="-2.84810126582278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AC-47FF-ADF0-9B179ECAA50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Sheet1!$B$1:$F$1</c:f>
              <c:strCache>
                <c:ptCount val="5"/>
                <c:pt idx="0">
                  <c:v>1 year</c:v>
                </c:pt>
                <c:pt idx="1">
                  <c:v>3 years</c:v>
                </c:pt>
                <c:pt idx="2">
                  <c:v>5 years</c:v>
                </c:pt>
                <c:pt idx="3">
                  <c:v>10 years</c:v>
                </c:pt>
                <c:pt idx="4">
                  <c:v>20 Years</c:v>
                </c:pt>
              </c:strCache>
            </c:strRef>
          </c:cat>
          <c:val>
            <c:numRef>
              <c:f>Sheet1!$B$3:$F$3</c:f>
              <c:numCache>
                <c:formatCode>0.0%</c:formatCode>
                <c:ptCount val="5"/>
                <c:pt idx="0">
                  <c:v>-0.1318</c:v>
                </c:pt>
                <c:pt idx="1">
                  <c:v>3.9899999999999998E-2</c:v>
                </c:pt>
                <c:pt idx="2">
                  <c:v>4.65E-2</c:v>
                </c:pt>
                <c:pt idx="3">
                  <c:v>6.6299999999999998E-2</c:v>
                </c:pt>
                <c:pt idx="4">
                  <c:v>7.0999999999999994E-2</c:v>
                </c:pt>
              </c:numCache>
            </c:numRef>
          </c:val>
          <c:extLst>
            <c:ext xmlns:c16="http://schemas.microsoft.com/office/drawing/2014/chart" uri="{C3380CC4-5D6E-409C-BE32-E72D297353CC}">
              <c16:uniqueId val="{00000004-53AC-47FF-ADF0-9B179ECAA503}"/>
            </c:ext>
          </c:extLst>
        </c:ser>
        <c:dLbls>
          <c:showLegendKey val="0"/>
          <c:showVal val="0"/>
          <c:showCatName val="0"/>
          <c:showSerName val="0"/>
          <c:showPercent val="0"/>
          <c:showBubbleSize val="0"/>
        </c:dLbls>
        <c:gapWidth val="150"/>
        <c:axId val="465529624"/>
        <c:axId val="462984072"/>
      </c:barChart>
      <c:catAx>
        <c:axId val="465529624"/>
        <c:scaling>
          <c:orientation val="minMax"/>
        </c:scaling>
        <c:delete val="0"/>
        <c:axPos val="b"/>
        <c:numFmt formatCode="General" sourceLinked="1"/>
        <c:majorTickMark val="out"/>
        <c:minorTickMark val="none"/>
        <c:tickLblPos val="low"/>
        <c:spPr>
          <a:noFill/>
          <a:ln w="3175" cap="flat" cmpd="sng" algn="ctr">
            <a:solidFill>
              <a:schemeClr val="tx1"/>
            </a:solidFill>
            <a:prstDash val="solid"/>
            <a:round/>
          </a:ln>
          <a:effectLst/>
        </c:spPr>
        <c:txPr>
          <a:bodyPr rot="0" spcFirstLastPara="1" vertOverflow="ellipsis" wrap="square" anchor="ctr" anchorCtr="1"/>
          <a:lstStyle/>
          <a:p>
            <a:pPr>
              <a:defRPr sz="1800" b="1" i="0" u="none" strike="noStrike" kern="1200" baseline="0">
                <a:solidFill>
                  <a:schemeClr val="tx1"/>
                </a:solidFill>
                <a:latin typeface="Times New Roman"/>
                <a:ea typeface="Times New Roman"/>
                <a:cs typeface="Times New Roman"/>
              </a:defRPr>
            </a:pPr>
            <a:endParaRPr lang="en-US"/>
          </a:p>
        </c:txPr>
        <c:crossAx val="462984072"/>
        <c:crosses val="autoZero"/>
        <c:auto val="1"/>
        <c:lblAlgn val="ctr"/>
        <c:lblOffset val="100"/>
        <c:noMultiLvlLbl val="0"/>
      </c:catAx>
      <c:valAx>
        <c:axId val="462984072"/>
        <c:scaling>
          <c:orientation val="minMax"/>
        </c:scaling>
        <c:delete val="0"/>
        <c:axPos val="l"/>
        <c:majorGridlines>
          <c:spPr>
            <a:ln w="3175" cap="flat" cmpd="sng" algn="ctr">
              <a:solidFill>
                <a:schemeClr val="tx1"/>
              </a:solidFill>
              <a:prstDash val="solid"/>
              <a:round/>
            </a:ln>
            <a:effectLst/>
          </c:spPr>
        </c:majorGridlines>
        <c:numFmt formatCode="0%" sourceLinked="0"/>
        <c:majorTickMark val="out"/>
        <c:minorTickMark val="none"/>
        <c:tickLblPos val="nextTo"/>
        <c:spPr>
          <a:noFill/>
          <a:ln w="3175" cap="flat" cmpd="sng" algn="ctr">
            <a:solidFill>
              <a:schemeClr val="tx1"/>
            </a:solidFill>
            <a:prstDash val="solid"/>
            <a:round/>
          </a:ln>
          <a:effectLst/>
        </c:spPr>
        <c:txPr>
          <a:bodyPr rot="0" spcFirstLastPara="1" vertOverflow="ellipsis" wrap="square" anchor="ctr" anchorCtr="1"/>
          <a:lstStyle/>
          <a:p>
            <a:pPr>
              <a:defRPr sz="1800" b="1" i="0" u="none" strike="noStrike" kern="1200" baseline="0">
                <a:solidFill>
                  <a:schemeClr val="tx1"/>
                </a:solidFill>
                <a:latin typeface="Times New Roman"/>
                <a:ea typeface="Times New Roman"/>
                <a:cs typeface="Times New Roman"/>
              </a:defRPr>
            </a:pPr>
            <a:endParaRPr lang="en-US"/>
          </a:p>
        </c:txPr>
        <c:crossAx val="465529624"/>
        <c:crosses val="autoZero"/>
        <c:crossBetween val="between"/>
      </c:valAx>
      <c:spPr>
        <a:noFill/>
        <a:ln w="12700">
          <a:solidFill>
            <a:schemeClr val="tx1"/>
          </a:solidFill>
          <a:prstDash val="solid"/>
        </a:ln>
        <a:effectLst/>
      </c:spPr>
    </c:plotArea>
    <c:legend>
      <c:legendPos val="b"/>
      <c:layout>
        <c:manualLayout>
          <c:xMode val="edge"/>
          <c:yMode val="edge"/>
          <c:x val="0.27852088439276212"/>
          <c:y val="0.90051505033389823"/>
          <c:w val="0.4791382906606873"/>
          <c:h val="7.6413335991228945E-2"/>
        </c:manualLayout>
      </c:layout>
      <c:overlay val="0"/>
      <c:spPr>
        <a:noFill/>
        <a:ln w="3175">
          <a:solidFill>
            <a:schemeClr val="tx1"/>
          </a:solidFill>
          <a:prstDash val="solid"/>
        </a:ln>
        <a:effectLst/>
      </c:spPr>
      <c:txPr>
        <a:bodyPr rot="0" spcFirstLastPara="1" vertOverflow="ellipsis" vert="horz" wrap="square" anchor="ctr" anchorCtr="1"/>
        <a:lstStyle/>
        <a:p>
          <a:pPr>
            <a:defRPr sz="1655" b="1" i="0" u="none" strike="noStrike" kern="1200" baseline="0">
              <a:solidFill>
                <a:schemeClr val="tx1"/>
              </a:solidFill>
              <a:latin typeface="Times New Roman"/>
              <a:ea typeface="Times New Roman"/>
              <a:cs typeface="Times New Roman"/>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18822026385774"/>
          <c:y val="3.1642857142857146E-2"/>
          <c:w val="0.86481113320079783"/>
          <c:h val="0.72433460076045619"/>
        </c:manualLayout>
      </c:layout>
      <c:barChart>
        <c:barDir val="col"/>
        <c:grouping val="clustered"/>
        <c:varyColors val="0"/>
        <c:ser>
          <c:idx val="0"/>
          <c:order val="0"/>
          <c:tx>
            <c:strRef>
              <c:f>Sheet1!$A$2</c:f>
              <c:strCache>
                <c:ptCount val="1"/>
                <c:pt idx="0">
                  <c:v>MaineCF</c:v>
                </c:pt>
              </c:strCache>
            </c:strRef>
          </c:tx>
          <c:spPr>
            <a:solidFill>
              <a:schemeClr val="accent1"/>
            </a:solidFill>
            <a:ln>
              <a:noFill/>
            </a:ln>
            <a:effectLst/>
          </c:spPr>
          <c:invertIfNegative val="0"/>
          <c:dLbls>
            <c:dLbl>
              <c:idx val="0"/>
              <c:layout>
                <c:manualLayout>
                  <c:x val="-2.2141451144382595E-17"/>
                  <c:y val="-1.45925230354433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AC-40A8-A19B-4554E3D8BC3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Sheet1!$B$1:$H$1</c:f>
              <c:strCache>
                <c:ptCount val="7"/>
                <c:pt idx="0">
                  <c:v>1 year</c:v>
                </c:pt>
                <c:pt idx="1">
                  <c:v>3 years</c:v>
                </c:pt>
                <c:pt idx="2">
                  <c:v>5 years</c:v>
                </c:pt>
                <c:pt idx="3">
                  <c:v>7 years</c:v>
                </c:pt>
                <c:pt idx="4">
                  <c:v>10 years</c:v>
                </c:pt>
                <c:pt idx="5">
                  <c:v>15 years</c:v>
                </c:pt>
                <c:pt idx="6">
                  <c:v>20 Years</c:v>
                </c:pt>
              </c:strCache>
            </c:strRef>
          </c:cat>
          <c:val>
            <c:numRef>
              <c:f>Sheet1!$B$2:$H$2</c:f>
              <c:numCache>
                <c:formatCode>0.0%</c:formatCode>
                <c:ptCount val="7"/>
                <c:pt idx="0">
                  <c:v>-0.14000000000000001</c:v>
                </c:pt>
                <c:pt idx="1">
                  <c:v>6.3E-2</c:v>
                </c:pt>
                <c:pt idx="2">
                  <c:v>0.06</c:v>
                </c:pt>
                <c:pt idx="3">
                  <c:v>7.4800000000000005E-2</c:v>
                </c:pt>
                <c:pt idx="4">
                  <c:v>7.1199999999999999E-2</c:v>
                </c:pt>
                <c:pt idx="5">
                  <c:v>5.7299999999999997E-2</c:v>
                </c:pt>
                <c:pt idx="6">
                  <c:v>8.0799999999999997E-2</c:v>
                </c:pt>
              </c:numCache>
            </c:numRef>
          </c:val>
          <c:extLst>
            <c:ext xmlns:c16="http://schemas.microsoft.com/office/drawing/2014/chart" uri="{C3380CC4-5D6E-409C-BE32-E72D297353CC}">
              <c16:uniqueId val="{00000000-A35B-421D-B332-E2AC398B623A}"/>
            </c:ext>
          </c:extLst>
        </c:ser>
        <c:ser>
          <c:idx val="1"/>
          <c:order val="1"/>
          <c:tx>
            <c:strRef>
              <c:f>Sheet1!$A$3</c:f>
              <c:strCache>
                <c:ptCount val="1"/>
                <c:pt idx="0">
                  <c:v>COF Average</c:v>
                </c:pt>
              </c:strCache>
            </c:strRef>
          </c:tx>
          <c:spPr>
            <a:solidFill>
              <a:schemeClr val="accent2"/>
            </a:solidFill>
            <a:ln>
              <a:noFill/>
            </a:ln>
            <a:effectLst/>
          </c:spPr>
          <c:invertIfNegative val="0"/>
          <c:dLbls>
            <c:dLbl>
              <c:idx val="0"/>
              <c:layout>
                <c:manualLayout>
                  <c:x val="1.579643577161546E-2"/>
                  <c:y val="-1.65891502797530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5B-421D-B332-E2AC398B623A}"/>
                </c:ext>
              </c:extLst>
            </c:dLbl>
            <c:dLbl>
              <c:idx val="1"/>
              <c:layout>
                <c:manualLayout>
                  <c:x val="1.8211894708813573E-2"/>
                  <c:y val="-3.57143021295978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5B-421D-B332-E2AC398B623A}"/>
                </c:ext>
              </c:extLst>
            </c:dLbl>
            <c:dLbl>
              <c:idx val="2"/>
              <c:layout>
                <c:manualLayout>
                  <c:x val="1.5036612271292176E-2"/>
                  <c:y val="-3.3140840817238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5B-421D-B332-E2AC398B623A}"/>
                </c:ext>
              </c:extLst>
            </c:dLbl>
            <c:dLbl>
              <c:idx val="3"/>
              <c:layout>
                <c:manualLayout>
                  <c:x val="6.3106242154513294E-3"/>
                  <c:y val="-1.49512632666090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35B-421D-B332-E2AC398B623A}"/>
                </c:ext>
              </c:extLst>
            </c:dLbl>
            <c:dLbl>
              <c:idx val="4"/>
              <c:layout>
                <c:manualLayout>
                  <c:x val="6.6225165562913907E-3"/>
                  <c:y val="-4.28571428571428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5B-421D-B332-E2AC398B623A}"/>
                </c:ext>
              </c:extLst>
            </c:dLbl>
            <c:dLbl>
              <c:idx val="5"/>
              <c:layout>
                <c:manualLayout>
                  <c:x val="3.7591768420251817E-3"/>
                  <c:y val="-2.56904887646052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35B-421D-B332-E2AC398B623A}"/>
                </c:ext>
              </c:extLst>
            </c:dLbl>
            <c:dLbl>
              <c:idx val="6"/>
              <c:layout>
                <c:manualLayout>
                  <c:x val="9.9338126212482544E-3"/>
                  <c:y val="-2.1773762461109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5B-421D-B332-E2AC398B623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Sheet1!$B$1:$H$1</c:f>
              <c:strCache>
                <c:ptCount val="7"/>
                <c:pt idx="0">
                  <c:v>1 year</c:v>
                </c:pt>
                <c:pt idx="1">
                  <c:v>3 years</c:v>
                </c:pt>
                <c:pt idx="2">
                  <c:v>5 years</c:v>
                </c:pt>
                <c:pt idx="3">
                  <c:v>7 years</c:v>
                </c:pt>
                <c:pt idx="4">
                  <c:v>10 years</c:v>
                </c:pt>
                <c:pt idx="5">
                  <c:v>15 years</c:v>
                </c:pt>
                <c:pt idx="6">
                  <c:v>20 Years</c:v>
                </c:pt>
              </c:strCache>
            </c:strRef>
          </c:cat>
          <c:val>
            <c:numRef>
              <c:f>Sheet1!$B$3:$H$3</c:f>
              <c:numCache>
                <c:formatCode>0.0%</c:formatCode>
                <c:ptCount val="7"/>
                <c:pt idx="0">
                  <c:v>-0.14399999999999999</c:v>
                </c:pt>
                <c:pt idx="1">
                  <c:v>3.4000000000000002E-2</c:v>
                </c:pt>
                <c:pt idx="2">
                  <c:v>4.2999999999999997E-2</c:v>
                </c:pt>
                <c:pt idx="3">
                  <c:v>6.4000000000000001E-2</c:v>
                </c:pt>
                <c:pt idx="4">
                  <c:v>6.3E-2</c:v>
                </c:pt>
                <c:pt idx="5">
                  <c:v>0.05</c:v>
                </c:pt>
                <c:pt idx="6">
                  <c:v>6.9000000000000006E-2</c:v>
                </c:pt>
              </c:numCache>
            </c:numRef>
          </c:val>
          <c:extLst>
            <c:ext xmlns:c16="http://schemas.microsoft.com/office/drawing/2014/chart" uri="{C3380CC4-5D6E-409C-BE32-E72D297353CC}">
              <c16:uniqueId val="{00000008-A35B-421D-B332-E2AC398B623A}"/>
            </c:ext>
          </c:extLst>
        </c:ser>
        <c:dLbls>
          <c:showLegendKey val="0"/>
          <c:showVal val="0"/>
          <c:showCatName val="0"/>
          <c:showSerName val="0"/>
          <c:showPercent val="0"/>
          <c:showBubbleSize val="0"/>
        </c:dLbls>
        <c:gapWidth val="150"/>
        <c:axId val="401081880"/>
        <c:axId val="317652976"/>
      </c:barChart>
      <c:catAx>
        <c:axId val="401081880"/>
        <c:scaling>
          <c:orientation val="minMax"/>
        </c:scaling>
        <c:delete val="0"/>
        <c:axPos val="b"/>
        <c:numFmt formatCode="General" sourceLinked="1"/>
        <c:majorTickMark val="out"/>
        <c:minorTickMark val="none"/>
        <c:tickLblPos val="low"/>
        <c:spPr>
          <a:noFill/>
          <a:ln w="2822" cap="flat" cmpd="sng" algn="ctr">
            <a:solidFill>
              <a:schemeClr val="tx1"/>
            </a:solidFill>
            <a:prstDash val="solid"/>
            <a:round/>
          </a:ln>
          <a:effectLst/>
        </c:spPr>
        <c:txPr>
          <a:bodyPr rot="0" spcFirstLastPara="1" vertOverflow="ellipsis" wrap="square" anchor="ctr" anchorCtr="1"/>
          <a:lstStyle/>
          <a:p>
            <a:pPr>
              <a:defRPr sz="1600" b="1" i="0" u="none" strike="noStrike" kern="1200" baseline="0">
                <a:solidFill>
                  <a:schemeClr val="tx1"/>
                </a:solidFill>
                <a:latin typeface="Times New Roman"/>
                <a:ea typeface="Times New Roman"/>
                <a:cs typeface="Times New Roman"/>
              </a:defRPr>
            </a:pPr>
            <a:endParaRPr lang="en-US"/>
          </a:p>
        </c:txPr>
        <c:crossAx val="317652976"/>
        <c:crosses val="autoZero"/>
        <c:auto val="1"/>
        <c:lblAlgn val="ctr"/>
        <c:lblOffset val="100"/>
        <c:noMultiLvlLbl val="0"/>
      </c:catAx>
      <c:valAx>
        <c:axId val="317652976"/>
        <c:scaling>
          <c:orientation val="minMax"/>
        </c:scaling>
        <c:delete val="0"/>
        <c:axPos val="l"/>
        <c:majorGridlines>
          <c:spPr>
            <a:ln w="2822" cap="flat" cmpd="sng" algn="ctr">
              <a:solidFill>
                <a:schemeClr val="tx1"/>
              </a:solidFill>
              <a:prstDash val="solid"/>
              <a:round/>
            </a:ln>
            <a:effectLst/>
          </c:spPr>
        </c:majorGridlines>
        <c:numFmt formatCode="0%" sourceLinked="0"/>
        <c:majorTickMark val="out"/>
        <c:minorTickMark val="none"/>
        <c:tickLblPos val="nextTo"/>
        <c:spPr>
          <a:noFill/>
          <a:ln w="2822" cap="flat" cmpd="sng" algn="ctr">
            <a:solidFill>
              <a:schemeClr val="tx1"/>
            </a:solidFill>
            <a:prstDash val="solid"/>
            <a:round/>
          </a:ln>
          <a:effectLst/>
        </c:spPr>
        <c:txPr>
          <a:bodyPr rot="0" spcFirstLastPara="1" vertOverflow="ellipsis" wrap="square" anchor="ctr" anchorCtr="1"/>
          <a:lstStyle/>
          <a:p>
            <a:pPr>
              <a:defRPr sz="1600" b="1" i="0" u="none" strike="noStrike" kern="1200" baseline="0">
                <a:solidFill>
                  <a:schemeClr val="tx1"/>
                </a:solidFill>
                <a:latin typeface="Times New Roman"/>
                <a:ea typeface="Times New Roman"/>
                <a:cs typeface="Times New Roman"/>
              </a:defRPr>
            </a:pPr>
            <a:endParaRPr lang="en-US"/>
          </a:p>
        </c:txPr>
        <c:crossAx val="401081880"/>
        <c:crosses val="autoZero"/>
        <c:crossBetween val="between"/>
      </c:valAx>
      <c:spPr>
        <a:noFill/>
        <a:ln w="12700">
          <a:solidFill>
            <a:schemeClr val="tx1"/>
          </a:solidFill>
          <a:prstDash val="solid"/>
        </a:ln>
        <a:effectLst/>
      </c:spPr>
    </c:plotArea>
    <c:legend>
      <c:legendPos val="b"/>
      <c:layout>
        <c:manualLayout>
          <c:xMode val="edge"/>
          <c:yMode val="edge"/>
          <c:x val="0.31717182091369017"/>
          <c:y val="0.85912838763617061"/>
          <c:w val="0.34962376805548312"/>
          <c:h val="7.9025028121484819E-2"/>
        </c:manualLayout>
      </c:layout>
      <c:overlay val="0"/>
      <c:spPr>
        <a:noFill/>
        <a:ln w="2822">
          <a:solidFill>
            <a:schemeClr val="tx1"/>
          </a:solidFill>
          <a:prstDash val="solid"/>
        </a:ln>
        <a:effectLst/>
      </c:spPr>
      <c:txPr>
        <a:bodyPr rot="0" spcFirstLastPara="1" vertOverflow="ellipsis" vert="horz" wrap="square" anchor="ctr" anchorCtr="1"/>
        <a:lstStyle/>
        <a:p>
          <a:pPr>
            <a:defRPr sz="1471" b="1" i="0" u="none" strike="noStrike" kern="1200" baseline="0">
              <a:solidFill>
                <a:schemeClr val="tx1"/>
              </a:solidFill>
              <a:latin typeface="Times New Roman"/>
              <a:ea typeface="Times New Roman"/>
              <a:cs typeface="Times New Roman"/>
            </a:defRPr>
          </a:pPr>
          <a:endParaRPr lang="en-US"/>
        </a:p>
      </c:txPr>
    </c:legend>
    <c:plotVisOnly val="1"/>
    <c:dispBlanksAs val="gap"/>
    <c:showDLblsOverMax val="0"/>
  </c:chart>
  <c:spPr>
    <a:noFill/>
    <a:ln w="6350" cap="flat" cmpd="sng" algn="ctr">
      <a:noFill/>
      <a:prstDash val="solid"/>
      <a:miter lim="800000"/>
    </a:ln>
    <a:effectLst/>
  </c:spPr>
  <c:txPr>
    <a:bodyPr/>
    <a:lstStyle/>
    <a:p>
      <a:pPr>
        <a:defRPr sz="1600"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F4A6BA-C6AF-2A75-149E-5F4970C58F43}"/>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73EE4088-4DAF-0711-E6A5-7E6ACB46C867}"/>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7C587E68-1C8E-4308-BBD6-2A5EF5A2C6BA}" type="datetimeFigureOut">
              <a:rPr lang="en-US" smtClean="0"/>
              <a:t>2/14/2023</a:t>
            </a:fld>
            <a:endParaRPr lang="en-US"/>
          </a:p>
        </p:txBody>
      </p:sp>
      <p:sp>
        <p:nvSpPr>
          <p:cNvPr id="4" name="Footer Placeholder 3">
            <a:extLst>
              <a:ext uri="{FF2B5EF4-FFF2-40B4-BE49-F238E27FC236}">
                <a16:creationId xmlns:a16="http://schemas.microsoft.com/office/drawing/2014/main" id="{5993CF40-E25A-0282-2477-F16047FC8A5D}"/>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3AB20B-FC81-660D-EED1-0CBEF2275BC7}"/>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D6A0F0BB-BE44-47EF-8903-6451420193EF}" type="slidenum">
              <a:rPr lang="en-US" smtClean="0"/>
              <a:t>‹#›</a:t>
            </a:fld>
            <a:endParaRPr lang="en-US"/>
          </a:p>
        </p:txBody>
      </p:sp>
    </p:spTree>
    <p:extLst>
      <p:ext uri="{BB962C8B-B14F-4D97-AF65-F5344CB8AC3E}">
        <p14:creationId xmlns:p14="http://schemas.microsoft.com/office/powerpoint/2010/main" val="287832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9922D04-F469-488A-8F1A-FB2E05979570}" type="datetimeFigureOut">
              <a:rPr lang="en-US" smtClean="0"/>
              <a:t>2/14/2023</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89960F5-1897-4E8A-8E48-A07088416CAE}" type="slidenum">
              <a:rPr lang="en-US" smtClean="0"/>
              <a:t>‹#›</a:t>
            </a:fld>
            <a:endParaRPr lang="en-US" dirty="0"/>
          </a:p>
        </p:txBody>
      </p:sp>
    </p:spTree>
    <p:extLst>
      <p:ext uri="{BB962C8B-B14F-4D97-AF65-F5344CB8AC3E}">
        <p14:creationId xmlns:p14="http://schemas.microsoft.com/office/powerpoint/2010/main" val="222306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489960F5-1897-4E8A-8E48-A07088416CAE}" type="slidenum">
              <a:rPr lang="en-US" smtClean="0"/>
              <a:t>1</a:t>
            </a:fld>
            <a:endParaRPr lang="en-US" dirty="0"/>
          </a:p>
        </p:txBody>
      </p:sp>
    </p:spTree>
    <p:extLst>
      <p:ext uri="{BB962C8B-B14F-4D97-AF65-F5344CB8AC3E}">
        <p14:creationId xmlns:p14="http://schemas.microsoft.com/office/powerpoint/2010/main" val="4169021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9960F5-1897-4E8A-8E48-A07088416CAE}" type="slidenum">
              <a:rPr lang="en-US" smtClean="0"/>
              <a:t>10</a:t>
            </a:fld>
            <a:endParaRPr lang="en-US" dirty="0"/>
          </a:p>
        </p:txBody>
      </p:sp>
    </p:spTree>
    <p:extLst>
      <p:ext uri="{BB962C8B-B14F-4D97-AF65-F5344CB8AC3E}">
        <p14:creationId xmlns:p14="http://schemas.microsoft.com/office/powerpoint/2010/main" val="4148701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9960F5-1897-4E8A-8E48-A07088416CAE}" type="slidenum">
              <a:rPr lang="en-US" smtClean="0"/>
              <a:t>11</a:t>
            </a:fld>
            <a:endParaRPr lang="en-US" dirty="0"/>
          </a:p>
        </p:txBody>
      </p:sp>
    </p:spTree>
    <p:extLst>
      <p:ext uri="{BB962C8B-B14F-4D97-AF65-F5344CB8AC3E}">
        <p14:creationId xmlns:p14="http://schemas.microsoft.com/office/powerpoint/2010/main" val="883697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H2.61’xW4.2</a:t>
            </a:r>
          </a:p>
          <a:p>
            <a:pPr defTabSz="942289">
              <a:defRPr/>
            </a:pPr>
            <a:r>
              <a:rPr lang="en-US" dirty="0">
                <a:solidFill>
                  <a:srgbClr val="000000"/>
                </a:solidFill>
                <a:ea typeface="Times New Roman" panose="02020603050405020304" pitchFamily="18" charset="0"/>
                <a:cs typeface="Times New Roman" panose="02020603050405020304" pitchFamily="18" charset="0"/>
              </a:rPr>
              <a:t>Government bond yields were generally higher this year, and credit spreads wider, weighing heavily on performance.</a:t>
            </a:r>
          </a:p>
          <a:p>
            <a:pPr defTabSz="942289">
              <a:defRPr/>
            </a:pPr>
            <a:r>
              <a:rPr lang="en-US" dirty="0">
                <a:solidFill>
                  <a:srgbClr val="000000"/>
                </a:solidFill>
                <a:ea typeface="Times New Roman" panose="02020603050405020304" pitchFamily="18" charset="0"/>
                <a:cs typeface="Times New Roman" panose="02020603050405020304" pitchFamily="18" charset="0"/>
              </a:rPr>
              <a:t>Commodities were generally negative in the third quarter, driven lower mainly by weaker energy prices.</a:t>
            </a:r>
            <a:endParaRPr lang="en-US" dirty="0">
              <a:ea typeface="Times New Roman" panose="02020603050405020304" pitchFamily="18" charset="0"/>
              <a:cs typeface="Times New Roman" panose="02020603050405020304" pitchFamily="18" charset="0"/>
            </a:endParaRPr>
          </a:p>
          <a:p>
            <a:pPr defTabSz="942289">
              <a:defRPr/>
            </a:pPr>
            <a:endParaRPr lang="en-US" dirty="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4D86075-6369-4F06-A817-D2132130ECDE}" type="slidenum">
              <a:rPr lang="en-US" smtClean="0"/>
              <a:pPr/>
              <a:t>12</a:t>
            </a:fld>
            <a:endParaRPr lang="en-US" dirty="0"/>
          </a:p>
        </p:txBody>
      </p:sp>
    </p:spTree>
    <p:extLst>
      <p:ext uri="{BB962C8B-B14F-4D97-AF65-F5344CB8AC3E}">
        <p14:creationId xmlns:p14="http://schemas.microsoft.com/office/powerpoint/2010/main" val="194345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9960F5-1897-4E8A-8E48-A07088416CAE}" type="slidenum">
              <a:rPr lang="en-US" smtClean="0"/>
              <a:t>13</a:t>
            </a:fld>
            <a:endParaRPr lang="en-US" dirty="0"/>
          </a:p>
        </p:txBody>
      </p:sp>
    </p:spTree>
    <p:extLst>
      <p:ext uri="{BB962C8B-B14F-4D97-AF65-F5344CB8AC3E}">
        <p14:creationId xmlns:p14="http://schemas.microsoft.com/office/powerpoint/2010/main" val="2536008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9960F5-1897-4E8A-8E48-A07088416CAE}" type="slidenum">
              <a:rPr lang="en-US" smtClean="0"/>
              <a:t>14</a:t>
            </a:fld>
            <a:endParaRPr lang="en-US" dirty="0"/>
          </a:p>
        </p:txBody>
      </p:sp>
    </p:spTree>
    <p:extLst>
      <p:ext uri="{BB962C8B-B14F-4D97-AF65-F5344CB8AC3E}">
        <p14:creationId xmlns:p14="http://schemas.microsoft.com/office/powerpoint/2010/main" val="2383152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9960F5-1897-4E8A-8E48-A07088416CAE}" type="slidenum">
              <a:rPr lang="en-US" smtClean="0"/>
              <a:t>15</a:t>
            </a:fld>
            <a:endParaRPr lang="en-US" dirty="0"/>
          </a:p>
        </p:txBody>
      </p:sp>
    </p:spTree>
    <p:extLst>
      <p:ext uri="{BB962C8B-B14F-4D97-AF65-F5344CB8AC3E}">
        <p14:creationId xmlns:p14="http://schemas.microsoft.com/office/powerpoint/2010/main" val="3420178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9960F5-1897-4E8A-8E48-A07088416CAE}" type="slidenum">
              <a:rPr lang="en-US" smtClean="0"/>
              <a:t>16</a:t>
            </a:fld>
            <a:endParaRPr lang="en-US" dirty="0"/>
          </a:p>
        </p:txBody>
      </p:sp>
    </p:spTree>
    <p:extLst>
      <p:ext uri="{BB962C8B-B14F-4D97-AF65-F5344CB8AC3E}">
        <p14:creationId xmlns:p14="http://schemas.microsoft.com/office/powerpoint/2010/main" val="3854030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9960F5-1897-4E8A-8E48-A07088416CAE}" type="slidenum">
              <a:rPr lang="en-US" smtClean="0"/>
              <a:t>17</a:t>
            </a:fld>
            <a:endParaRPr lang="en-US" dirty="0"/>
          </a:p>
        </p:txBody>
      </p:sp>
    </p:spTree>
    <p:extLst>
      <p:ext uri="{BB962C8B-B14F-4D97-AF65-F5344CB8AC3E}">
        <p14:creationId xmlns:p14="http://schemas.microsoft.com/office/powerpoint/2010/main" val="736775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9960F5-1897-4E8A-8E48-A07088416CAE}" type="slidenum">
              <a:rPr lang="en-US" smtClean="0"/>
              <a:t>18</a:t>
            </a:fld>
            <a:endParaRPr lang="en-US" dirty="0"/>
          </a:p>
        </p:txBody>
      </p:sp>
    </p:spTree>
    <p:extLst>
      <p:ext uri="{BB962C8B-B14F-4D97-AF65-F5344CB8AC3E}">
        <p14:creationId xmlns:p14="http://schemas.microsoft.com/office/powerpoint/2010/main" val="1633921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9960F5-1897-4E8A-8E48-A07088416CAE}" type="slidenum">
              <a:rPr lang="en-US" smtClean="0"/>
              <a:t>19</a:t>
            </a:fld>
            <a:endParaRPr lang="en-US" dirty="0"/>
          </a:p>
        </p:txBody>
      </p:sp>
    </p:spTree>
    <p:extLst>
      <p:ext uri="{BB962C8B-B14F-4D97-AF65-F5344CB8AC3E}">
        <p14:creationId xmlns:p14="http://schemas.microsoft.com/office/powerpoint/2010/main" val="1341997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9960F5-1897-4E8A-8E48-A07088416CAE}" type="slidenum">
              <a:rPr lang="en-US" smtClean="0"/>
              <a:t>2</a:t>
            </a:fld>
            <a:endParaRPr lang="en-US" dirty="0"/>
          </a:p>
        </p:txBody>
      </p:sp>
    </p:spTree>
    <p:extLst>
      <p:ext uri="{BB962C8B-B14F-4D97-AF65-F5344CB8AC3E}">
        <p14:creationId xmlns:p14="http://schemas.microsoft.com/office/powerpoint/2010/main" val="4120869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9960F5-1897-4E8A-8E48-A07088416CAE}" type="slidenum">
              <a:rPr lang="en-US" smtClean="0"/>
              <a:t>20</a:t>
            </a:fld>
            <a:endParaRPr lang="en-US" dirty="0"/>
          </a:p>
        </p:txBody>
      </p:sp>
    </p:spTree>
    <p:extLst>
      <p:ext uri="{BB962C8B-B14F-4D97-AF65-F5344CB8AC3E}">
        <p14:creationId xmlns:p14="http://schemas.microsoft.com/office/powerpoint/2010/main" val="1773270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9960F5-1897-4E8A-8E48-A07088416CAE}" type="slidenum">
              <a:rPr lang="en-US" smtClean="0"/>
              <a:t>21</a:t>
            </a:fld>
            <a:endParaRPr lang="en-US" dirty="0"/>
          </a:p>
        </p:txBody>
      </p:sp>
    </p:spTree>
    <p:extLst>
      <p:ext uri="{BB962C8B-B14F-4D97-AF65-F5344CB8AC3E}">
        <p14:creationId xmlns:p14="http://schemas.microsoft.com/office/powerpoint/2010/main" val="216766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solidFill>
                  <a:srgbClr val="242424"/>
                </a:solidFill>
                <a:ea typeface="Times New Roman" panose="02020603050405020304" pitchFamily="18" charset="0"/>
                <a:cs typeface="Times New Roman" panose="02020603050405020304" pitchFamily="18" charset="0"/>
              </a:rPr>
              <a:t>The forward P/E multiple for the S&amp;P 500 retraced from a recent peak of 22.9x to 15.5x through June 30</a:t>
            </a:r>
            <a:r>
              <a:rPr lang="en-US" baseline="30000" dirty="0">
                <a:solidFill>
                  <a:srgbClr val="242424"/>
                </a:solidFill>
                <a:ea typeface="Times New Roman" panose="02020603050405020304" pitchFamily="18" charset="0"/>
                <a:cs typeface="Times New Roman" panose="02020603050405020304" pitchFamily="18" charset="0"/>
              </a:rPr>
              <a:t>th</a:t>
            </a:r>
            <a:r>
              <a:rPr lang="en-US" dirty="0">
                <a:solidFill>
                  <a:srgbClr val="242424"/>
                </a:solidFill>
                <a:ea typeface="Times New Roman" panose="02020603050405020304" pitchFamily="18" charset="0"/>
                <a:cs typeface="Times New Roman" panose="02020603050405020304" pitchFamily="18" charset="0"/>
              </a:rPr>
              <a:t>. However, it rebounded since then to 16.7x as of August 31</a:t>
            </a:r>
            <a:r>
              <a:rPr lang="en-US" baseline="30000" dirty="0">
                <a:solidFill>
                  <a:srgbClr val="242424"/>
                </a:solidFill>
                <a:ea typeface="Times New Roman" panose="02020603050405020304" pitchFamily="18" charset="0"/>
                <a:cs typeface="Times New Roman" panose="02020603050405020304" pitchFamily="18" charset="0"/>
              </a:rPr>
              <a:t>st</a:t>
            </a:r>
            <a:r>
              <a:rPr lang="en-US" dirty="0">
                <a:solidFill>
                  <a:srgbClr val="242424"/>
                </a:solidFill>
                <a:ea typeface="Times New Roman" panose="02020603050405020304" pitchFamily="18" charset="0"/>
                <a:cs typeface="Times New Roman" panose="02020603050405020304" pitchFamily="18" charset="0"/>
              </a:rPr>
              <a:t> and currently trades at above the long-term historical average.</a:t>
            </a:r>
          </a:p>
          <a:p>
            <a:pPr defTabSz="942289">
              <a:defRPr/>
            </a:pPr>
            <a:r>
              <a:rPr lang="en-US" dirty="0">
                <a:solidFill>
                  <a:srgbClr val="242424"/>
                </a:solidFill>
              </a:rPr>
              <a:t>Valuations have fallen more aggressively in more growth-oriented sectors of the market, with the forward P/E multiple for the Russell 1000 Growth index declining from 31.8x to 20.8x as of June 30</a:t>
            </a:r>
            <a:r>
              <a:rPr lang="en-US" baseline="30000" dirty="0">
                <a:solidFill>
                  <a:srgbClr val="242424"/>
                </a:solidFill>
              </a:rPr>
              <a:t>th</a:t>
            </a:r>
            <a:r>
              <a:rPr lang="en-US" dirty="0">
                <a:solidFill>
                  <a:srgbClr val="242424"/>
                </a:solidFill>
              </a:rPr>
              <a:t>. It has since rebounded to 22.3x (as of August 31</a:t>
            </a:r>
            <a:r>
              <a:rPr lang="en-US" baseline="30000" dirty="0">
                <a:solidFill>
                  <a:srgbClr val="242424"/>
                </a:solidFill>
              </a:rPr>
              <a:t>st</a:t>
            </a:r>
            <a:r>
              <a:rPr lang="en-US" dirty="0">
                <a:solidFill>
                  <a:srgbClr val="242424"/>
                </a:solidFill>
              </a:rPr>
              <a:t>).</a:t>
            </a:r>
            <a:endParaRPr lang="en-US" dirty="0">
              <a:ea typeface="Times New Roman" panose="02020603050405020304" pitchFamily="18" charset="0"/>
              <a:cs typeface="Times New Roman" panose="02020603050405020304" pitchFamily="18" charset="0"/>
            </a:endParaRPr>
          </a:p>
          <a:p>
            <a:pPr defTabSz="942289">
              <a:defRPr/>
            </a:pPr>
            <a:endParaRPr lang="en-US" dirty="0">
              <a:solidFill>
                <a:srgbClr val="242424"/>
              </a:solidFill>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4D86075-6369-4F06-A817-D2132130ECDE}" type="slidenum">
              <a:rPr lang="en-US" smtClean="0"/>
              <a:pPr/>
              <a:t>22</a:t>
            </a:fld>
            <a:endParaRPr lang="en-US" dirty="0"/>
          </a:p>
        </p:txBody>
      </p:sp>
    </p:spTree>
    <p:extLst>
      <p:ext uri="{BB962C8B-B14F-4D97-AF65-F5344CB8AC3E}">
        <p14:creationId xmlns:p14="http://schemas.microsoft.com/office/powerpoint/2010/main" val="4229659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4229" indent="-94229">
              <a:buFont typeface="Arial" panose="020B0604020202020204" pitchFamily="34" charset="0"/>
              <a:buChar char="•"/>
              <a:tabLst>
                <a:tab pos="471145" algn="l"/>
              </a:tabLst>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energy sector currently provides the greatest earnings power.  The sector's earnings weight is almost double its market cap weight in the overall index.</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94229" indent="-94229">
              <a:buFont typeface="Arial" panose="020B0604020202020204" pitchFamily="34" charset="0"/>
              <a:buChar char="•"/>
              <a:tabLst>
                <a:tab pos="471145" algn="l"/>
              </a:tabLst>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Meanwhile, consumer discretionary and real estate are under-earning relative to their market cap weights.</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4D86075-6369-4F06-A817-D2132130ECDE}" type="slidenum">
              <a:rPr lang="en-US" smtClean="0"/>
              <a:pPr/>
              <a:t>23</a:t>
            </a:fld>
            <a:endParaRPr lang="en-US" dirty="0"/>
          </a:p>
        </p:txBody>
      </p:sp>
    </p:spTree>
    <p:extLst>
      <p:ext uri="{BB962C8B-B14F-4D97-AF65-F5344CB8AC3E}">
        <p14:creationId xmlns:p14="http://schemas.microsoft.com/office/powerpoint/2010/main" val="3060144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8458" indent="-188458">
              <a:buFont typeface="Arial" pitchFamily="34" charset="0"/>
              <a:buChar char="•"/>
              <a:defRPr/>
            </a:pPr>
            <a:r>
              <a:rPr lang="en-US" dirty="0"/>
              <a:t>There have been six recessions since 1978; on average, the yield curve inverted about twelve months before the recession occurred.</a:t>
            </a:r>
          </a:p>
          <a:p>
            <a:pPr marL="188458" indent="-188458" defTabSz="942289">
              <a:buFont typeface="Arial" pitchFamily="34" charset="0"/>
              <a:buChar char="•"/>
              <a:defRPr/>
            </a:pPr>
            <a:r>
              <a:rPr lang="en-US" dirty="0">
                <a:solidFill>
                  <a:srgbClr val="000000"/>
                </a:solidFill>
                <a:ea typeface="Times New Roman" panose="02020603050405020304" pitchFamily="18" charset="0"/>
                <a:cs typeface="Times New Roman" panose="02020603050405020304" pitchFamily="18" charset="0"/>
              </a:rPr>
              <a:t>While the 3-month/10-year curve is at -47 basis points, the Fed Funds rate is above both the 10- and 30-year Treasury yields for the first time this cycle.</a:t>
            </a:r>
            <a:endParaRPr lang="en-US" dirty="0">
              <a:ea typeface="Times New Roman" panose="02020603050405020304" pitchFamily="18" charset="0"/>
              <a:cs typeface="Times New Roman" panose="02020603050405020304" pitchFamily="18" charset="0"/>
            </a:endParaRPr>
          </a:p>
          <a:p>
            <a:pPr marL="188458" indent="-188458">
              <a:buFont typeface="Arial"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24D86075-6369-4F06-A817-D2132130ECDE}" type="slidenum">
              <a:rPr lang="en-US" smtClean="0"/>
              <a:pPr/>
              <a:t>24</a:t>
            </a:fld>
            <a:endParaRPr lang="en-US" dirty="0"/>
          </a:p>
        </p:txBody>
      </p:sp>
    </p:spTree>
    <p:extLst>
      <p:ext uri="{BB962C8B-B14F-4D97-AF65-F5344CB8AC3E}">
        <p14:creationId xmlns:p14="http://schemas.microsoft.com/office/powerpoint/2010/main" val="1119334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227013" y="231775"/>
            <a:ext cx="8788400" cy="4943475"/>
          </a:xfrm>
          <a:ln/>
        </p:spPr>
      </p:sp>
      <p:sp>
        <p:nvSpPr>
          <p:cNvPr id="53251" name="Notes Placeholder 2"/>
          <p:cNvSpPr>
            <a:spLocks noGrp="1"/>
          </p:cNvSpPr>
          <p:nvPr>
            <p:ph type="body" idx="1"/>
          </p:nvPr>
        </p:nvSpPr>
        <p:spPr>
          <a:noFill/>
          <a:ln/>
        </p:spPr>
        <p:txBody>
          <a:bodyPr/>
          <a:lstStyle/>
          <a:p>
            <a:pPr defTabSz="968776">
              <a:defRPr/>
            </a:pPr>
            <a:r>
              <a:rPr lang="en-US" dirty="0"/>
              <a:t>The LEI and other recession indicators have been sending recessionary signals</a:t>
            </a:r>
            <a:r>
              <a:rPr lang="en-US" dirty="0">
                <a:cs typeface="Times New Roman" panose="02020603050405020304" pitchFamily="18" charset="0"/>
              </a:rPr>
              <a:t>.</a:t>
            </a:r>
            <a:endParaRPr lang="en-US" dirty="0"/>
          </a:p>
          <a:p>
            <a:pPr defTabSz="968776"/>
            <a:endParaRPr lang="en-US" b="0" dirty="0">
              <a:solidFill>
                <a:srgbClr val="FF0000"/>
              </a:solidFill>
            </a:endParaRPr>
          </a:p>
        </p:txBody>
      </p:sp>
      <p:sp>
        <p:nvSpPr>
          <p:cNvPr id="53252" name="Slide Number Placeholder 3"/>
          <p:cNvSpPr>
            <a:spLocks noGrp="1"/>
          </p:cNvSpPr>
          <p:nvPr>
            <p:ph type="sldNum" sz="quarter" idx="5"/>
          </p:nvPr>
        </p:nvSpPr>
        <p:spPr>
          <a:noFill/>
        </p:spPr>
        <p:txBody>
          <a:bodyPr/>
          <a:lstStyle/>
          <a:p>
            <a:pPr defTabSz="931099"/>
            <a:fld id="{9E9D7A38-2E13-411E-AF11-67BC0C773161}" type="slidenum">
              <a:rPr lang="en-US" smtClean="0"/>
              <a:pPr defTabSz="931099"/>
              <a:t>25</a:t>
            </a:fld>
            <a:endParaRPr lang="en-US" dirty="0"/>
          </a:p>
        </p:txBody>
      </p:sp>
    </p:spTree>
    <p:extLst>
      <p:ext uri="{BB962C8B-B14F-4D97-AF65-F5344CB8AC3E}">
        <p14:creationId xmlns:p14="http://schemas.microsoft.com/office/powerpoint/2010/main" val="1263327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solidFill>
                  <a:srgbClr val="000000"/>
                </a:solidFill>
                <a:latin typeface="Calibri (body)"/>
                <a:ea typeface="Times New Roman" panose="02020603050405020304" pitchFamily="18" charset="0"/>
                <a:cs typeface="Times New Roman" panose="02020603050405020304" pitchFamily="18" charset="0"/>
              </a:rPr>
              <a:t>Global GDP growth is poised to slow down in 2022, driven mainly by the effects of the Omicron variant, supply chain disruptions, labor shortages, and the winding down of government economic support.</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defTabSz="942289">
              <a:defRPr/>
            </a:pPr>
            <a:endParaRPr lang="en-US" dirty="0">
              <a:solidFill>
                <a:srgbClr val="000000"/>
              </a:solidFill>
              <a:latin typeface="Calibri (body)"/>
              <a:ea typeface="Times New Roman" panose="02020603050405020304" pitchFamily="18" charset="0"/>
              <a:cs typeface="Times New Roman" panose="02020603050405020304" pitchFamily="18" charset="0"/>
            </a:endParaRPr>
          </a:p>
          <a:p>
            <a:pPr defTabSz="942289">
              <a:defRPr/>
            </a:pPr>
            <a:r>
              <a:rPr lang="en-US" dirty="0">
                <a:solidFill>
                  <a:srgbClr val="000000"/>
                </a:solidFill>
                <a:latin typeface="Calibri (body)"/>
                <a:ea typeface="Times New Roman" panose="02020603050405020304" pitchFamily="18" charset="0"/>
                <a:cs typeface="Times New Roman" panose="02020603050405020304" pitchFamily="18" charset="0"/>
              </a:rPr>
              <a:t>Thus far, other than China, most growth forecasts for 2023 are slightly higher or unchanged.</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defTabSz="942289">
              <a:defRPr/>
            </a:pPr>
            <a:r>
              <a:rPr lang="en-US" dirty="0">
                <a:solidFill>
                  <a:srgbClr val="000000"/>
                </a:solidFill>
                <a:latin typeface="Calibri (body)"/>
                <a:ea typeface="Times New Roman" panose="02020603050405020304" pitchFamily="18" charset="0"/>
                <a:cs typeface="Times New Roman" panose="02020603050405020304" pitchFamily="18" charset="0"/>
              </a:rPr>
              <a:t>However, most factors decelerating growth are likely to be temporary.</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4D86075-6369-4F06-A817-D2132130ECDE}" type="slidenum">
              <a:rPr lang="en-US" smtClean="0"/>
              <a:pPr/>
              <a:t>26</a:t>
            </a:fld>
            <a:endParaRPr lang="en-US" dirty="0"/>
          </a:p>
        </p:txBody>
      </p:sp>
    </p:spTree>
    <p:extLst>
      <p:ext uri="{BB962C8B-B14F-4D97-AF65-F5344CB8AC3E}">
        <p14:creationId xmlns:p14="http://schemas.microsoft.com/office/powerpoint/2010/main" val="935452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9960F5-1897-4E8A-8E48-A07088416CAE}" type="slidenum">
              <a:rPr lang="en-US" smtClean="0"/>
              <a:t>27</a:t>
            </a:fld>
            <a:endParaRPr lang="en-US" dirty="0"/>
          </a:p>
        </p:txBody>
      </p:sp>
    </p:spTree>
    <p:extLst>
      <p:ext uri="{BB962C8B-B14F-4D97-AF65-F5344CB8AC3E}">
        <p14:creationId xmlns:p14="http://schemas.microsoft.com/office/powerpoint/2010/main" val="2412807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9960F5-1897-4E8A-8E48-A07088416CAE}" type="slidenum">
              <a:rPr lang="en-US" smtClean="0"/>
              <a:t>28</a:t>
            </a:fld>
            <a:endParaRPr lang="en-US" dirty="0"/>
          </a:p>
        </p:txBody>
      </p:sp>
    </p:spTree>
    <p:extLst>
      <p:ext uri="{BB962C8B-B14F-4D97-AF65-F5344CB8AC3E}">
        <p14:creationId xmlns:p14="http://schemas.microsoft.com/office/powerpoint/2010/main" val="2680139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9960F5-1897-4E8A-8E48-A07088416CAE}" type="slidenum">
              <a:rPr lang="en-US" smtClean="0"/>
              <a:t>29</a:t>
            </a:fld>
            <a:endParaRPr lang="en-US" dirty="0"/>
          </a:p>
        </p:txBody>
      </p:sp>
    </p:spTree>
    <p:extLst>
      <p:ext uri="{BB962C8B-B14F-4D97-AF65-F5344CB8AC3E}">
        <p14:creationId xmlns:p14="http://schemas.microsoft.com/office/powerpoint/2010/main" val="722082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9960F5-1897-4E8A-8E48-A07088416CAE}" type="slidenum">
              <a:rPr lang="en-US" smtClean="0"/>
              <a:t>3</a:t>
            </a:fld>
            <a:endParaRPr lang="en-US" dirty="0"/>
          </a:p>
        </p:txBody>
      </p:sp>
    </p:spTree>
    <p:extLst>
      <p:ext uri="{BB962C8B-B14F-4D97-AF65-F5344CB8AC3E}">
        <p14:creationId xmlns:p14="http://schemas.microsoft.com/office/powerpoint/2010/main" val="2144135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9960F5-1897-4E8A-8E48-A07088416CAE}" type="slidenum">
              <a:rPr lang="en-US" smtClean="0"/>
              <a:t>30</a:t>
            </a:fld>
            <a:endParaRPr lang="en-US" dirty="0"/>
          </a:p>
        </p:txBody>
      </p:sp>
    </p:spTree>
    <p:extLst>
      <p:ext uri="{BB962C8B-B14F-4D97-AF65-F5344CB8AC3E}">
        <p14:creationId xmlns:p14="http://schemas.microsoft.com/office/powerpoint/2010/main" val="3322919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9960F5-1897-4E8A-8E48-A07088416CAE}" type="slidenum">
              <a:rPr lang="en-US" smtClean="0"/>
              <a:t>4</a:t>
            </a:fld>
            <a:endParaRPr lang="en-US" dirty="0"/>
          </a:p>
        </p:txBody>
      </p:sp>
    </p:spTree>
    <p:extLst>
      <p:ext uri="{BB962C8B-B14F-4D97-AF65-F5344CB8AC3E}">
        <p14:creationId xmlns:p14="http://schemas.microsoft.com/office/powerpoint/2010/main" val="305744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9960F5-1897-4E8A-8E48-A07088416CAE}" type="slidenum">
              <a:rPr lang="en-US" smtClean="0"/>
              <a:t>5</a:t>
            </a:fld>
            <a:endParaRPr lang="en-US" dirty="0"/>
          </a:p>
        </p:txBody>
      </p:sp>
    </p:spTree>
    <p:extLst>
      <p:ext uri="{BB962C8B-B14F-4D97-AF65-F5344CB8AC3E}">
        <p14:creationId xmlns:p14="http://schemas.microsoft.com/office/powerpoint/2010/main" val="1540223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9960F5-1897-4E8A-8E48-A07088416CAE}" type="slidenum">
              <a:rPr lang="en-US" smtClean="0"/>
              <a:t>6</a:t>
            </a:fld>
            <a:endParaRPr lang="en-US" dirty="0"/>
          </a:p>
        </p:txBody>
      </p:sp>
    </p:spTree>
    <p:extLst>
      <p:ext uri="{BB962C8B-B14F-4D97-AF65-F5344CB8AC3E}">
        <p14:creationId xmlns:p14="http://schemas.microsoft.com/office/powerpoint/2010/main" val="1097934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9960F5-1897-4E8A-8E48-A07088416CAE}" type="slidenum">
              <a:rPr lang="en-US" smtClean="0"/>
              <a:t>7</a:t>
            </a:fld>
            <a:endParaRPr lang="en-US" dirty="0"/>
          </a:p>
        </p:txBody>
      </p:sp>
    </p:spTree>
    <p:extLst>
      <p:ext uri="{BB962C8B-B14F-4D97-AF65-F5344CB8AC3E}">
        <p14:creationId xmlns:p14="http://schemas.microsoft.com/office/powerpoint/2010/main" val="2463985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9960F5-1897-4E8A-8E48-A07088416CAE}" type="slidenum">
              <a:rPr lang="en-US" smtClean="0"/>
              <a:t>8</a:t>
            </a:fld>
            <a:endParaRPr lang="en-US" dirty="0"/>
          </a:p>
        </p:txBody>
      </p:sp>
    </p:spTree>
    <p:extLst>
      <p:ext uri="{BB962C8B-B14F-4D97-AF65-F5344CB8AC3E}">
        <p14:creationId xmlns:p14="http://schemas.microsoft.com/office/powerpoint/2010/main" val="3574198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9960F5-1897-4E8A-8E48-A07088416CAE}" type="slidenum">
              <a:rPr lang="en-US" smtClean="0"/>
              <a:t>9</a:t>
            </a:fld>
            <a:endParaRPr lang="en-US" dirty="0"/>
          </a:p>
        </p:txBody>
      </p:sp>
    </p:spTree>
    <p:extLst>
      <p:ext uri="{BB962C8B-B14F-4D97-AF65-F5344CB8AC3E}">
        <p14:creationId xmlns:p14="http://schemas.microsoft.com/office/powerpoint/2010/main" val="2549589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6883C-6FA9-47A4-A937-2FD3BD75C3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0CA8F7-7C72-4ABA-858E-46A24AFE5A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43EECB-63B2-4EA6-9682-26B7A8C3C604}"/>
              </a:ext>
            </a:extLst>
          </p:cNvPr>
          <p:cNvSpPr>
            <a:spLocks noGrp="1"/>
          </p:cNvSpPr>
          <p:nvPr>
            <p:ph type="dt" sz="half" idx="10"/>
          </p:nvPr>
        </p:nvSpPr>
        <p:spPr/>
        <p:txBody>
          <a:bodyPr/>
          <a:lstStyle/>
          <a:p>
            <a:fld id="{27D358B4-AD42-446D-93AC-FCBF1B375EAF}" type="datetimeFigureOut">
              <a:rPr lang="en-US" smtClean="0"/>
              <a:t>2/14/2023</a:t>
            </a:fld>
            <a:endParaRPr lang="en-US" dirty="0"/>
          </a:p>
        </p:txBody>
      </p:sp>
      <p:sp>
        <p:nvSpPr>
          <p:cNvPr id="5" name="Footer Placeholder 4">
            <a:extLst>
              <a:ext uri="{FF2B5EF4-FFF2-40B4-BE49-F238E27FC236}">
                <a16:creationId xmlns:a16="http://schemas.microsoft.com/office/drawing/2014/main" id="{B570FE37-606C-4D07-B70F-6BD9A275AA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36F0A0-0277-4081-BADA-625B96F74C18}"/>
              </a:ext>
            </a:extLst>
          </p:cNvPr>
          <p:cNvSpPr>
            <a:spLocks noGrp="1"/>
          </p:cNvSpPr>
          <p:nvPr>
            <p:ph type="sldNum" sz="quarter" idx="12"/>
          </p:nvPr>
        </p:nvSpPr>
        <p:spPr/>
        <p:txBody>
          <a:bodyPr/>
          <a:lstStyle/>
          <a:p>
            <a:fld id="{78F9C710-7FA5-4AF7-BD48-AA323FDDA82E}" type="slidenum">
              <a:rPr lang="en-US" smtClean="0"/>
              <a:t>‹#›</a:t>
            </a:fld>
            <a:endParaRPr lang="en-US" dirty="0"/>
          </a:p>
        </p:txBody>
      </p:sp>
    </p:spTree>
    <p:extLst>
      <p:ext uri="{BB962C8B-B14F-4D97-AF65-F5344CB8AC3E}">
        <p14:creationId xmlns:p14="http://schemas.microsoft.com/office/powerpoint/2010/main" val="343637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06E86-C84F-4B4F-9EC4-040A1B772B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A59991-B7D2-4BB8-97D9-82F4A5C43A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F70540-865F-41AD-9E5F-0AF748DAAEB8}"/>
              </a:ext>
            </a:extLst>
          </p:cNvPr>
          <p:cNvSpPr>
            <a:spLocks noGrp="1"/>
          </p:cNvSpPr>
          <p:nvPr>
            <p:ph type="dt" sz="half" idx="10"/>
          </p:nvPr>
        </p:nvSpPr>
        <p:spPr/>
        <p:txBody>
          <a:bodyPr/>
          <a:lstStyle/>
          <a:p>
            <a:fld id="{27D358B4-AD42-446D-93AC-FCBF1B375EAF}" type="datetimeFigureOut">
              <a:rPr lang="en-US" smtClean="0"/>
              <a:t>2/14/2023</a:t>
            </a:fld>
            <a:endParaRPr lang="en-US" dirty="0"/>
          </a:p>
        </p:txBody>
      </p:sp>
      <p:sp>
        <p:nvSpPr>
          <p:cNvPr id="5" name="Footer Placeholder 4">
            <a:extLst>
              <a:ext uri="{FF2B5EF4-FFF2-40B4-BE49-F238E27FC236}">
                <a16:creationId xmlns:a16="http://schemas.microsoft.com/office/drawing/2014/main" id="{67838ECA-5236-4C8D-9BFD-A0F1C71B36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ECBD25-E250-4EEB-AB2D-04412A673D9C}"/>
              </a:ext>
            </a:extLst>
          </p:cNvPr>
          <p:cNvSpPr>
            <a:spLocks noGrp="1"/>
          </p:cNvSpPr>
          <p:nvPr>
            <p:ph type="sldNum" sz="quarter" idx="12"/>
          </p:nvPr>
        </p:nvSpPr>
        <p:spPr/>
        <p:txBody>
          <a:bodyPr/>
          <a:lstStyle/>
          <a:p>
            <a:fld id="{78F9C710-7FA5-4AF7-BD48-AA323FDDA82E}" type="slidenum">
              <a:rPr lang="en-US" smtClean="0"/>
              <a:t>‹#›</a:t>
            </a:fld>
            <a:endParaRPr lang="en-US" dirty="0"/>
          </a:p>
        </p:txBody>
      </p:sp>
    </p:spTree>
    <p:extLst>
      <p:ext uri="{BB962C8B-B14F-4D97-AF65-F5344CB8AC3E}">
        <p14:creationId xmlns:p14="http://schemas.microsoft.com/office/powerpoint/2010/main" val="979560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28D531-73AD-4CBE-AD83-2E52A49F8F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9ECEC4-7648-418B-85B9-237A0CEB5C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7C0223-B864-47EE-9692-EC240ABB8CF3}"/>
              </a:ext>
            </a:extLst>
          </p:cNvPr>
          <p:cNvSpPr>
            <a:spLocks noGrp="1"/>
          </p:cNvSpPr>
          <p:nvPr>
            <p:ph type="dt" sz="half" idx="10"/>
          </p:nvPr>
        </p:nvSpPr>
        <p:spPr/>
        <p:txBody>
          <a:bodyPr/>
          <a:lstStyle/>
          <a:p>
            <a:fld id="{27D358B4-AD42-446D-93AC-FCBF1B375EAF}" type="datetimeFigureOut">
              <a:rPr lang="en-US" smtClean="0"/>
              <a:t>2/14/2023</a:t>
            </a:fld>
            <a:endParaRPr lang="en-US" dirty="0"/>
          </a:p>
        </p:txBody>
      </p:sp>
      <p:sp>
        <p:nvSpPr>
          <p:cNvPr id="5" name="Footer Placeholder 4">
            <a:extLst>
              <a:ext uri="{FF2B5EF4-FFF2-40B4-BE49-F238E27FC236}">
                <a16:creationId xmlns:a16="http://schemas.microsoft.com/office/drawing/2014/main" id="{713BA42E-00C0-472D-BD09-335DEE0CC4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F0825E-E0E5-43E9-9C64-61B940037E36}"/>
              </a:ext>
            </a:extLst>
          </p:cNvPr>
          <p:cNvSpPr>
            <a:spLocks noGrp="1"/>
          </p:cNvSpPr>
          <p:nvPr>
            <p:ph type="sldNum" sz="quarter" idx="12"/>
          </p:nvPr>
        </p:nvSpPr>
        <p:spPr/>
        <p:txBody>
          <a:bodyPr/>
          <a:lstStyle/>
          <a:p>
            <a:fld id="{78F9C710-7FA5-4AF7-BD48-AA323FDDA82E}" type="slidenum">
              <a:rPr lang="en-US" smtClean="0"/>
              <a:t>‹#›</a:t>
            </a:fld>
            <a:endParaRPr lang="en-US" dirty="0"/>
          </a:p>
        </p:txBody>
      </p:sp>
    </p:spTree>
    <p:extLst>
      <p:ext uri="{BB962C8B-B14F-4D97-AF65-F5344CB8AC3E}">
        <p14:creationId xmlns:p14="http://schemas.microsoft.com/office/powerpoint/2010/main" val="310061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C5D69-A4FD-4549-BD8A-B0DA9D4CAD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05E92B-737D-473C-A98B-C79E582B56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930639-E140-43A7-997F-4042E5412EC5}"/>
              </a:ext>
            </a:extLst>
          </p:cNvPr>
          <p:cNvSpPr>
            <a:spLocks noGrp="1"/>
          </p:cNvSpPr>
          <p:nvPr>
            <p:ph type="dt" sz="half" idx="10"/>
          </p:nvPr>
        </p:nvSpPr>
        <p:spPr/>
        <p:txBody>
          <a:bodyPr/>
          <a:lstStyle/>
          <a:p>
            <a:fld id="{27D358B4-AD42-446D-93AC-FCBF1B375EAF}" type="datetimeFigureOut">
              <a:rPr lang="en-US" smtClean="0"/>
              <a:t>2/14/2023</a:t>
            </a:fld>
            <a:endParaRPr lang="en-US" dirty="0"/>
          </a:p>
        </p:txBody>
      </p:sp>
      <p:sp>
        <p:nvSpPr>
          <p:cNvPr id="5" name="Footer Placeholder 4">
            <a:extLst>
              <a:ext uri="{FF2B5EF4-FFF2-40B4-BE49-F238E27FC236}">
                <a16:creationId xmlns:a16="http://schemas.microsoft.com/office/drawing/2014/main" id="{D5988E12-5653-41BC-99A1-05C1CBB6E5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F3E32-8395-4A2F-9943-0BFC456A703F}"/>
              </a:ext>
            </a:extLst>
          </p:cNvPr>
          <p:cNvSpPr>
            <a:spLocks noGrp="1"/>
          </p:cNvSpPr>
          <p:nvPr>
            <p:ph type="sldNum" sz="quarter" idx="12"/>
          </p:nvPr>
        </p:nvSpPr>
        <p:spPr/>
        <p:txBody>
          <a:bodyPr/>
          <a:lstStyle/>
          <a:p>
            <a:fld id="{78F9C710-7FA5-4AF7-BD48-AA323FDDA82E}" type="slidenum">
              <a:rPr lang="en-US" smtClean="0"/>
              <a:t>‹#›</a:t>
            </a:fld>
            <a:endParaRPr lang="en-US" dirty="0"/>
          </a:p>
        </p:txBody>
      </p:sp>
    </p:spTree>
    <p:extLst>
      <p:ext uri="{BB962C8B-B14F-4D97-AF65-F5344CB8AC3E}">
        <p14:creationId xmlns:p14="http://schemas.microsoft.com/office/powerpoint/2010/main" val="203372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ED790-6B60-4E10-B6A2-9F72D0C482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E44B44-E488-42B2-9930-9081D043C9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3BCEDD-D76B-4F74-A605-0468322E7D7D}"/>
              </a:ext>
            </a:extLst>
          </p:cNvPr>
          <p:cNvSpPr>
            <a:spLocks noGrp="1"/>
          </p:cNvSpPr>
          <p:nvPr>
            <p:ph type="dt" sz="half" idx="10"/>
          </p:nvPr>
        </p:nvSpPr>
        <p:spPr/>
        <p:txBody>
          <a:bodyPr/>
          <a:lstStyle/>
          <a:p>
            <a:fld id="{27D358B4-AD42-446D-93AC-FCBF1B375EAF}" type="datetimeFigureOut">
              <a:rPr lang="en-US" smtClean="0"/>
              <a:t>2/14/2023</a:t>
            </a:fld>
            <a:endParaRPr lang="en-US" dirty="0"/>
          </a:p>
        </p:txBody>
      </p:sp>
      <p:sp>
        <p:nvSpPr>
          <p:cNvPr id="5" name="Footer Placeholder 4">
            <a:extLst>
              <a:ext uri="{FF2B5EF4-FFF2-40B4-BE49-F238E27FC236}">
                <a16:creationId xmlns:a16="http://schemas.microsoft.com/office/drawing/2014/main" id="{E92D5694-A2F1-4256-8E86-1C05E44E74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515B0-BAD9-49C0-B444-59BB7DE38209}"/>
              </a:ext>
            </a:extLst>
          </p:cNvPr>
          <p:cNvSpPr>
            <a:spLocks noGrp="1"/>
          </p:cNvSpPr>
          <p:nvPr>
            <p:ph type="sldNum" sz="quarter" idx="12"/>
          </p:nvPr>
        </p:nvSpPr>
        <p:spPr/>
        <p:txBody>
          <a:bodyPr/>
          <a:lstStyle/>
          <a:p>
            <a:fld id="{78F9C710-7FA5-4AF7-BD48-AA323FDDA82E}" type="slidenum">
              <a:rPr lang="en-US" smtClean="0"/>
              <a:t>‹#›</a:t>
            </a:fld>
            <a:endParaRPr lang="en-US" dirty="0"/>
          </a:p>
        </p:txBody>
      </p:sp>
    </p:spTree>
    <p:extLst>
      <p:ext uri="{BB962C8B-B14F-4D97-AF65-F5344CB8AC3E}">
        <p14:creationId xmlns:p14="http://schemas.microsoft.com/office/powerpoint/2010/main" val="1766318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BD372-FC7A-42A9-B284-3D543E57D0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247FE9-2C94-4E92-A7D8-9145DD2498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E09F04-1C6C-4FF3-9EBF-7438E911FE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4C7EAB-5337-4191-AA34-BD39D2322662}"/>
              </a:ext>
            </a:extLst>
          </p:cNvPr>
          <p:cNvSpPr>
            <a:spLocks noGrp="1"/>
          </p:cNvSpPr>
          <p:nvPr>
            <p:ph type="dt" sz="half" idx="10"/>
          </p:nvPr>
        </p:nvSpPr>
        <p:spPr/>
        <p:txBody>
          <a:bodyPr/>
          <a:lstStyle/>
          <a:p>
            <a:fld id="{27D358B4-AD42-446D-93AC-FCBF1B375EAF}" type="datetimeFigureOut">
              <a:rPr lang="en-US" smtClean="0"/>
              <a:t>2/14/2023</a:t>
            </a:fld>
            <a:endParaRPr lang="en-US" dirty="0"/>
          </a:p>
        </p:txBody>
      </p:sp>
      <p:sp>
        <p:nvSpPr>
          <p:cNvPr id="6" name="Footer Placeholder 5">
            <a:extLst>
              <a:ext uri="{FF2B5EF4-FFF2-40B4-BE49-F238E27FC236}">
                <a16:creationId xmlns:a16="http://schemas.microsoft.com/office/drawing/2014/main" id="{AF84C370-8F2C-4D45-8F89-2EF122E7639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409828-E0BB-4C35-8776-A5372CE34A3B}"/>
              </a:ext>
            </a:extLst>
          </p:cNvPr>
          <p:cNvSpPr>
            <a:spLocks noGrp="1"/>
          </p:cNvSpPr>
          <p:nvPr>
            <p:ph type="sldNum" sz="quarter" idx="12"/>
          </p:nvPr>
        </p:nvSpPr>
        <p:spPr/>
        <p:txBody>
          <a:bodyPr/>
          <a:lstStyle/>
          <a:p>
            <a:fld id="{78F9C710-7FA5-4AF7-BD48-AA323FDDA82E}" type="slidenum">
              <a:rPr lang="en-US" smtClean="0"/>
              <a:t>‹#›</a:t>
            </a:fld>
            <a:endParaRPr lang="en-US" dirty="0"/>
          </a:p>
        </p:txBody>
      </p:sp>
    </p:spTree>
    <p:extLst>
      <p:ext uri="{BB962C8B-B14F-4D97-AF65-F5344CB8AC3E}">
        <p14:creationId xmlns:p14="http://schemas.microsoft.com/office/powerpoint/2010/main" val="3798919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EA8B1-A970-48AA-807A-2B0E6C0E7E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C52714-FCED-4865-9AF7-E9A071D2E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9B178F-5EC9-4460-8735-24A2853AEC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6E026B-7A39-4508-A39E-FEB46E6AE4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01FF0B-7B31-4D9C-B72A-D19C23CF30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2CE222-407F-4545-B3D9-61996069AF66}"/>
              </a:ext>
            </a:extLst>
          </p:cNvPr>
          <p:cNvSpPr>
            <a:spLocks noGrp="1"/>
          </p:cNvSpPr>
          <p:nvPr>
            <p:ph type="dt" sz="half" idx="10"/>
          </p:nvPr>
        </p:nvSpPr>
        <p:spPr/>
        <p:txBody>
          <a:bodyPr/>
          <a:lstStyle/>
          <a:p>
            <a:fld id="{27D358B4-AD42-446D-93AC-FCBF1B375EAF}" type="datetimeFigureOut">
              <a:rPr lang="en-US" smtClean="0"/>
              <a:t>2/14/2023</a:t>
            </a:fld>
            <a:endParaRPr lang="en-US" dirty="0"/>
          </a:p>
        </p:txBody>
      </p:sp>
      <p:sp>
        <p:nvSpPr>
          <p:cNvPr id="8" name="Footer Placeholder 7">
            <a:extLst>
              <a:ext uri="{FF2B5EF4-FFF2-40B4-BE49-F238E27FC236}">
                <a16:creationId xmlns:a16="http://schemas.microsoft.com/office/drawing/2014/main" id="{9AB4E974-2DF7-4DF4-BBB9-99061E634DA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2AC2DF4-EBDF-432E-9630-7F71716979E3}"/>
              </a:ext>
            </a:extLst>
          </p:cNvPr>
          <p:cNvSpPr>
            <a:spLocks noGrp="1"/>
          </p:cNvSpPr>
          <p:nvPr>
            <p:ph type="sldNum" sz="quarter" idx="12"/>
          </p:nvPr>
        </p:nvSpPr>
        <p:spPr/>
        <p:txBody>
          <a:bodyPr/>
          <a:lstStyle/>
          <a:p>
            <a:fld id="{78F9C710-7FA5-4AF7-BD48-AA323FDDA82E}" type="slidenum">
              <a:rPr lang="en-US" smtClean="0"/>
              <a:t>‹#›</a:t>
            </a:fld>
            <a:endParaRPr lang="en-US" dirty="0"/>
          </a:p>
        </p:txBody>
      </p:sp>
    </p:spTree>
    <p:extLst>
      <p:ext uri="{BB962C8B-B14F-4D97-AF65-F5344CB8AC3E}">
        <p14:creationId xmlns:p14="http://schemas.microsoft.com/office/powerpoint/2010/main" val="3151906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08F76-4B26-4E10-9B0D-8621086F30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9A74EA-C402-455F-BCD3-78AC4F0BC1A9}"/>
              </a:ext>
            </a:extLst>
          </p:cNvPr>
          <p:cNvSpPr>
            <a:spLocks noGrp="1"/>
          </p:cNvSpPr>
          <p:nvPr>
            <p:ph type="dt" sz="half" idx="10"/>
          </p:nvPr>
        </p:nvSpPr>
        <p:spPr/>
        <p:txBody>
          <a:bodyPr/>
          <a:lstStyle/>
          <a:p>
            <a:fld id="{27D358B4-AD42-446D-93AC-FCBF1B375EAF}" type="datetimeFigureOut">
              <a:rPr lang="en-US" smtClean="0"/>
              <a:t>2/14/2023</a:t>
            </a:fld>
            <a:endParaRPr lang="en-US" dirty="0"/>
          </a:p>
        </p:txBody>
      </p:sp>
      <p:sp>
        <p:nvSpPr>
          <p:cNvPr id="4" name="Footer Placeholder 3">
            <a:extLst>
              <a:ext uri="{FF2B5EF4-FFF2-40B4-BE49-F238E27FC236}">
                <a16:creationId xmlns:a16="http://schemas.microsoft.com/office/drawing/2014/main" id="{A1CEBEEB-7F02-4EDC-87FD-31D8665EECA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1E7143C-258A-41E3-B82B-EF67CFE83BFB}"/>
              </a:ext>
            </a:extLst>
          </p:cNvPr>
          <p:cNvSpPr>
            <a:spLocks noGrp="1"/>
          </p:cNvSpPr>
          <p:nvPr>
            <p:ph type="sldNum" sz="quarter" idx="12"/>
          </p:nvPr>
        </p:nvSpPr>
        <p:spPr/>
        <p:txBody>
          <a:bodyPr/>
          <a:lstStyle/>
          <a:p>
            <a:fld id="{78F9C710-7FA5-4AF7-BD48-AA323FDDA82E}" type="slidenum">
              <a:rPr lang="en-US" smtClean="0"/>
              <a:t>‹#›</a:t>
            </a:fld>
            <a:endParaRPr lang="en-US" dirty="0"/>
          </a:p>
        </p:txBody>
      </p:sp>
    </p:spTree>
    <p:extLst>
      <p:ext uri="{BB962C8B-B14F-4D97-AF65-F5344CB8AC3E}">
        <p14:creationId xmlns:p14="http://schemas.microsoft.com/office/powerpoint/2010/main" val="326919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491D48-4CDB-4A1E-8470-9A685448B5C6}"/>
              </a:ext>
            </a:extLst>
          </p:cNvPr>
          <p:cNvSpPr>
            <a:spLocks noGrp="1"/>
          </p:cNvSpPr>
          <p:nvPr>
            <p:ph type="dt" sz="half" idx="10"/>
          </p:nvPr>
        </p:nvSpPr>
        <p:spPr/>
        <p:txBody>
          <a:bodyPr/>
          <a:lstStyle/>
          <a:p>
            <a:fld id="{27D358B4-AD42-446D-93AC-FCBF1B375EAF}" type="datetimeFigureOut">
              <a:rPr lang="en-US" smtClean="0"/>
              <a:t>2/14/2023</a:t>
            </a:fld>
            <a:endParaRPr lang="en-US" dirty="0"/>
          </a:p>
        </p:txBody>
      </p:sp>
      <p:sp>
        <p:nvSpPr>
          <p:cNvPr id="3" name="Footer Placeholder 2">
            <a:extLst>
              <a:ext uri="{FF2B5EF4-FFF2-40B4-BE49-F238E27FC236}">
                <a16:creationId xmlns:a16="http://schemas.microsoft.com/office/drawing/2014/main" id="{F7B3DE2B-96E7-4253-9B60-615255B0F5A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CA4685F-0605-4F44-A98D-B489E20DEFD1}"/>
              </a:ext>
            </a:extLst>
          </p:cNvPr>
          <p:cNvSpPr>
            <a:spLocks noGrp="1"/>
          </p:cNvSpPr>
          <p:nvPr>
            <p:ph type="sldNum" sz="quarter" idx="12"/>
          </p:nvPr>
        </p:nvSpPr>
        <p:spPr/>
        <p:txBody>
          <a:bodyPr/>
          <a:lstStyle/>
          <a:p>
            <a:fld id="{78F9C710-7FA5-4AF7-BD48-AA323FDDA82E}" type="slidenum">
              <a:rPr lang="en-US" smtClean="0"/>
              <a:t>‹#›</a:t>
            </a:fld>
            <a:endParaRPr lang="en-US" dirty="0"/>
          </a:p>
        </p:txBody>
      </p:sp>
    </p:spTree>
    <p:extLst>
      <p:ext uri="{BB962C8B-B14F-4D97-AF65-F5344CB8AC3E}">
        <p14:creationId xmlns:p14="http://schemas.microsoft.com/office/powerpoint/2010/main" val="308230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E6EFA-F614-43D6-82D2-5316BE9481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0736B5-C468-4B9D-970B-73E4E8FC1D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A0D52-19A3-4EB8-B2E9-5D29EAAB61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881540-793D-4C79-BA1E-FE3256275609}"/>
              </a:ext>
            </a:extLst>
          </p:cNvPr>
          <p:cNvSpPr>
            <a:spLocks noGrp="1"/>
          </p:cNvSpPr>
          <p:nvPr>
            <p:ph type="dt" sz="half" idx="10"/>
          </p:nvPr>
        </p:nvSpPr>
        <p:spPr/>
        <p:txBody>
          <a:bodyPr/>
          <a:lstStyle/>
          <a:p>
            <a:fld id="{27D358B4-AD42-446D-93AC-FCBF1B375EAF}" type="datetimeFigureOut">
              <a:rPr lang="en-US" smtClean="0"/>
              <a:t>2/14/2023</a:t>
            </a:fld>
            <a:endParaRPr lang="en-US" dirty="0"/>
          </a:p>
        </p:txBody>
      </p:sp>
      <p:sp>
        <p:nvSpPr>
          <p:cNvPr id="6" name="Footer Placeholder 5">
            <a:extLst>
              <a:ext uri="{FF2B5EF4-FFF2-40B4-BE49-F238E27FC236}">
                <a16:creationId xmlns:a16="http://schemas.microsoft.com/office/drawing/2014/main" id="{EC5EFD51-2939-4D7F-8141-54F84E1A62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6E11FC9-243E-4ED0-8973-DD5F05A3EC50}"/>
              </a:ext>
            </a:extLst>
          </p:cNvPr>
          <p:cNvSpPr>
            <a:spLocks noGrp="1"/>
          </p:cNvSpPr>
          <p:nvPr>
            <p:ph type="sldNum" sz="quarter" idx="12"/>
          </p:nvPr>
        </p:nvSpPr>
        <p:spPr/>
        <p:txBody>
          <a:bodyPr/>
          <a:lstStyle/>
          <a:p>
            <a:fld id="{78F9C710-7FA5-4AF7-BD48-AA323FDDA82E}" type="slidenum">
              <a:rPr lang="en-US" smtClean="0"/>
              <a:t>‹#›</a:t>
            </a:fld>
            <a:endParaRPr lang="en-US" dirty="0"/>
          </a:p>
        </p:txBody>
      </p:sp>
    </p:spTree>
    <p:extLst>
      <p:ext uri="{BB962C8B-B14F-4D97-AF65-F5344CB8AC3E}">
        <p14:creationId xmlns:p14="http://schemas.microsoft.com/office/powerpoint/2010/main" val="74893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D8FCD-06CF-4D34-A934-51272AC139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A712B2-7F54-418B-AE09-5DC6C15199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F99FA4B-2ACB-4D8B-BD13-003C3BFB19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F74BCE-EE6A-44AE-B307-72F092BE87E4}"/>
              </a:ext>
            </a:extLst>
          </p:cNvPr>
          <p:cNvSpPr>
            <a:spLocks noGrp="1"/>
          </p:cNvSpPr>
          <p:nvPr>
            <p:ph type="dt" sz="half" idx="10"/>
          </p:nvPr>
        </p:nvSpPr>
        <p:spPr/>
        <p:txBody>
          <a:bodyPr/>
          <a:lstStyle/>
          <a:p>
            <a:fld id="{27D358B4-AD42-446D-93AC-FCBF1B375EAF}" type="datetimeFigureOut">
              <a:rPr lang="en-US" smtClean="0"/>
              <a:t>2/14/2023</a:t>
            </a:fld>
            <a:endParaRPr lang="en-US" dirty="0"/>
          </a:p>
        </p:txBody>
      </p:sp>
      <p:sp>
        <p:nvSpPr>
          <p:cNvPr id="6" name="Footer Placeholder 5">
            <a:extLst>
              <a:ext uri="{FF2B5EF4-FFF2-40B4-BE49-F238E27FC236}">
                <a16:creationId xmlns:a16="http://schemas.microsoft.com/office/drawing/2014/main" id="{DA07128F-EBA4-40DB-9E04-4B23A6E077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79150A-98C5-4540-9F62-1C42065474E5}"/>
              </a:ext>
            </a:extLst>
          </p:cNvPr>
          <p:cNvSpPr>
            <a:spLocks noGrp="1"/>
          </p:cNvSpPr>
          <p:nvPr>
            <p:ph type="sldNum" sz="quarter" idx="12"/>
          </p:nvPr>
        </p:nvSpPr>
        <p:spPr/>
        <p:txBody>
          <a:bodyPr/>
          <a:lstStyle/>
          <a:p>
            <a:fld id="{78F9C710-7FA5-4AF7-BD48-AA323FDDA82E}" type="slidenum">
              <a:rPr lang="en-US" smtClean="0"/>
              <a:t>‹#›</a:t>
            </a:fld>
            <a:endParaRPr lang="en-US" dirty="0"/>
          </a:p>
        </p:txBody>
      </p:sp>
    </p:spTree>
    <p:extLst>
      <p:ext uri="{BB962C8B-B14F-4D97-AF65-F5344CB8AC3E}">
        <p14:creationId xmlns:p14="http://schemas.microsoft.com/office/powerpoint/2010/main" val="489544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06995E-164A-48E3-B1DB-333688C25B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23E4A0-C5A3-476F-AE63-C3AD07543A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E307B7-0FC1-4DC3-B791-93552D338B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358B4-AD42-446D-93AC-FCBF1B375EAF}" type="datetimeFigureOut">
              <a:rPr lang="en-US" smtClean="0"/>
              <a:t>2/14/2023</a:t>
            </a:fld>
            <a:endParaRPr lang="en-US" dirty="0"/>
          </a:p>
        </p:txBody>
      </p:sp>
      <p:sp>
        <p:nvSpPr>
          <p:cNvPr id="5" name="Footer Placeholder 4">
            <a:extLst>
              <a:ext uri="{FF2B5EF4-FFF2-40B4-BE49-F238E27FC236}">
                <a16:creationId xmlns:a16="http://schemas.microsoft.com/office/drawing/2014/main" id="{2519CE60-6CE2-41A0-BD17-4CAA26B5C2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9CA7891-0B87-47A7-97DD-D7DC6D26CD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9C710-7FA5-4AF7-BD48-AA323FDDA82E}" type="slidenum">
              <a:rPr lang="en-US" smtClean="0"/>
              <a:t>‹#›</a:t>
            </a:fld>
            <a:endParaRPr lang="en-US" dirty="0"/>
          </a:p>
        </p:txBody>
      </p:sp>
    </p:spTree>
    <p:extLst>
      <p:ext uri="{BB962C8B-B14F-4D97-AF65-F5344CB8AC3E}">
        <p14:creationId xmlns:p14="http://schemas.microsoft.com/office/powerpoint/2010/main" val="3121352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wmf"/></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24.emf"/></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breay@mainecf.org"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breay@mainecf.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mailto:lkingsbury@mainecf.or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D8A9B-2ED5-4FCB-A950-BAEC35E025EA}"/>
              </a:ext>
            </a:extLst>
          </p:cNvPr>
          <p:cNvSpPr>
            <a:spLocks noGrp="1"/>
          </p:cNvSpPr>
          <p:nvPr>
            <p:ph type="ctrTitle"/>
          </p:nvPr>
        </p:nvSpPr>
        <p:spPr>
          <a:xfrm>
            <a:off x="1524000" y="1122363"/>
            <a:ext cx="9144000" cy="1585277"/>
          </a:xfrm>
        </p:spPr>
        <p:txBody>
          <a:bodyPr anchor="ctr">
            <a:normAutofit/>
          </a:bodyPr>
          <a:lstStyle/>
          <a:p>
            <a:pPr algn="r"/>
            <a:r>
              <a:rPr lang="en-US" sz="4100" dirty="0">
                <a:solidFill>
                  <a:srgbClr val="FFFFFF"/>
                </a:solidFill>
              </a:rPr>
              <a:t>Title of Program</a:t>
            </a:r>
            <a:br>
              <a:rPr lang="en-US" sz="4100" dirty="0">
                <a:solidFill>
                  <a:srgbClr val="FFFFFF"/>
                </a:solidFill>
              </a:rPr>
            </a:br>
            <a:r>
              <a:rPr lang="en-US" sz="4100" dirty="0">
                <a:solidFill>
                  <a:srgbClr val="FFFFFF"/>
                </a:solidFill>
              </a:rPr>
              <a:t>Goes Here </a:t>
            </a:r>
          </a:p>
        </p:txBody>
      </p:sp>
      <p:sp>
        <p:nvSpPr>
          <p:cNvPr id="3" name="Subtitle 2">
            <a:extLst>
              <a:ext uri="{FF2B5EF4-FFF2-40B4-BE49-F238E27FC236}">
                <a16:creationId xmlns:a16="http://schemas.microsoft.com/office/drawing/2014/main" id="{749AC6A3-CA67-4FA1-800C-45319DB093C5}"/>
              </a:ext>
            </a:extLst>
          </p:cNvPr>
          <p:cNvSpPr>
            <a:spLocks noGrp="1"/>
          </p:cNvSpPr>
          <p:nvPr>
            <p:ph type="subTitle" idx="1"/>
          </p:nvPr>
        </p:nvSpPr>
        <p:spPr>
          <a:xfrm>
            <a:off x="2524991" y="4312227"/>
            <a:ext cx="8143009" cy="1787236"/>
          </a:xfrm>
        </p:spPr>
        <p:txBody>
          <a:bodyPr anchor="ctr">
            <a:noAutofit/>
          </a:bodyPr>
          <a:lstStyle/>
          <a:p>
            <a:r>
              <a:rPr lang="en-US" sz="6600" dirty="0">
                <a:solidFill>
                  <a:srgbClr val="004800"/>
                </a:solidFill>
              </a:rPr>
              <a:t>Investment Program 2022 Review</a:t>
            </a:r>
          </a:p>
          <a:p>
            <a:pPr lvl="1"/>
            <a:endParaRPr lang="en-US" sz="800" dirty="0">
              <a:solidFill>
                <a:srgbClr val="004800"/>
              </a:solidFill>
            </a:endParaRPr>
          </a:p>
          <a:p>
            <a:r>
              <a:rPr lang="en-US" sz="3200" dirty="0">
                <a:solidFill>
                  <a:srgbClr val="004800"/>
                </a:solidFill>
              </a:rPr>
              <a:t>February 14, 2023</a:t>
            </a:r>
          </a:p>
          <a:p>
            <a:r>
              <a:rPr lang="en-US" sz="3200" dirty="0">
                <a:solidFill>
                  <a:srgbClr val="004800"/>
                </a:solidFill>
              </a:rPr>
              <a:t>11 AM EST</a:t>
            </a:r>
          </a:p>
          <a:p>
            <a:endParaRPr lang="en-US" sz="2800" dirty="0">
              <a:solidFill>
                <a:srgbClr val="004800"/>
              </a:solidFill>
            </a:endParaRPr>
          </a:p>
          <a:p>
            <a:endParaRPr lang="en-US" sz="2800" dirty="0">
              <a:solidFill>
                <a:srgbClr val="004800"/>
              </a:solidFill>
            </a:endParaRPr>
          </a:p>
        </p:txBody>
      </p:sp>
      <p:pic>
        <p:nvPicPr>
          <p:cNvPr id="5" name="Picture 4">
            <a:extLst>
              <a:ext uri="{FF2B5EF4-FFF2-40B4-BE49-F238E27FC236}">
                <a16:creationId xmlns:a16="http://schemas.microsoft.com/office/drawing/2014/main" id="{C97F0A2B-B2C7-4238-856C-920D5C18AE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035" r="-1" b="7046"/>
          <a:stretch/>
        </p:blipFill>
        <p:spPr>
          <a:xfrm>
            <a:off x="320041" y="320040"/>
            <a:ext cx="6179382" cy="2387600"/>
          </a:xfrm>
          <a:prstGeom prst="rect">
            <a:avLst/>
          </a:prstGeom>
        </p:spPr>
      </p:pic>
    </p:spTree>
    <p:extLst>
      <p:ext uri="{BB962C8B-B14F-4D97-AF65-F5344CB8AC3E}">
        <p14:creationId xmlns:p14="http://schemas.microsoft.com/office/powerpoint/2010/main" val="340443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52BB879-8379-4F17-8E70-5770022CA63E}"/>
              </a:ext>
            </a:extLst>
          </p:cNvPr>
          <p:cNvSpPr>
            <a:spLocks noGrp="1"/>
          </p:cNvSpPr>
          <p:nvPr>
            <p:ph type="title"/>
          </p:nvPr>
        </p:nvSpPr>
        <p:spPr>
          <a:xfrm>
            <a:off x="3381276" y="749414"/>
            <a:ext cx="7941351" cy="1325563"/>
          </a:xfrm>
        </p:spPr>
        <p:txBody>
          <a:bodyPr>
            <a:normAutofit/>
          </a:bodyPr>
          <a:lstStyle/>
          <a:p>
            <a:r>
              <a:rPr lang="en-US" sz="4000" dirty="0">
                <a:solidFill>
                  <a:srgbClr val="FFFFFF"/>
                </a:solidFill>
              </a:rPr>
              <a:t>    Growth of Assets</a:t>
            </a:r>
          </a:p>
        </p:txBody>
      </p:sp>
      <p:pic>
        <p:nvPicPr>
          <p:cNvPr id="17" name="Picture 16">
            <a:extLst>
              <a:ext uri="{FF2B5EF4-FFF2-40B4-BE49-F238E27FC236}">
                <a16:creationId xmlns:a16="http://schemas.microsoft.com/office/drawing/2014/main" id="{3CD69D75-BB33-4BC1-ABFA-F8B3E73A2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450" y="877328"/>
            <a:ext cx="2382161" cy="1082801"/>
          </a:xfrm>
          <a:prstGeom prst="rect">
            <a:avLst/>
          </a:prstGeom>
        </p:spPr>
      </p:pic>
      <p:graphicFrame>
        <p:nvGraphicFramePr>
          <p:cNvPr id="6" name="Chart 5">
            <a:extLst>
              <a:ext uri="{FF2B5EF4-FFF2-40B4-BE49-F238E27FC236}">
                <a16:creationId xmlns:a16="http://schemas.microsoft.com/office/drawing/2014/main" id="{00000000-0008-0000-0700-000004000000}"/>
              </a:ext>
            </a:extLst>
          </p:cNvPr>
          <p:cNvGraphicFramePr>
            <a:graphicFrameLocks/>
          </p:cNvGraphicFramePr>
          <p:nvPr>
            <p:extLst>
              <p:ext uri="{D42A27DB-BD31-4B8C-83A1-F6EECF244321}">
                <p14:modId xmlns:p14="http://schemas.microsoft.com/office/powerpoint/2010/main" val="3640478555"/>
              </p:ext>
            </p:extLst>
          </p:nvPr>
        </p:nvGraphicFramePr>
        <p:xfrm>
          <a:off x="409710" y="2177171"/>
          <a:ext cx="10813389" cy="45876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4764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52BB879-8379-4F17-8E70-5770022CA63E}"/>
              </a:ext>
            </a:extLst>
          </p:cNvPr>
          <p:cNvSpPr>
            <a:spLocks noGrp="1"/>
          </p:cNvSpPr>
          <p:nvPr>
            <p:ph type="title"/>
          </p:nvPr>
        </p:nvSpPr>
        <p:spPr>
          <a:xfrm>
            <a:off x="918631" y="759805"/>
            <a:ext cx="10306520" cy="1325563"/>
          </a:xfrm>
        </p:spPr>
        <p:txBody>
          <a:bodyPr>
            <a:normAutofit/>
          </a:bodyPr>
          <a:lstStyle/>
          <a:p>
            <a:r>
              <a:rPr lang="en-US" sz="4000" dirty="0">
                <a:solidFill>
                  <a:srgbClr val="FFFFFF"/>
                </a:solidFill>
              </a:rPr>
              <a:t>			</a:t>
            </a:r>
            <a:r>
              <a:rPr lang="en-US" sz="3200" dirty="0">
                <a:solidFill>
                  <a:srgbClr val="FFFFFF"/>
                </a:solidFill>
              </a:rPr>
              <a:t>Investment Performance </a:t>
            </a:r>
            <a:r>
              <a:rPr lang="en-US" sz="2000" dirty="0">
                <a:solidFill>
                  <a:srgbClr val="FFFFFF"/>
                </a:solidFill>
              </a:rPr>
              <a:t>(annualized, as of 12/31/22)</a:t>
            </a:r>
            <a:endParaRPr lang="en-US" sz="4000" dirty="0">
              <a:solidFill>
                <a:srgbClr val="FFFFFF"/>
              </a:solidFill>
            </a:endParaRPr>
          </a:p>
        </p:txBody>
      </p:sp>
      <p:pic>
        <p:nvPicPr>
          <p:cNvPr id="17" name="Picture 16">
            <a:extLst>
              <a:ext uri="{FF2B5EF4-FFF2-40B4-BE49-F238E27FC236}">
                <a16:creationId xmlns:a16="http://schemas.microsoft.com/office/drawing/2014/main" id="{3CD69D75-BB33-4BC1-ABFA-F8B3E73A2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554" y="887225"/>
            <a:ext cx="2382161" cy="1082801"/>
          </a:xfrm>
          <a:prstGeom prst="rect">
            <a:avLst/>
          </a:prstGeom>
        </p:spPr>
      </p:pic>
      <p:graphicFrame>
        <p:nvGraphicFramePr>
          <p:cNvPr id="18" name="Object 3">
            <a:extLst>
              <a:ext uri="{FF2B5EF4-FFF2-40B4-BE49-F238E27FC236}">
                <a16:creationId xmlns:a16="http://schemas.microsoft.com/office/drawing/2014/main" id="{7DB8A57F-F994-4281-BE16-4ADBC18AA359}"/>
              </a:ext>
            </a:extLst>
          </p:cNvPr>
          <p:cNvGraphicFramePr>
            <a:graphicFrameLocks noGrp="1" noChangeAspect="1"/>
          </p:cNvGraphicFramePr>
          <p:nvPr>
            <p:ph idx="1"/>
            <p:extLst>
              <p:ext uri="{D42A27DB-BD31-4B8C-83A1-F6EECF244321}">
                <p14:modId xmlns:p14="http://schemas.microsoft.com/office/powerpoint/2010/main" val="4204988413"/>
              </p:ext>
            </p:extLst>
          </p:nvPr>
        </p:nvGraphicFramePr>
        <p:xfrm>
          <a:off x="1480200" y="2354089"/>
          <a:ext cx="9688512" cy="40052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91064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B4546D-3F97-DEF7-AC08-A62F33E1FEDF}"/>
              </a:ext>
            </a:extLst>
          </p:cNvPr>
          <p:cNvPicPr>
            <a:picLocks/>
          </p:cNvPicPr>
          <p:nvPr/>
        </p:nvPicPr>
        <p:blipFill>
          <a:blip r:embed="rId3"/>
          <a:stretch>
            <a:fillRect/>
          </a:stretch>
        </p:blipFill>
        <p:spPr>
          <a:xfrm>
            <a:off x="6703401" y="3908951"/>
            <a:ext cx="3840480" cy="2386584"/>
          </a:xfrm>
          <a:prstGeom prst="rect">
            <a:avLst/>
          </a:prstGeom>
        </p:spPr>
      </p:pic>
      <p:pic>
        <p:nvPicPr>
          <p:cNvPr id="14" name="Picture 13">
            <a:extLst>
              <a:ext uri="{FF2B5EF4-FFF2-40B4-BE49-F238E27FC236}">
                <a16:creationId xmlns:a16="http://schemas.microsoft.com/office/drawing/2014/main" id="{8AD55246-867F-B660-6CE3-347050F0E437}"/>
              </a:ext>
            </a:extLst>
          </p:cNvPr>
          <p:cNvPicPr>
            <a:picLocks noChangeAspect="1"/>
          </p:cNvPicPr>
          <p:nvPr/>
        </p:nvPicPr>
        <p:blipFill>
          <a:blip r:embed="rId4"/>
          <a:stretch>
            <a:fillRect/>
          </a:stretch>
        </p:blipFill>
        <p:spPr>
          <a:xfrm>
            <a:off x="6702749" y="1447016"/>
            <a:ext cx="3842004" cy="2388108"/>
          </a:xfrm>
          <a:prstGeom prst="rect">
            <a:avLst/>
          </a:prstGeom>
        </p:spPr>
      </p:pic>
      <p:sp>
        <p:nvSpPr>
          <p:cNvPr id="4" name="Rectangle 2"/>
          <p:cNvSpPr txBox="1">
            <a:spLocks noChangeArrowheads="1"/>
          </p:cNvSpPr>
          <p:nvPr/>
        </p:nvSpPr>
        <p:spPr bwMode="auto">
          <a:xfrm>
            <a:off x="1524000" y="0"/>
            <a:ext cx="9144000" cy="1219200"/>
          </a:xfrm>
          <a:prstGeom prst="rect">
            <a:avLst/>
          </a:prstGeom>
          <a:noFill/>
          <a:ln w="9525">
            <a:noFill/>
            <a:miter lim="800000"/>
            <a:headEnd/>
            <a:tailEnd/>
          </a:ln>
        </p:spPr>
        <p:txBody>
          <a:bodyPr anchor="ctr"/>
          <a:lstStyle/>
          <a:p>
            <a:pPr algn="ctr">
              <a:defRPr/>
            </a:pPr>
            <a:r>
              <a:rPr lang="en-US" sz="3200" kern="0" dirty="0">
                <a:latin typeface="Calibri" pitchFamily="34" charset="0"/>
                <a:ea typeface="+mj-ea"/>
                <a:cs typeface="+mj-cs"/>
              </a:rPr>
              <a:t>2022 Summary</a:t>
            </a:r>
          </a:p>
        </p:txBody>
      </p:sp>
      <p:sp>
        <p:nvSpPr>
          <p:cNvPr id="15" name="TextBox 30"/>
          <p:cNvSpPr txBox="1">
            <a:spLocks noChangeArrowheads="1"/>
          </p:cNvSpPr>
          <p:nvPr/>
        </p:nvSpPr>
        <p:spPr bwMode="auto">
          <a:xfrm>
            <a:off x="1782792" y="1201616"/>
            <a:ext cx="1021953" cy="415498"/>
          </a:xfrm>
          <a:prstGeom prst="rect">
            <a:avLst/>
          </a:prstGeom>
          <a:noFill/>
          <a:ln w="9525">
            <a:noFill/>
            <a:miter lim="800000"/>
            <a:headEnd/>
            <a:tailEnd/>
          </a:ln>
        </p:spPr>
        <p:txBody>
          <a:bodyPr wrap="square">
            <a:spAutoFit/>
          </a:bodyPr>
          <a:lstStyle/>
          <a:p>
            <a:pPr marL="339725" indent="-222250" algn="ctr"/>
            <a:r>
              <a:rPr lang="en-US" sz="1000" b="1" dirty="0">
                <a:latin typeface="Calibri" pitchFamily="34" charset="0"/>
              </a:rPr>
              <a:t>Market</a:t>
            </a:r>
          </a:p>
          <a:p>
            <a:pPr marL="339725" indent="-222250" algn="ctr"/>
            <a:r>
              <a:rPr lang="en-US" sz="1000" b="1" dirty="0">
                <a:latin typeface="Calibri" pitchFamily="34" charset="0"/>
              </a:rPr>
              <a:t>Performance</a:t>
            </a:r>
            <a:endParaRPr lang="en-US" sz="1000" dirty="0">
              <a:latin typeface="Calibri" pitchFamily="34" charset="0"/>
            </a:endParaRPr>
          </a:p>
        </p:txBody>
      </p:sp>
      <p:sp>
        <p:nvSpPr>
          <p:cNvPr id="21" name="Text Box 31"/>
          <p:cNvSpPr txBox="1">
            <a:spLocks noChangeArrowheads="1"/>
          </p:cNvSpPr>
          <p:nvPr/>
        </p:nvSpPr>
        <p:spPr bwMode="auto">
          <a:xfrm>
            <a:off x="6705600" y="1252058"/>
            <a:ext cx="3840480" cy="307777"/>
          </a:xfrm>
          <a:prstGeom prst="rect">
            <a:avLst/>
          </a:prstGeom>
          <a:noFill/>
          <a:ln w="9525">
            <a:noFill/>
            <a:miter lim="800000"/>
            <a:headEnd/>
            <a:tailEnd/>
          </a:ln>
        </p:spPr>
        <p:txBody>
          <a:bodyPr wrap="square">
            <a:spAutoFit/>
          </a:bodyPr>
          <a:lstStyle/>
          <a:p>
            <a:pPr algn="ctr">
              <a:spcBef>
                <a:spcPct val="50000"/>
              </a:spcBef>
            </a:pPr>
            <a:r>
              <a:rPr lang="en-US" sz="1400" b="1" dirty="0">
                <a:solidFill>
                  <a:srgbClr val="800000"/>
                </a:solidFill>
                <a:latin typeface="Calibri" pitchFamily="34" charset="0"/>
              </a:rPr>
              <a:t>S&amp;P 500 </a:t>
            </a:r>
          </a:p>
        </p:txBody>
      </p:sp>
      <p:sp>
        <p:nvSpPr>
          <p:cNvPr id="16" name="TextBox 5"/>
          <p:cNvSpPr txBox="1">
            <a:spLocks noChangeArrowheads="1"/>
          </p:cNvSpPr>
          <p:nvPr/>
        </p:nvSpPr>
        <p:spPr bwMode="auto">
          <a:xfrm>
            <a:off x="7177224" y="6413956"/>
            <a:ext cx="2775076" cy="215444"/>
          </a:xfrm>
          <a:prstGeom prst="rect">
            <a:avLst/>
          </a:prstGeom>
          <a:noFill/>
          <a:ln w="9525">
            <a:noFill/>
            <a:miter lim="800000"/>
            <a:headEnd/>
            <a:tailEnd/>
          </a:ln>
        </p:spPr>
        <p:txBody>
          <a:bodyPr wrap="square">
            <a:spAutoFit/>
          </a:bodyPr>
          <a:lstStyle/>
          <a:p>
            <a:pPr algn="r"/>
            <a:r>
              <a:rPr lang="en-US" sz="800" i="1" dirty="0">
                <a:latin typeface="Calibri" pitchFamily="34" charset="0"/>
              </a:rPr>
              <a:t>Source: Bloomberg and Monticello Associates</a:t>
            </a:r>
          </a:p>
        </p:txBody>
      </p:sp>
      <p:sp>
        <p:nvSpPr>
          <p:cNvPr id="17" name="Footer Placeholder 16"/>
          <p:cNvSpPr>
            <a:spLocks noGrp="1"/>
          </p:cNvSpPr>
          <p:nvPr>
            <p:ph type="ftr" sz="quarter" idx="11"/>
          </p:nvPr>
        </p:nvSpPr>
        <p:spPr>
          <a:xfrm>
            <a:off x="4657928" y="6324601"/>
            <a:ext cx="2895600" cy="365125"/>
          </a:xfrm>
        </p:spPr>
        <p:txBody>
          <a:bodyPr/>
          <a:lstStyle/>
          <a:p>
            <a:r>
              <a:rPr lang="en-US" dirty="0"/>
              <a:t>Monticello Associates, Inc.</a:t>
            </a:r>
          </a:p>
        </p:txBody>
      </p:sp>
      <p:cxnSp>
        <p:nvCxnSpPr>
          <p:cNvPr id="27" name="Straight Arrow Connector 26"/>
          <p:cNvCxnSpPr/>
          <p:nvPr/>
        </p:nvCxnSpPr>
        <p:spPr>
          <a:xfrm flipV="1">
            <a:off x="7905207" y="1623050"/>
            <a:ext cx="0" cy="4480560"/>
          </a:xfrm>
          <a:prstGeom prst="straightConnector1">
            <a:avLst/>
          </a:prstGeom>
          <a:ln w="2222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8743407" y="1634925"/>
            <a:ext cx="0" cy="4480560"/>
          </a:xfrm>
          <a:prstGeom prst="straightConnector1">
            <a:avLst/>
          </a:prstGeom>
          <a:ln w="2222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9568545" y="1618400"/>
            <a:ext cx="0" cy="4480560"/>
          </a:xfrm>
          <a:prstGeom prst="straightConnector1">
            <a:avLst/>
          </a:prstGeom>
          <a:ln w="2222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143208" y="1601140"/>
            <a:ext cx="724789" cy="246221"/>
          </a:xfrm>
          <a:prstGeom prst="rect">
            <a:avLst/>
          </a:prstGeom>
          <a:noFill/>
        </p:spPr>
        <p:txBody>
          <a:bodyPr wrap="square" rtlCol="0">
            <a:spAutoFit/>
          </a:bodyPr>
          <a:lstStyle/>
          <a:p>
            <a:pPr algn="ctr"/>
            <a:r>
              <a:rPr lang="en-US" sz="1000" b="1" dirty="0"/>
              <a:t>1Q-22</a:t>
            </a:r>
          </a:p>
        </p:txBody>
      </p:sp>
      <p:sp>
        <p:nvSpPr>
          <p:cNvPr id="36" name="TextBox 35"/>
          <p:cNvSpPr txBox="1"/>
          <p:nvPr/>
        </p:nvSpPr>
        <p:spPr>
          <a:xfrm>
            <a:off x="7968346" y="1592791"/>
            <a:ext cx="724789" cy="246221"/>
          </a:xfrm>
          <a:prstGeom prst="rect">
            <a:avLst/>
          </a:prstGeom>
          <a:noFill/>
        </p:spPr>
        <p:txBody>
          <a:bodyPr wrap="square" rtlCol="0">
            <a:spAutoFit/>
          </a:bodyPr>
          <a:lstStyle/>
          <a:p>
            <a:pPr algn="ctr"/>
            <a:r>
              <a:rPr lang="en-US" sz="1000" b="1" dirty="0"/>
              <a:t>2Q-22</a:t>
            </a:r>
          </a:p>
        </p:txBody>
      </p:sp>
      <p:sp>
        <p:nvSpPr>
          <p:cNvPr id="37" name="TextBox 36"/>
          <p:cNvSpPr txBox="1"/>
          <p:nvPr/>
        </p:nvSpPr>
        <p:spPr>
          <a:xfrm>
            <a:off x="8782594" y="1592007"/>
            <a:ext cx="724789" cy="246221"/>
          </a:xfrm>
          <a:prstGeom prst="rect">
            <a:avLst/>
          </a:prstGeom>
          <a:noFill/>
        </p:spPr>
        <p:txBody>
          <a:bodyPr wrap="square" rtlCol="0">
            <a:spAutoFit/>
          </a:bodyPr>
          <a:lstStyle/>
          <a:p>
            <a:pPr algn="ctr"/>
            <a:r>
              <a:rPr lang="en-US" sz="1000" b="1" dirty="0"/>
              <a:t>3Q-22</a:t>
            </a:r>
          </a:p>
        </p:txBody>
      </p:sp>
      <p:sp>
        <p:nvSpPr>
          <p:cNvPr id="38" name="TextBox 37"/>
          <p:cNvSpPr txBox="1"/>
          <p:nvPr/>
        </p:nvSpPr>
        <p:spPr>
          <a:xfrm>
            <a:off x="9575077" y="1592007"/>
            <a:ext cx="724789" cy="246221"/>
          </a:xfrm>
          <a:prstGeom prst="rect">
            <a:avLst/>
          </a:prstGeom>
          <a:noFill/>
        </p:spPr>
        <p:txBody>
          <a:bodyPr wrap="square" rtlCol="0">
            <a:spAutoFit/>
          </a:bodyPr>
          <a:lstStyle/>
          <a:p>
            <a:pPr algn="ctr"/>
            <a:r>
              <a:rPr lang="en-US" sz="1000" b="1" dirty="0"/>
              <a:t>4Q-22</a:t>
            </a:r>
          </a:p>
        </p:txBody>
      </p:sp>
      <p:sp>
        <p:nvSpPr>
          <p:cNvPr id="23" name="Text Box 31"/>
          <p:cNvSpPr txBox="1">
            <a:spLocks noChangeArrowheads="1"/>
          </p:cNvSpPr>
          <p:nvPr/>
        </p:nvSpPr>
        <p:spPr bwMode="auto">
          <a:xfrm>
            <a:off x="7012554" y="3809609"/>
            <a:ext cx="3327552" cy="307777"/>
          </a:xfrm>
          <a:prstGeom prst="rect">
            <a:avLst/>
          </a:prstGeom>
          <a:solidFill>
            <a:schemeClr val="bg1"/>
          </a:solidFill>
          <a:ln w="9525">
            <a:noFill/>
            <a:miter lim="800000"/>
            <a:headEnd/>
            <a:tailEnd/>
          </a:ln>
        </p:spPr>
        <p:txBody>
          <a:bodyPr wrap="square">
            <a:spAutoFit/>
          </a:bodyPr>
          <a:lstStyle/>
          <a:p>
            <a:pPr algn="ctr">
              <a:spcBef>
                <a:spcPct val="50000"/>
              </a:spcBef>
            </a:pPr>
            <a:r>
              <a:rPr lang="en-US" sz="1400" b="1" dirty="0">
                <a:solidFill>
                  <a:srgbClr val="800000"/>
                </a:solidFill>
                <a:latin typeface="Calibri" pitchFamily="34" charset="0"/>
              </a:rPr>
              <a:t>10-Year Treasury</a:t>
            </a:r>
          </a:p>
        </p:txBody>
      </p:sp>
      <p:pic>
        <p:nvPicPr>
          <p:cNvPr id="26" name="Picture 25">
            <a:extLst>
              <a:ext uri="{FF2B5EF4-FFF2-40B4-BE49-F238E27FC236}">
                <a16:creationId xmlns:a16="http://schemas.microsoft.com/office/drawing/2014/main" id="{3D88E2E1-9F5C-B2DE-8A7D-6CE59462E0A4}"/>
              </a:ext>
            </a:extLst>
          </p:cNvPr>
          <p:cNvPicPr>
            <a:picLocks noChangeAspect="1"/>
          </p:cNvPicPr>
          <p:nvPr/>
        </p:nvPicPr>
        <p:blipFill>
          <a:blip r:embed="rId5"/>
          <a:stretch>
            <a:fillRect/>
          </a:stretch>
        </p:blipFill>
        <p:spPr>
          <a:xfrm>
            <a:off x="1847654" y="1371601"/>
            <a:ext cx="4846320" cy="1511989"/>
          </a:xfrm>
          <a:prstGeom prst="rect">
            <a:avLst/>
          </a:prstGeom>
        </p:spPr>
      </p:pic>
      <p:sp>
        <p:nvSpPr>
          <p:cNvPr id="2" name="Slide Number Placeholder 1">
            <a:extLst>
              <a:ext uri="{FF2B5EF4-FFF2-40B4-BE49-F238E27FC236}">
                <a16:creationId xmlns:a16="http://schemas.microsoft.com/office/drawing/2014/main" id="{CEB2DEDC-4556-87E1-AA43-154EDB256C79}"/>
              </a:ext>
            </a:extLst>
          </p:cNvPr>
          <p:cNvSpPr>
            <a:spLocks noGrp="1"/>
          </p:cNvSpPr>
          <p:nvPr>
            <p:ph type="sldNum" sz="quarter" idx="12"/>
          </p:nvPr>
        </p:nvSpPr>
        <p:spPr/>
        <p:txBody>
          <a:bodyPr/>
          <a:lstStyle/>
          <a:p>
            <a:fld id="{3E994216-1F4E-4AE6-9249-7F9B53932117}" type="slidenum">
              <a:rPr lang="en-US" smtClean="0"/>
              <a:pPr/>
              <a:t>12</a:t>
            </a:fld>
            <a:endParaRPr lang="en-US" dirty="0"/>
          </a:p>
        </p:txBody>
      </p:sp>
      <p:sp>
        <p:nvSpPr>
          <p:cNvPr id="5" name="TextBox 4">
            <a:extLst>
              <a:ext uri="{FF2B5EF4-FFF2-40B4-BE49-F238E27FC236}">
                <a16:creationId xmlns:a16="http://schemas.microsoft.com/office/drawing/2014/main" id="{101B4C08-D1A8-A985-47E2-D59746B9BDA7}"/>
              </a:ext>
            </a:extLst>
          </p:cNvPr>
          <p:cNvSpPr txBox="1"/>
          <p:nvPr/>
        </p:nvSpPr>
        <p:spPr>
          <a:xfrm>
            <a:off x="1798927" y="2876746"/>
            <a:ext cx="4942289" cy="3517886"/>
          </a:xfrm>
          <a:prstGeom prst="rect">
            <a:avLst/>
          </a:prstGeom>
          <a:noFill/>
        </p:spPr>
        <p:txBody>
          <a:bodyPr wrap="square" rtlCol="0">
            <a:spAutoFit/>
          </a:bodyPr>
          <a:lstStyle/>
          <a:p>
            <a:pPr marL="91440" indent="-91440">
              <a:buFont typeface="Arial" panose="020B0604020202020204" pitchFamily="34" charset="0"/>
              <a:buChar char="•"/>
              <a:tabLst>
                <a:tab pos="457200" algn="l"/>
              </a:tabLst>
            </a:pPr>
            <a:r>
              <a:rPr lang="en-US" sz="1060" dirty="0">
                <a:solidFill>
                  <a:srgbClr val="000000"/>
                </a:solidFill>
                <a:ea typeface="Calibri" panose="020F0502020204030204" pitchFamily="34" charset="0"/>
                <a:cs typeface="Times New Roman" panose="02020603050405020304" pitchFamily="18" charset="0"/>
              </a:rPr>
              <a:t>2022 was a challenging year, with the war in Ukraine and central banks’ battle against inflation being primary contributors to uncertainty.</a:t>
            </a:r>
            <a:endParaRPr lang="en-US" sz="1060" dirty="0">
              <a:ea typeface="Times New Roman" panose="02020603050405020304" pitchFamily="18" charset="0"/>
              <a:cs typeface="Times New Roman" panose="02020603050405020304" pitchFamily="18" charset="0"/>
            </a:endParaRPr>
          </a:p>
          <a:p>
            <a:pPr marL="91440" indent="-91440">
              <a:buFont typeface="Arial" panose="020B0604020202020204" pitchFamily="34" charset="0"/>
              <a:buChar char="•"/>
              <a:tabLst>
                <a:tab pos="457200" algn="l"/>
              </a:tabLst>
            </a:pPr>
            <a:r>
              <a:rPr lang="en-US" sz="1060" dirty="0">
                <a:solidFill>
                  <a:srgbClr val="000000"/>
                </a:solidFill>
                <a:ea typeface="Calibri" panose="020F0502020204030204" pitchFamily="34" charset="0"/>
                <a:cs typeface="Times New Roman" panose="02020603050405020304" pitchFamily="18" charset="0"/>
              </a:rPr>
              <a:t>Value stocks outperformed growth stocks. High starting valuations largely explain growth stock returns, and while valuations have corrected, they are still elevated relative to history.</a:t>
            </a:r>
            <a:endParaRPr lang="en-US" sz="1060" dirty="0">
              <a:ea typeface="Times New Roman" panose="02020603050405020304" pitchFamily="18" charset="0"/>
              <a:cs typeface="Times New Roman" panose="02020603050405020304" pitchFamily="18" charset="0"/>
            </a:endParaRPr>
          </a:p>
          <a:p>
            <a:pPr marL="91440" indent="-91440">
              <a:buFont typeface="Arial" panose="020B0604020202020204" pitchFamily="34" charset="0"/>
              <a:buChar char="•"/>
              <a:tabLst>
                <a:tab pos="457200" algn="l"/>
              </a:tabLst>
            </a:pPr>
            <a:r>
              <a:rPr lang="en-US" sz="1060" dirty="0">
                <a:solidFill>
                  <a:srgbClr val="000000"/>
                </a:solidFill>
                <a:ea typeface="Calibri" panose="020F0502020204030204" pitchFamily="34" charset="0"/>
                <a:cs typeface="Times New Roman" panose="02020603050405020304" pitchFamily="18" charset="0"/>
              </a:rPr>
              <a:t>The S&amp;P 500 Index declined 18.1%,</a:t>
            </a:r>
            <a:r>
              <a:rPr lang="en-US" sz="1060" dirty="0">
                <a:solidFill>
                  <a:srgbClr val="000000"/>
                </a:solidFill>
                <a:ea typeface="Times New Roman" panose="02020603050405020304" pitchFamily="18" charset="0"/>
                <a:cs typeface="Times New Roman" panose="02020603050405020304" pitchFamily="18" charset="0"/>
              </a:rPr>
              <a:t> the Russell 1000 Growth index fell 29.1%, and the Russell 1000 Value index </a:t>
            </a:r>
            <a:r>
              <a:rPr lang="en-US" sz="1060" dirty="0">
                <a:solidFill>
                  <a:srgbClr val="000000"/>
                </a:solidFill>
                <a:ea typeface="Calibri" panose="020F0502020204030204" pitchFamily="34" charset="0"/>
                <a:cs typeface="Times New Roman" panose="02020603050405020304" pitchFamily="18" charset="0"/>
              </a:rPr>
              <a:t>was down 7.6% during 2022.</a:t>
            </a:r>
            <a:endParaRPr lang="en-US" sz="1060" dirty="0">
              <a:ea typeface="Times New Roman" panose="02020603050405020304" pitchFamily="18" charset="0"/>
              <a:cs typeface="Times New Roman" panose="02020603050405020304" pitchFamily="18" charset="0"/>
            </a:endParaRPr>
          </a:p>
          <a:p>
            <a:pPr marL="91440" indent="-91440">
              <a:buFont typeface="Arial" panose="020B0604020202020204" pitchFamily="34" charset="0"/>
              <a:buChar char="•"/>
              <a:tabLst>
                <a:tab pos="457200" algn="l"/>
              </a:tabLst>
            </a:pPr>
            <a:r>
              <a:rPr lang="en-US" sz="1060" dirty="0">
                <a:solidFill>
                  <a:srgbClr val="2B2B2A"/>
                </a:solidFill>
                <a:ea typeface="Times New Roman" panose="02020603050405020304" pitchFamily="18" charset="0"/>
                <a:cs typeface="Times New Roman" panose="02020603050405020304" pitchFamily="18" charset="0"/>
              </a:rPr>
              <a:t>Value performance has been supported by the relative outperformance of more defensive sectors, such as healthcare, consumer staples, and utilities, along with the strong returns for energy stocks.</a:t>
            </a:r>
            <a:endParaRPr lang="en-US" sz="1060" dirty="0">
              <a:ea typeface="Times New Roman" panose="02020603050405020304" pitchFamily="18" charset="0"/>
              <a:cs typeface="Times New Roman" panose="02020603050405020304" pitchFamily="18" charset="0"/>
            </a:endParaRPr>
          </a:p>
          <a:p>
            <a:pPr marL="91440" indent="-91440">
              <a:buFont typeface="Arial" panose="020B0604020202020204" pitchFamily="34" charset="0"/>
              <a:buChar char="•"/>
              <a:tabLst>
                <a:tab pos="457200" algn="l"/>
              </a:tabLst>
            </a:pPr>
            <a:r>
              <a:rPr lang="en-US" sz="1060" dirty="0">
                <a:solidFill>
                  <a:srgbClr val="000000"/>
                </a:solidFill>
                <a:ea typeface="Times New Roman" panose="02020603050405020304" pitchFamily="18" charset="0"/>
                <a:cs typeface="Times New Roman" panose="02020603050405020304" pitchFamily="18" charset="0"/>
              </a:rPr>
              <a:t>During the year, the U.S. dollar rose 8.2% versus a basket of major currencies.</a:t>
            </a:r>
            <a:endParaRPr lang="en-US" sz="1060" dirty="0">
              <a:ea typeface="Times New Roman" panose="02020603050405020304" pitchFamily="18" charset="0"/>
              <a:cs typeface="Times New Roman" panose="02020603050405020304" pitchFamily="18" charset="0"/>
            </a:endParaRPr>
          </a:p>
          <a:p>
            <a:pPr marL="91440" indent="-91440">
              <a:buFont typeface="Arial" panose="020B0604020202020204" pitchFamily="34" charset="0"/>
              <a:buChar char="•"/>
              <a:tabLst>
                <a:tab pos="457200" algn="l"/>
              </a:tabLst>
            </a:pPr>
            <a:r>
              <a:rPr lang="en-US" sz="1060" dirty="0">
                <a:solidFill>
                  <a:srgbClr val="000000"/>
                </a:solidFill>
                <a:ea typeface="Times New Roman" panose="02020603050405020304" pitchFamily="18" charset="0"/>
                <a:cs typeface="Times New Roman" panose="02020603050405020304" pitchFamily="18" charset="0"/>
              </a:rPr>
              <a:t>The MSCI EAFE Index fell 14.0%, while the MSCI Emerging Markets Index declined by 19.7%.</a:t>
            </a:r>
            <a:endParaRPr lang="en-US" sz="1060" dirty="0">
              <a:ea typeface="Times New Roman" panose="02020603050405020304" pitchFamily="18" charset="0"/>
              <a:cs typeface="Times New Roman" panose="02020603050405020304" pitchFamily="18" charset="0"/>
            </a:endParaRPr>
          </a:p>
          <a:p>
            <a:pPr marL="91440" indent="-91440">
              <a:buFont typeface="Arial" panose="020B0604020202020204" pitchFamily="34" charset="0"/>
              <a:buChar char="•"/>
              <a:tabLst>
                <a:tab pos="457200" algn="l"/>
              </a:tabLst>
            </a:pPr>
            <a:r>
              <a:rPr lang="en-US" sz="1060" dirty="0">
                <a:solidFill>
                  <a:srgbClr val="000000"/>
                </a:solidFill>
                <a:ea typeface="Times New Roman" panose="02020603050405020304" pitchFamily="18" charset="0"/>
                <a:cs typeface="Times New Roman" panose="02020603050405020304" pitchFamily="18" charset="0"/>
              </a:rPr>
              <a:t>Government bond yields jumped in 2022, causing a sharp sell-off in the bond market.</a:t>
            </a:r>
            <a:endParaRPr lang="en-US" sz="1060" dirty="0">
              <a:ea typeface="Times New Roman" panose="02020603050405020304" pitchFamily="18" charset="0"/>
              <a:cs typeface="Times New Roman" panose="02020603050405020304" pitchFamily="18" charset="0"/>
            </a:endParaRPr>
          </a:p>
          <a:p>
            <a:pPr marL="91440" indent="-91440">
              <a:buFont typeface="Arial" panose="020B0604020202020204" pitchFamily="34" charset="0"/>
              <a:buChar char="•"/>
              <a:tabLst>
                <a:tab pos="457200" algn="l"/>
              </a:tabLst>
            </a:pPr>
            <a:r>
              <a:rPr lang="en-US" sz="1060" dirty="0">
                <a:solidFill>
                  <a:srgbClr val="000000"/>
                </a:solidFill>
                <a:ea typeface="Times New Roman" panose="02020603050405020304" pitchFamily="18" charset="0"/>
                <a:cs typeface="Times New Roman" panose="02020603050405020304" pitchFamily="18" charset="0"/>
              </a:rPr>
              <a:t>The Bloomberg U.S. Aggregate Bond index declined 13% in 2022—the worst year on record.</a:t>
            </a:r>
            <a:endParaRPr lang="en-US" sz="1060" dirty="0">
              <a:ea typeface="Times New Roman" panose="02020603050405020304" pitchFamily="18" charset="0"/>
              <a:cs typeface="Times New Roman" panose="02020603050405020304" pitchFamily="18" charset="0"/>
            </a:endParaRPr>
          </a:p>
          <a:p>
            <a:pPr marL="91440" indent="-91440">
              <a:buFont typeface="Arial" panose="020B0604020202020204" pitchFamily="34" charset="0"/>
              <a:buChar char="•"/>
              <a:tabLst>
                <a:tab pos="457200" algn="l"/>
              </a:tabLst>
            </a:pPr>
            <a:r>
              <a:rPr lang="en-US" sz="1060" dirty="0">
                <a:solidFill>
                  <a:srgbClr val="000000"/>
                </a:solidFill>
                <a:ea typeface="Calibri" panose="020F0502020204030204" pitchFamily="34" charset="0"/>
                <a:cs typeface="Times New Roman" panose="02020603050405020304" pitchFamily="18" charset="0"/>
              </a:rPr>
              <a:t>The U.S. 10-year Treasury yield rose 273 basis points to 4.24% on October 24</a:t>
            </a:r>
            <a:r>
              <a:rPr lang="en-US" sz="1060" baseline="30000" dirty="0">
                <a:solidFill>
                  <a:srgbClr val="000000"/>
                </a:solidFill>
                <a:ea typeface="Calibri" panose="020F0502020204030204" pitchFamily="34" charset="0"/>
                <a:cs typeface="Times New Roman" panose="02020603050405020304" pitchFamily="18" charset="0"/>
              </a:rPr>
              <a:t>th</a:t>
            </a:r>
            <a:r>
              <a:rPr lang="en-US" sz="1060" dirty="0">
                <a:solidFill>
                  <a:srgbClr val="000000"/>
                </a:solidFill>
                <a:ea typeface="Calibri" panose="020F0502020204030204" pitchFamily="34" charset="0"/>
                <a:cs typeface="Times New Roman" panose="02020603050405020304" pitchFamily="18" charset="0"/>
              </a:rPr>
              <a:t>, before falling to 3.88% at the end of December.</a:t>
            </a:r>
            <a:endParaRPr lang="en-US" sz="1060" dirty="0">
              <a:ea typeface="Times New Roman" panose="02020603050405020304" pitchFamily="18" charset="0"/>
              <a:cs typeface="Times New Roman" panose="02020603050405020304" pitchFamily="18" charset="0"/>
            </a:endParaRPr>
          </a:p>
          <a:p>
            <a:pPr marL="91440" indent="-91440">
              <a:buFont typeface="Arial" panose="020B0604020202020204" pitchFamily="34" charset="0"/>
              <a:buChar char="•"/>
              <a:tabLst>
                <a:tab pos="457200" algn="l"/>
              </a:tabLst>
            </a:pPr>
            <a:r>
              <a:rPr lang="en-US" sz="1060" dirty="0">
                <a:solidFill>
                  <a:srgbClr val="2B2B2A"/>
                </a:solidFill>
                <a:ea typeface="Calibri" panose="020F0502020204030204" pitchFamily="34" charset="0"/>
                <a:cs typeface="Times New Roman" panose="02020603050405020304" pitchFamily="18" charset="0"/>
              </a:rPr>
              <a:t>The Federal Reserve raised rates by 425 basis points in 2022 and another 25 basis points thus far in 2023 to a range between 4.5% and 4.75%, one of the most aggressive hiking cycles since the 1980s.</a:t>
            </a:r>
            <a:endParaRPr lang="en-US" sz="106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8657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52BB879-8379-4F17-8E70-5770022CA63E}"/>
              </a:ext>
            </a:extLst>
          </p:cNvPr>
          <p:cNvSpPr>
            <a:spLocks noGrp="1"/>
          </p:cNvSpPr>
          <p:nvPr>
            <p:ph type="title"/>
          </p:nvPr>
        </p:nvSpPr>
        <p:spPr>
          <a:xfrm>
            <a:off x="888942" y="700428"/>
            <a:ext cx="10306520" cy="1325563"/>
          </a:xfrm>
        </p:spPr>
        <p:txBody>
          <a:bodyPr>
            <a:normAutofit/>
          </a:bodyPr>
          <a:lstStyle/>
          <a:p>
            <a:r>
              <a:rPr lang="en-US" sz="4000" dirty="0">
                <a:solidFill>
                  <a:srgbClr val="FFFFFF"/>
                </a:solidFill>
              </a:rPr>
              <a:t>			2022 – A Year to </a:t>
            </a:r>
            <a:r>
              <a:rPr lang="en-US" sz="4000" strike="sngStrike" dirty="0">
                <a:solidFill>
                  <a:srgbClr val="FFFFFF"/>
                </a:solidFill>
              </a:rPr>
              <a:t>Remember</a:t>
            </a:r>
            <a:r>
              <a:rPr lang="en-US" sz="4000" dirty="0">
                <a:solidFill>
                  <a:srgbClr val="FFFFFF"/>
                </a:solidFill>
              </a:rPr>
              <a:t> Forget</a:t>
            </a:r>
            <a:endParaRPr lang="en-US" sz="4000" strike="sngStrike" dirty="0">
              <a:solidFill>
                <a:srgbClr val="FFFFFF"/>
              </a:solidFill>
            </a:endParaRPr>
          </a:p>
        </p:txBody>
      </p:sp>
      <p:pic>
        <p:nvPicPr>
          <p:cNvPr id="17" name="Picture 16">
            <a:extLst>
              <a:ext uri="{FF2B5EF4-FFF2-40B4-BE49-F238E27FC236}">
                <a16:creationId xmlns:a16="http://schemas.microsoft.com/office/drawing/2014/main" id="{3CD69D75-BB33-4BC1-ABFA-F8B3E73A2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931" y="887225"/>
            <a:ext cx="2382161" cy="1082801"/>
          </a:xfrm>
          <a:prstGeom prst="rect">
            <a:avLst/>
          </a:prstGeom>
        </p:spPr>
      </p:pic>
      <p:sp>
        <p:nvSpPr>
          <p:cNvPr id="4" name="TextBox 3">
            <a:extLst>
              <a:ext uri="{FF2B5EF4-FFF2-40B4-BE49-F238E27FC236}">
                <a16:creationId xmlns:a16="http://schemas.microsoft.com/office/drawing/2014/main" id="{5BEC0692-5C52-F04D-D265-38C19967465D}"/>
              </a:ext>
            </a:extLst>
          </p:cNvPr>
          <p:cNvSpPr txBox="1"/>
          <p:nvPr/>
        </p:nvSpPr>
        <p:spPr>
          <a:xfrm>
            <a:off x="1317949" y="2225591"/>
            <a:ext cx="9634586" cy="523220"/>
          </a:xfrm>
          <a:prstGeom prst="rect">
            <a:avLst/>
          </a:prstGeom>
          <a:noFill/>
        </p:spPr>
        <p:txBody>
          <a:bodyPr wrap="square" rtlCol="0">
            <a:spAutoFit/>
          </a:bodyPr>
          <a:lstStyle/>
          <a:p>
            <a:pPr algn="ctr"/>
            <a:r>
              <a:rPr lang="en-US" sz="2800" dirty="0"/>
              <a:t>Stock &amp; Bond Performance – 1871 to 2022</a:t>
            </a:r>
          </a:p>
        </p:txBody>
      </p:sp>
      <p:pic>
        <p:nvPicPr>
          <p:cNvPr id="6" name="Picture 5">
            <a:extLst>
              <a:ext uri="{FF2B5EF4-FFF2-40B4-BE49-F238E27FC236}">
                <a16:creationId xmlns:a16="http://schemas.microsoft.com/office/drawing/2014/main" id="{1B47901D-91C3-1C10-2B2E-D141D3EC964C}"/>
              </a:ext>
            </a:extLst>
          </p:cNvPr>
          <p:cNvPicPr>
            <a:picLocks noChangeAspect="1"/>
          </p:cNvPicPr>
          <p:nvPr/>
        </p:nvPicPr>
        <p:blipFill>
          <a:blip r:embed="rId4"/>
          <a:stretch>
            <a:fillRect/>
          </a:stretch>
        </p:blipFill>
        <p:spPr>
          <a:xfrm>
            <a:off x="2827826" y="2812887"/>
            <a:ext cx="5949708" cy="2363544"/>
          </a:xfrm>
          <a:prstGeom prst="rect">
            <a:avLst/>
          </a:prstGeom>
        </p:spPr>
      </p:pic>
      <p:pic>
        <p:nvPicPr>
          <p:cNvPr id="18" name="Content Placeholder 17">
            <a:extLst>
              <a:ext uri="{FF2B5EF4-FFF2-40B4-BE49-F238E27FC236}">
                <a16:creationId xmlns:a16="http://schemas.microsoft.com/office/drawing/2014/main" id="{4FB75AA0-3B40-CD52-7F3A-C5D1A528DB81}"/>
              </a:ext>
            </a:extLst>
          </p:cNvPr>
          <p:cNvPicPr>
            <a:picLocks noGrp="1" noChangeAspect="1"/>
          </p:cNvPicPr>
          <p:nvPr>
            <p:ph idx="1"/>
          </p:nvPr>
        </p:nvPicPr>
        <p:blipFill>
          <a:blip r:embed="rId5"/>
          <a:stretch>
            <a:fillRect/>
          </a:stretch>
        </p:blipFill>
        <p:spPr>
          <a:xfrm>
            <a:off x="2827826" y="5176431"/>
            <a:ext cx="5949708" cy="1179578"/>
          </a:xfrm>
        </p:spPr>
      </p:pic>
      <p:sp>
        <p:nvSpPr>
          <p:cNvPr id="19" name="TextBox 18">
            <a:extLst>
              <a:ext uri="{FF2B5EF4-FFF2-40B4-BE49-F238E27FC236}">
                <a16:creationId xmlns:a16="http://schemas.microsoft.com/office/drawing/2014/main" id="{07167428-730A-F2A0-C5F7-37238F4C5377}"/>
              </a:ext>
            </a:extLst>
          </p:cNvPr>
          <p:cNvSpPr txBox="1"/>
          <p:nvPr/>
        </p:nvSpPr>
        <p:spPr>
          <a:xfrm>
            <a:off x="9152349" y="3108334"/>
            <a:ext cx="784207" cy="523220"/>
          </a:xfrm>
          <a:prstGeom prst="rect">
            <a:avLst/>
          </a:prstGeom>
          <a:noFill/>
        </p:spPr>
        <p:txBody>
          <a:bodyPr wrap="square" rtlCol="0">
            <a:spAutoFit/>
          </a:bodyPr>
          <a:lstStyle/>
          <a:p>
            <a:r>
              <a:rPr lang="en-US" sz="1400" i="1" dirty="0">
                <a:latin typeface="Calibri" panose="020F0502020204030204" pitchFamily="34" charset="0"/>
              </a:rPr>
              <a:t>Stocks</a:t>
            </a:r>
          </a:p>
          <a:p>
            <a:r>
              <a:rPr lang="en-US" sz="1400" i="1" dirty="0">
                <a:latin typeface="Calibri" panose="020F0502020204030204" pitchFamily="34" charset="0"/>
              </a:rPr>
              <a:t>Bonds </a:t>
            </a:r>
          </a:p>
        </p:txBody>
      </p:sp>
      <p:cxnSp>
        <p:nvCxnSpPr>
          <p:cNvPr id="21" name="Straight Arrow Connector 20">
            <a:extLst>
              <a:ext uri="{FF2B5EF4-FFF2-40B4-BE49-F238E27FC236}">
                <a16:creationId xmlns:a16="http://schemas.microsoft.com/office/drawing/2014/main" id="{8A9C8E9D-CD4E-69EE-CBB4-2BE65E47355E}"/>
              </a:ext>
            </a:extLst>
          </p:cNvPr>
          <p:cNvCxnSpPr>
            <a:cxnSpLocks/>
          </p:cNvCxnSpPr>
          <p:nvPr/>
        </p:nvCxnSpPr>
        <p:spPr>
          <a:xfrm flipV="1">
            <a:off x="9744468" y="3190153"/>
            <a:ext cx="0" cy="17979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96FCFA2-325B-4AA8-2148-D8F0DF9FBEBF}"/>
              </a:ext>
            </a:extLst>
          </p:cNvPr>
          <p:cNvCxnSpPr>
            <a:cxnSpLocks/>
          </p:cNvCxnSpPr>
          <p:nvPr/>
        </p:nvCxnSpPr>
        <p:spPr>
          <a:xfrm flipV="1">
            <a:off x="9747974" y="3429000"/>
            <a:ext cx="0" cy="17979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DF4D11F-E85F-3861-AD0E-300DD3FB5F28}"/>
              </a:ext>
            </a:extLst>
          </p:cNvPr>
          <p:cNvSpPr txBox="1"/>
          <p:nvPr/>
        </p:nvSpPr>
        <p:spPr>
          <a:xfrm>
            <a:off x="9197646" y="5243000"/>
            <a:ext cx="784207" cy="523220"/>
          </a:xfrm>
          <a:prstGeom prst="rect">
            <a:avLst/>
          </a:prstGeom>
          <a:noFill/>
        </p:spPr>
        <p:txBody>
          <a:bodyPr wrap="square" rtlCol="0">
            <a:spAutoFit/>
          </a:bodyPr>
          <a:lstStyle/>
          <a:p>
            <a:r>
              <a:rPr lang="en-US" sz="1400" i="1" dirty="0">
                <a:latin typeface="Calibri" panose="020F0502020204030204" pitchFamily="34" charset="0"/>
              </a:rPr>
              <a:t>Stocks</a:t>
            </a:r>
          </a:p>
          <a:p>
            <a:r>
              <a:rPr lang="en-US" sz="1400" i="1" dirty="0">
                <a:latin typeface="Calibri" panose="020F0502020204030204" pitchFamily="34" charset="0"/>
              </a:rPr>
              <a:t>Bonds </a:t>
            </a:r>
          </a:p>
        </p:txBody>
      </p:sp>
      <p:cxnSp>
        <p:nvCxnSpPr>
          <p:cNvPr id="29" name="Straight Arrow Connector 28">
            <a:extLst>
              <a:ext uri="{FF2B5EF4-FFF2-40B4-BE49-F238E27FC236}">
                <a16:creationId xmlns:a16="http://schemas.microsoft.com/office/drawing/2014/main" id="{DC1E5E4C-E6A5-EF05-933A-8074DD6C714D}"/>
              </a:ext>
            </a:extLst>
          </p:cNvPr>
          <p:cNvCxnSpPr>
            <a:cxnSpLocks/>
          </p:cNvCxnSpPr>
          <p:nvPr/>
        </p:nvCxnSpPr>
        <p:spPr>
          <a:xfrm flipV="1">
            <a:off x="9845945" y="5258400"/>
            <a:ext cx="0" cy="17979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FF5B0FA-42DB-6645-E911-1B73510A1C2E}"/>
              </a:ext>
            </a:extLst>
          </p:cNvPr>
          <p:cNvCxnSpPr>
            <a:cxnSpLocks/>
          </p:cNvCxnSpPr>
          <p:nvPr/>
        </p:nvCxnSpPr>
        <p:spPr>
          <a:xfrm>
            <a:off x="9845945" y="5520363"/>
            <a:ext cx="0" cy="1910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5B69705-8A8B-B0D6-0506-C525BE641A87}"/>
              </a:ext>
            </a:extLst>
          </p:cNvPr>
          <p:cNvSpPr txBox="1"/>
          <p:nvPr/>
        </p:nvSpPr>
        <p:spPr>
          <a:xfrm>
            <a:off x="1498129" y="3089019"/>
            <a:ext cx="784207" cy="523220"/>
          </a:xfrm>
          <a:prstGeom prst="rect">
            <a:avLst/>
          </a:prstGeom>
          <a:noFill/>
        </p:spPr>
        <p:txBody>
          <a:bodyPr wrap="square" rtlCol="0">
            <a:spAutoFit/>
          </a:bodyPr>
          <a:lstStyle/>
          <a:p>
            <a:r>
              <a:rPr lang="en-US" sz="1400" i="1" dirty="0">
                <a:latin typeface="Calibri" panose="020F0502020204030204" pitchFamily="34" charset="0"/>
              </a:rPr>
              <a:t>Stocks</a:t>
            </a:r>
          </a:p>
          <a:p>
            <a:r>
              <a:rPr lang="en-US" sz="1400" i="1" dirty="0">
                <a:latin typeface="Calibri" panose="020F0502020204030204" pitchFamily="34" charset="0"/>
              </a:rPr>
              <a:t>Bonds </a:t>
            </a:r>
          </a:p>
        </p:txBody>
      </p:sp>
      <p:sp>
        <p:nvSpPr>
          <p:cNvPr id="33" name="TextBox 32">
            <a:extLst>
              <a:ext uri="{FF2B5EF4-FFF2-40B4-BE49-F238E27FC236}">
                <a16:creationId xmlns:a16="http://schemas.microsoft.com/office/drawing/2014/main" id="{45EFAC41-5CD3-3414-DC46-BB10C2D7E662}"/>
              </a:ext>
            </a:extLst>
          </p:cNvPr>
          <p:cNvSpPr txBox="1"/>
          <p:nvPr/>
        </p:nvSpPr>
        <p:spPr>
          <a:xfrm>
            <a:off x="1461130" y="5243000"/>
            <a:ext cx="784207" cy="523220"/>
          </a:xfrm>
          <a:prstGeom prst="rect">
            <a:avLst/>
          </a:prstGeom>
          <a:noFill/>
        </p:spPr>
        <p:txBody>
          <a:bodyPr wrap="square" rtlCol="0">
            <a:spAutoFit/>
          </a:bodyPr>
          <a:lstStyle/>
          <a:p>
            <a:r>
              <a:rPr lang="en-US" sz="1400" i="1" dirty="0">
                <a:latin typeface="Calibri" panose="020F0502020204030204" pitchFamily="34" charset="0"/>
              </a:rPr>
              <a:t>Stocks</a:t>
            </a:r>
          </a:p>
          <a:p>
            <a:r>
              <a:rPr lang="en-US" sz="1400" i="1" dirty="0">
                <a:latin typeface="Calibri" panose="020F0502020204030204" pitchFamily="34" charset="0"/>
              </a:rPr>
              <a:t>Bonds </a:t>
            </a:r>
          </a:p>
        </p:txBody>
      </p:sp>
      <p:cxnSp>
        <p:nvCxnSpPr>
          <p:cNvPr id="34" name="Straight Arrow Connector 33">
            <a:extLst>
              <a:ext uri="{FF2B5EF4-FFF2-40B4-BE49-F238E27FC236}">
                <a16:creationId xmlns:a16="http://schemas.microsoft.com/office/drawing/2014/main" id="{8EDDC935-CEBC-3636-C6A2-6CECEF00D3BF}"/>
              </a:ext>
            </a:extLst>
          </p:cNvPr>
          <p:cNvCxnSpPr>
            <a:cxnSpLocks/>
          </p:cNvCxnSpPr>
          <p:nvPr/>
        </p:nvCxnSpPr>
        <p:spPr>
          <a:xfrm>
            <a:off x="2063881" y="5520363"/>
            <a:ext cx="0" cy="1910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EE9F047-1873-1354-37BD-A6231871712C}"/>
              </a:ext>
            </a:extLst>
          </p:cNvPr>
          <p:cNvCxnSpPr>
            <a:cxnSpLocks/>
          </p:cNvCxnSpPr>
          <p:nvPr/>
        </p:nvCxnSpPr>
        <p:spPr>
          <a:xfrm>
            <a:off x="2063881" y="5243000"/>
            <a:ext cx="0" cy="1910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31195DA-89F4-83BE-CE47-545AE00C4420}"/>
              </a:ext>
            </a:extLst>
          </p:cNvPr>
          <p:cNvCxnSpPr>
            <a:cxnSpLocks/>
          </p:cNvCxnSpPr>
          <p:nvPr/>
        </p:nvCxnSpPr>
        <p:spPr>
          <a:xfrm>
            <a:off x="2112847" y="3117851"/>
            <a:ext cx="0" cy="1910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68F4A44-3D5D-4AC1-3F0E-1F54844A90D3}"/>
              </a:ext>
            </a:extLst>
          </p:cNvPr>
          <p:cNvCxnSpPr>
            <a:cxnSpLocks/>
          </p:cNvCxnSpPr>
          <p:nvPr/>
        </p:nvCxnSpPr>
        <p:spPr>
          <a:xfrm flipV="1">
            <a:off x="2112847" y="3369944"/>
            <a:ext cx="0" cy="17979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807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52BB879-8379-4F17-8E70-5770022CA63E}"/>
              </a:ext>
            </a:extLst>
          </p:cNvPr>
          <p:cNvSpPr>
            <a:spLocks noGrp="1"/>
          </p:cNvSpPr>
          <p:nvPr>
            <p:ph type="title"/>
          </p:nvPr>
        </p:nvSpPr>
        <p:spPr>
          <a:xfrm>
            <a:off x="928527" y="778367"/>
            <a:ext cx="10306520" cy="1247624"/>
          </a:xfrm>
        </p:spPr>
        <p:txBody>
          <a:bodyPr>
            <a:normAutofit/>
          </a:bodyPr>
          <a:lstStyle/>
          <a:p>
            <a:r>
              <a:rPr lang="en-US" sz="4000" dirty="0">
                <a:solidFill>
                  <a:srgbClr val="FFFFFF"/>
                </a:solidFill>
              </a:rPr>
              <a:t>			150 years – Annual Performances</a:t>
            </a:r>
          </a:p>
        </p:txBody>
      </p:sp>
      <p:pic>
        <p:nvPicPr>
          <p:cNvPr id="17" name="Picture 16">
            <a:extLst>
              <a:ext uri="{FF2B5EF4-FFF2-40B4-BE49-F238E27FC236}">
                <a16:creationId xmlns:a16="http://schemas.microsoft.com/office/drawing/2014/main" id="{3CD69D75-BB33-4BC1-ABFA-F8B3E73A2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762" y="867432"/>
            <a:ext cx="2382161" cy="1082801"/>
          </a:xfrm>
          <a:prstGeom prst="rect">
            <a:avLst/>
          </a:prstGeom>
        </p:spPr>
      </p:pic>
      <p:pic>
        <p:nvPicPr>
          <p:cNvPr id="5" name="Content Placeholder 4">
            <a:extLst>
              <a:ext uri="{FF2B5EF4-FFF2-40B4-BE49-F238E27FC236}">
                <a16:creationId xmlns:a16="http://schemas.microsoft.com/office/drawing/2014/main" id="{F25F6760-91AA-E2AE-1BB3-8B0DA867F4DA}"/>
              </a:ext>
            </a:extLst>
          </p:cNvPr>
          <p:cNvPicPr>
            <a:picLocks noGrp="1" noChangeAspect="1"/>
          </p:cNvPicPr>
          <p:nvPr>
            <p:ph idx="1"/>
          </p:nvPr>
        </p:nvPicPr>
        <p:blipFill>
          <a:blip r:embed="rId4"/>
          <a:stretch>
            <a:fillRect/>
          </a:stretch>
        </p:blipFill>
        <p:spPr>
          <a:xfrm>
            <a:off x="2562402" y="2839072"/>
            <a:ext cx="6857374" cy="4096867"/>
          </a:xfrm>
          <a:prstGeom prst="rect">
            <a:avLst/>
          </a:prstGeom>
        </p:spPr>
      </p:pic>
      <p:sp>
        <p:nvSpPr>
          <p:cNvPr id="8" name="TextBox 7">
            <a:extLst>
              <a:ext uri="{FF2B5EF4-FFF2-40B4-BE49-F238E27FC236}">
                <a16:creationId xmlns:a16="http://schemas.microsoft.com/office/drawing/2014/main" id="{B87D5EBF-1132-B2E6-BD54-56BCD1A2B99F}"/>
              </a:ext>
            </a:extLst>
          </p:cNvPr>
          <p:cNvSpPr txBox="1"/>
          <p:nvPr/>
        </p:nvSpPr>
        <p:spPr>
          <a:xfrm>
            <a:off x="1317949" y="2225591"/>
            <a:ext cx="9634586" cy="523220"/>
          </a:xfrm>
          <a:prstGeom prst="rect">
            <a:avLst/>
          </a:prstGeom>
          <a:noFill/>
        </p:spPr>
        <p:txBody>
          <a:bodyPr wrap="square" rtlCol="0">
            <a:spAutoFit/>
          </a:bodyPr>
          <a:lstStyle/>
          <a:p>
            <a:pPr algn="ctr"/>
            <a:r>
              <a:rPr lang="en-US" sz="2800" dirty="0"/>
              <a:t>Annual 60/40 Blend Portfolio Returns</a:t>
            </a:r>
          </a:p>
        </p:txBody>
      </p:sp>
    </p:spTree>
    <p:extLst>
      <p:ext uri="{BB962C8B-B14F-4D97-AF65-F5344CB8AC3E}">
        <p14:creationId xmlns:p14="http://schemas.microsoft.com/office/powerpoint/2010/main" val="3627986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52BB879-8379-4F17-8E70-5770022CA63E}"/>
              </a:ext>
            </a:extLst>
          </p:cNvPr>
          <p:cNvSpPr>
            <a:spLocks noGrp="1"/>
          </p:cNvSpPr>
          <p:nvPr>
            <p:ph type="title"/>
          </p:nvPr>
        </p:nvSpPr>
        <p:spPr>
          <a:xfrm>
            <a:off x="4011774" y="791121"/>
            <a:ext cx="10306520" cy="1325563"/>
          </a:xfrm>
        </p:spPr>
        <p:txBody>
          <a:bodyPr>
            <a:normAutofit/>
          </a:bodyPr>
          <a:lstStyle/>
          <a:p>
            <a:r>
              <a:rPr lang="en-US" sz="4000" dirty="0">
                <a:solidFill>
                  <a:srgbClr val="FFFFFF"/>
                </a:solidFill>
              </a:rPr>
              <a:t>Asset Allocation</a:t>
            </a:r>
          </a:p>
        </p:txBody>
      </p:sp>
      <p:pic>
        <p:nvPicPr>
          <p:cNvPr id="17" name="Picture 16">
            <a:extLst>
              <a:ext uri="{FF2B5EF4-FFF2-40B4-BE49-F238E27FC236}">
                <a16:creationId xmlns:a16="http://schemas.microsoft.com/office/drawing/2014/main" id="{3CD69D75-BB33-4BC1-ABFA-F8B3E73A2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2645" y="837744"/>
            <a:ext cx="2382161" cy="1082801"/>
          </a:xfrm>
          <a:prstGeom prst="rect">
            <a:avLst/>
          </a:prstGeom>
        </p:spPr>
      </p:pic>
      <p:sp>
        <p:nvSpPr>
          <p:cNvPr id="5" name="Content Placeholder 4">
            <a:extLst>
              <a:ext uri="{FF2B5EF4-FFF2-40B4-BE49-F238E27FC236}">
                <a16:creationId xmlns:a16="http://schemas.microsoft.com/office/drawing/2014/main" id="{9957FCEF-C295-4C0C-96FC-280A4E8F57C3}"/>
              </a:ext>
            </a:extLst>
          </p:cNvPr>
          <p:cNvSpPr>
            <a:spLocks noGrp="1"/>
          </p:cNvSpPr>
          <p:nvPr>
            <p:ph idx="1"/>
          </p:nvPr>
        </p:nvSpPr>
        <p:spPr>
          <a:xfrm>
            <a:off x="1227119" y="2603061"/>
            <a:ext cx="10324696" cy="3829050"/>
          </a:xfrm>
        </p:spPr>
        <p:txBody>
          <a:bodyPr>
            <a:normAutofit/>
          </a:bodyPr>
          <a:lstStyle/>
          <a:p>
            <a:endParaRPr lang="en-US" dirty="0"/>
          </a:p>
          <a:p>
            <a:endParaRPr lang="en-US" sz="2800" dirty="0"/>
          </a:p>
          <a:p>
            <a:endParaRPr lang="en-US" sz="2800" dirty="0"/>
          </a:p>
          <a:p>
            <a:endParaRPr lang="en-US" dirty="0"/>
          </a:p>
        </p:txBody>
      </p:sp>
      <p:graphicFrame>
        <p:nvGraphicFramePr>
          <p:cNvPr id="3" name="Content Placeholder 7">
            <a:extLst>
              <a:ext uri="{FF2B5EF4-FFF2-40B4-BE49-F238E27FC236}">
                <a16:creationId xmlns:a16="http://schemas.microsoft.com/office/drawing/2014/main" id="{AD02BFF3-56BF-563A-CB6C-0E446414E2F8}"/>
              </a:ext>
            </a:extLst>
          </p:cNvPr>
          <p:cNvGraphicFramePr>
            <a:graphicFrameLocks/>
          </p:cNvGraphicFramePr>
          <p:nvPr/>
        </p:nvGraphicFramePr>
        <p:xfrm>
          <a:off x="812935" y="2567836"/>
          <a:ext cx="5354146" cy="39806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91B9856D-08D3-E2FA-C854-121D9EE2B5D4}"/>
              </a:ext>
            </a:extLst>
          </p:cNvPr>
          <p:cNvGraphicFramePr>
            <a:graphicFrameLocks/>
          </p:cNvGraphicFramePr>
          <p:nvPr/>
        </p:nvGraphicFramePr>
        <p:xfrm>
          <a:off x="6390361" y="2543174"/>
          <a:ext cx="5161454" cy="4005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36556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52BB879-8379-4F17-8E70-5770022CA63E}"/>
              </a:ext>
            </a:extLst>
          </p:cNvPr>
          <p:cNvSpPr>
            <a:spLocks noGrp="1"/>
          </p:cNvSpPr>
          <p:nvPr>
            <p:ph type="title"/>
          </p:nvPr>
        </p:nvSpPr>
        <p:spPr>
          <a:xfrm>
            <a:off x="3421355" y="718990"/>
            <a:ext cx="7971040" cy="1325563"/>
          </a:xfrm>
        </p:spPr>
        <p:txBody>
          <a:bodyPr>
            <a:normAutofit/>
          </a:bodyPr>
          <a:lstStyle/>
          <a:p>
            <a:r>
              <a:rPr lang="en-US" sz="4000" dirty="0">
                <a:solidFill>
                  <a:srgbClr val="FFFFFF"/>
                </a:solidFill>
              </a:rPr>
              <a:t>    Performance By Asset Class</a:t>
            </a:r>
          </a:p>
        </p:txBody>
      </p:sp>
      <p:pic>
        <p:nvPicPr>
          <p:cNvPr id="17" name="Picture 16">
            <a:extLst>
              <a:ext uri="{FF2B5EF4-FFF2-40B4-BE49-F238E27FC236}">
                <a16:creationId xmlns:a16="http://schemas.microsoft.com/office/drawing/2014/main" id="{3CD69D75-BB33-4BC1-ABFA-F8B3E73A2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139" y="837744"/>
            <a:ext cx="2382161" cy="1082801"/>
          </a:xfrm>
          <a:prstGeom prst="rect">
            <a:avLst/>
          </a:prstGeom>
        </p:spPr>
      </p:pic>
      <p:sp>
        <p:nvSpPr>
          <p:cNvPr id="5" name="Content Placeholder 4">
            <a:extLst>
              <a:ext uri="{FF2B5EF4-FFF2-40B4-BE49-F238E27FC236}">
                <a16:creationId xmlns:a16="http://schemas.microsoft.com/office/drawing/2014/main" id="{9957FCEF-C295-4C0C-96FC-280A4E8F57C3}"/>
              </a:ext>
            </a:extLst>
          </p:cNvPr>
          <p:cNvSpPr>
            <a:spLocks noGrp="1"/>
          </p:cNvSpPr>
          <p:nvPr>
            <p:ph idx="1"/>
          </p:nvPr>
        </p:nvSpPr>
        <p:spPr>
          <a:xfrm>
            <a:off x="1227119" y="2603061"/>
            <a:ext cx="10324696" cy="3829050"/>
          </a:xfrm>
        </p:spPr>
        <p:txBody>
          <a:bodyPr>
            <a:normAutofit/>
          </a:bodyPr>
          <a:lstStyle/>
          <a:p>
            <a:endParaRPr lang="en-US" dirty="0"/>
          </a:p>
          <a:p>
            <a:endParaRPr lang="en-US" sz="2800" dirty="0"/>
          </a:p>
          <a:p>
            <a:endParaRPr lang="en-US" sz="2800" dirty="0"/>
          </a:p>
          <a:p>
            <a:endParaRPr lang="en-US" dirty="0"/>
          </a:p>
        </p:txBody>
      </p:sp>
      <p:graphicFrame>
        <p:nvGraphicFramePr>
          <p:cNvPr id="3" name="Table 3">
            <a:extLst>
              <a:ext uri="{FF2B5EF4-FFF2-40B4-BE49-F238E27FC236}">
                <a16:creationId xmlns:a16="http://schemas.microsoft.com/office/drawing/2014/main" id="{58511C87-DFD7-32DA-0FDF-DDBFE44F9BF4}"/>
              </a:ext>
            </a:extLst>
          </p:cNvPr>
          <p:cNvGraphicFramePr>
            <a:graphicFrameLocks noGrp="1"/>
          </p:cNvGraphicFramePr>
          <p:nvPr>
            <p:extLst>
              <p:ext uri="{D42A27DB-BD31-4B8C-83A1-F6EECF244321}">
                <p14:modId xmlns:p14="http://schemas.microsoft.com/office/powerpoint/2010/main" val="2337772708"/>
              </p:ext>
            </p:extLst>
          </p:nvPr>
        </p:nvGraphicFramePr>
        <p:xfrm>
          <a:off x="2107262" y="2603061"/>
          <a:ext cx="8128000" cy="3731916"/>
        </p:xfrm>
        <a:graphic>
          <a:graphicData uri="http://schemas.openxmlformats.org/drawingml/2006/table">
            <a:tbl>
              <a:tblPr firstRow="1" bandRow="1">
                <a:tableStyleId>{F5AB1C69-6EDB-4FF4-983F-18BD219EF322}</a:tableStyleId>
              </a:tblPr>
              <a:tblGrid>
                <a:gridCol w="2976418">
                  <a:extLst>
                    <a:ext uri="{9D8B030D-6E8A-4147-A177-3AD203B41FA5}">
                      <a16:colId xmlns:a16="http://schemas.microsoft.com/office/drawing/2014/main" val="462461451"/>
                    </a:ext>
                  </a:extLst>
                </a:gridCol>
                <a:gridCol w="1381991">
                  <a:extLst>
                    <a:ext uri="{9D8B030D-6E8A-4147-A177-3AD203B41FA5}">
                      <a16:colId xmlns:a16="http://schemas.microsoft.com/office/drawing/2014/main" val="598103963"/>
                    </a:ext>
                  </a:extLst>
                </a:gridCol>
                <a:gridCol w="1288473">
                  <a:extLst>
                    <a:ext uri="{9D8B030D-6E8A-4147-A177-3AD203B41FA5}">
                      <a16:colId xmlns:a16="http://schemas.microsoft.com/office/drawing/2014/main" val="2134484720"/>
                    </a:ext>
                  </a:extLst>
                </a:gridCol>
                <a:gridCol w="1350818">
                  <a:extLst>
                    <a:ext uri="{9D8B030D-6E8A-4147-A177-3AD203B41FA5}">
                      <a16:colId xmlns:a16="http://schemas.microsoft.com/office/drawing/2014/main" val="11889872"/>
                    </a:ext>
                  </a:extLst>
                </a:gridCol>
                <a:gridCol w="1130300">
                  <a:extLst>
                    <a:ext uri="{9D8B030D-6E8A-4147-A177-3AD203B41FA5}">
                      <a16:colId xmlns:a16="http://schemas.microsoft.com/office/drawing/2014/main" val="2890863270"/>
                    </a:ext>
                  </a:extLst>
                </a:gridCol>
              </a:tblGrid>
              <a:tr h="621986">
                <a:tc>
                  <a:txBody>
                    <a:bodyPr/>
                    <a:lstStyle/>
                    <a:p>
                      <a:r>
                        <a:rPr lang="en-US" dirty="0"/>
                        <a:t>As of 12/31/2022</a:t>
                      </a:r>
                    </a:p>
                  </a:txBody>
                  <a:tcPr/>
                </a:tc>
                <a:tc>
                  <a:txBody>
                    <a:bodyPr/>
                    <a:lstStyle/>
                    <a:p>
                      <a:pPr algn="ctr"/>
                      <a:r>
                        <a:rPr lang="en-US" dirty="0"/>
                        <a:t>1-Yr</a:t>
                      </a:r>
                    </a:p>
                  </a:txBody>
                  <a:tcPr/>
                </a:tc>
                <a:tc>
                  <a:txBody>
                    <a:bodyPr/>
                    <a:lstStyle/>
                    <a:p>
                      <a:pPr algn="ctr"/>
                      <a:r>
                        <a:rPr lang="en-US" dirty="0"/>
                        <a:t>3-Yrs</a:t>
                      </a:r>
                    </a:p>
                  </a:txBody>
                  <a:tcPr/>
                </a:tc>
                <a:tc>
                  <a:txBody>
                    <a:bodyPr/>
                    <a:lstStyle/>
                    <a:p>
                      <a:pPr algn="ctr"/>
                      <a:r>
                        <a:rPr lang="en-US" dirty="0"/>
                        <a:t>5-Yrs</a:t>
                      </a:r>
                    </a:p>
                  </a:txBody>
                  <a:tcPr/>
                </a:tc>
                <a:tc>
                  <a:txBody>
                    <a:bodyPr/>
                    <a:lstStyle/>
                    <a:p>
                      <a:pPr algn="ctr"/>
                      <a:r>
                        <a:rPr lang="en-US" dirty="0"/>
                        <a:t>10-Yrs</a:t>
                      </a:r>
                    </a:p>
                  </a:txBody>
                  <a:tcPr/>
                </a:tc>
                <a:extLst>
                  <a:ext uri="{0D108BD9-81ED-4DB2-BD59-A6C34878D82A}">
                    <a16:rowId xmlns:a16="http://schemas.microsoft.com/office/drawing/2014/main" val="4167106139"/>
                  </a:ext>
                </a:extLst>
              </a:tr>
              <a:tr h="621986">
                <a:tc>
                  <a:txBody>
                    <a:bodyPr/>
                    <a:lstStyle/>
                    <a:p>
                      <a:r>
                        <a:rPr lang="en-US" dirty="0"/>
                        <a:t>Total Portfolio</a:t>
                      </a:r>
                    </a:p>
                  </a:txBody>
                  <a:tcPr/>
                </a:tc>
                <a:tc>
                  <a:txBody>
                    <a:bodyPr/>
                    <a:lstStyle/>
                    <a:p>
                      <a:pPr algn="ctr"/>
                      <a:r>
                        <a:rPr lang="en-US" dirty="0"/>
                        <a:t>-14.03%</a:t>
                      </a:r>
                    </a:p>
                  </a:txBody>
                  <a:tcPr/>
                </a:tc>
                <a:tc>
                  <a:txBody>
                    <a:bodyPr/>
                    <a:lstStyle/>
                    <a:p>
                      <a:pPr algn="ctr"/>
                      <a:r>
                        <a:rPr lang="en-US" dirty="0"/>
                        <a:t>6.25%</a:t>
                      </a:r>
                    </a:p>
                  </a:txBody>
                  <a:tcPr/>
                </a:tc>
                <a:tc>
                  <a:txBody>
                    <a:bodyPr/>
                    <a:lstStyle/>
                    <a:p>
                      <a:pPr algn="ctr"/>
                      <a:r>
                        <a:rPr lang="en-US" dirty="0"/>
                        <a:t>6.01%</a:t>
                      </a:r>
                    </a:p>
                  </a:txBody>
                  <a:tcPr/>
                </a:tc>
                <a:tc>
                  <a:txBody>
                    <a:bodyPr/>
                    <a:lstStyle/>
                    <a:p>
                      <a:pPr algn="ctr"/>
                      <a:r>
                        <a:rPr lang="en-US" dirty="0"/>
                        <a:t>7.11%</a:t>
                      </a:r>
                    </a:p>
                  </a:txBody>
                  <a:tcPr/>
                </a:tc>
                <a:extLst>
                  <a:ext uri="{0D108BD9-81ED-4DB2-BD59-A6C34878D82A}">
                    <a16:rowId xmlns:a16="http://schemas.microsoft.com/office/drawing/2014/main" val="1040815981"/>
                  </a:ext>
                </a:extLst>
              </a:tr>
              <a:tr h="621986">
                <a:tc>
                  <a:txBody>
                    <a:bodyPr/>
                    <a:lstStyle/>
                    <a:p>
                      <a:r>
                        <a:rPr lang="en-US" dirty="0"/>
                        <a:t>Listed Global Equity</a:t>
                      </a:r>
                    </a:p>
                  </a:txBody>
                  <a:tcPr/>
                </a:tc>
                <a:tc>
                  <a:txBody>
                    <a:bodyPr/>
                    <a:lstStyle/>
                    <a:p>
                      <a:pPr algn="ctr"/>
                      <a:r>
                        <a:rPr lang="en-US" dirty="0"/>
                        <a:t>-24.54%</a:t>
                      </a:r>
                    </a:p>
                  </a:txBody>
                  <a:tcPr/>
                </a:tc>
                <a:tc>
                  <a:txBody>
                    <a:bodyPr/>
                    <a:lstStyle/>
                    <a:p>
                      <a:pPr algn="ctr"/>
                      <a:r>
                        <a:rPr lang="en-US" dirty="0"/>
                        <a:t>1.31%</a:t>
                      </a:r>
                    </a:p>
                  </a:txBody>
                  <a:tcPr/>
                </a:tc>
                <a:tc>
                  <a:txBody>
                    <a:bodyPr/>
                    <a:lstStyle/>
                    <a:p>
                      <a:pPr algn="ctr"/>
                      <a:r>
                        <a:rPr lang="en-US" dirty="0"/>
                        <a:t>3.25%</a:t>
                      </a:r>
                    </a:p>
                  </a:txBody>
                  <a:tcPr/>
                </a:tc>
                <a:tc>
                  <a:txBody>
                    <a:bodyPr/>
                    <a:lstStyle/>
                    <a:p>
                      <a:pPr algn="ctr"/>
                      <a:r>
                        <a:rPr lang="en-US" dirty="0"/>
                        <a:t>7.15%</a:t>
                      </a:r>
                    </a:p>
                  </a:txBody>
                  <a:tcPr/>
                </a:tc>
                <a:extLst>
                  <a:ext uri="{0D108BD9-81ED-4DB2-BD59-A6C34878D82A}">
                    <a16:rowId xmlns:a16="http://schemas.microsoft.com/office/drawing/2014/main" val="2864203316"/>
                  </a:ext>
                </a:extLst>
              </a:tr>
              <a:tr h="621986">
                <a:tc>
                  <a:txBody>
                    <a:bodyPr/>
                    <a:lstStyle/>
                    <a:p>
                      <a:r>
                        <a:rPr lang="en-US" dirty="0"/>
                        <a:t>Marketable Alternatives</a:t>
                      </a:r>
                    </a:p>
                  </a:txBody>
                  <a:tcPr/>
                </a:tc>
                <a:tc>
                  <a:txBody>
                    <a:bodyPr/>
                    <a:lstStyle/>
                    <a:p>
                      <a:pPr algn="ctr"/>
                      <a:r>
                        <a:rPr lang="en-US" dirty="0"/>
                        <a:t>0.38%</a:t>
                      </a:r>
                    </a:p>
                  </a:txBody>
                  <a:tcPr/>
                </a:tc>
                <a:tc>
                  <a:txBody>
                    <a:bodyPr/>
                    <a:lstStyle/>
                    <a:p>
                      <a:pPr algn="ctr"/>
                      <a:r>
                        <a:rPr lang="en-US" dirty="0"/>
                        <a:t>7.29%</a:t>
                      </a:r>
                    </a:p>
                  </a:txBody>
                  <a:tcPr/>
                </a:tc>
                <a:tc>
                  <a:txBody>
                    <a:bodyPr/>
                    <a:lstStyle/>
                    <a:p>
                      <a:pPr algn="ctr"/>
                      <a:r>
                        <a:rPr lang="en-US" dirty="0"/>
                        <a:t>6.11%</a:t>
                      </a:r>
                    </a:p>
                  </a:txBody>
                  <a:tcPr/>
                </a:tc>
                <a:tc>
                  <a:txBody>
                    <a:bodyPr/>
                    <a:lstStyle/>
                    <a:p>
                      <a:pPr algn="ctr"/>
                      <a:r>
                        <a:rPr lang="en-US" dirty="0"/>
                        <a:t>6.21%</a:t>
                      </a:r>
                    </a:p>
                  </a:txBody>
                  <a:tcPr/>
                </a:tc>
                <a:extLst>
                  <a:ext uri="{0D108BD9-81ED-4DB2-BD59-A6C34878D82A}">
                    <a16:rowId xmlns:a16="http://schemas.microsoft.com/office/drawing/2014/main" val="243724937"/>
                  </a:ext>
                </a:extLst>
              </a:tr>
              <a:tr h="621986">
                <a:tc>
                  <a:txBody>
                    <a:bodyPr/>
                    <a:lstStyle/>
                    <a:p>
                      <a:r>
                        <a:rPr lang="en-US" dirty="0"/>
                        <a:t>Private Equity/Venture</a:t>
                      </a:r>
                    </a:p>
                  </a:txBody>
                  <a:tcPr/>
                </a:tc>
                <a:tc>
                  <a:txBody>
                    <a:bodyPr/>
                    <a:lstStyle/>
                    <a:p>
                      <a:pPr algn="ctr"/>
                      <a:r>
                        <a:rPr lang="en-US" dirty="0"/>
                        <a:t>-14.08%</a:t>
                      </a:r>
                    </a:p>
                  </a:txBody>
                  <a:tcPr/>
                </a:tc>
                <a:tc>
                  <a:txBody>
                    <a:bodyPr/>
                    <a:lstStyle/>
                    <a:p>
                      <a:pPr algn="ctr"/>
                      <a:r>
                        <a:rPr lang="en-US" dirty="0"/>
                        <a:t>26.88%</a:t>
                      </a:r>
                    </a:p>
                  </a:txBody>
                  <a:tcPr/>
                </a:tc>
                <a:tc>
                  <a:txBody>
                    <a:bodyPr/>
                    <a:lstStyle/>
                    <a:p>
                      <a:pPr algn="ctr"/>
                      <a:r>
                        <a:rPr lang="en-US" dirty="0"/>
                        <a:t>23.40%</a:t>
                      </a:r>
                    </a:p>
                  </a:txBody>
                  <a:tcPr/>
                </a:tc>
                <a:tc>
                  <a:txBody>
                    <a:bodyPr/>
                    <a:lstStyle/>
                    <a:p>
                      <a:pPr algn="ctr"/>
                      <a:r>
                        <a:rPr lang="en-US" dirty="0"/>
                        <a:t>19.54%</a:t>
                      </a:r>
                    </a:p>
                  </a:txBody>
                  <a:tcPr/>
                </a:tc>
                <a:extLst>
                  <a:ext uri="{0D108BD9-81ED-4DB2-BD59-A6C34878D82A}">
                    <a16:rowId xmlns:a16="http://schemas.microsoft.com/office/drawing/2014/main" val="1717216161"/>
                  </a:ext>
                </a:extLst>
              </a:tr>
              <a:tr h="621986">
                <a:tc>
                  <a:txBody>
                    <a:bodyPr/>
                    <a:lstStyle/>
                    <a:p>
                      <a:r>
                        <a:rPr lang="en-US" dirty="0"/>
                        <a:t>Cash &amp; Fixed Income</a:t>
                      </a:r>
                    </a:p>
                  </a:txBody>
                  <a:tcPr/>
                </a:tc>
                <a:tc>
                  <a:txBody>
                    <a:bodyPr/>
                    <a:lstStyle/>
                    <a:p>
                      <a:pPr algn="ctr"/>
                      <a:r>
                        <a:rPr lang="en-US" dirty="0"/>
                        <a:t>-4.09%</a:t>
                      </a:r>
                    </a:p>
                  </a:txBody>
                  <a:tcPr/>
                </a:tc>
                <a:tc>
                  <a:txBody>
                    <a:bodyPr/>
                    <a:lstStyle/>
                    <a:p>
                      <a:pPr algn="ctr"/>
                      <a:r>
                        <a:rPr lang="en-US" dirty="0"/>
                        <a:t>-0.71%</a:t>
                      </a:r>
                    </a:p>
                  </a:txBody>
                  <a:tcPr/>
                </a:tc>
                <a:tc>
                  <a:txBody>
                    <a:bodyPr/>
                    <a:lstStyle/>
                    <a:p>
                      <a:pPr algn="ctr"/>
                      <a:r>
                        <a:rPr lang="en-US" dirty="0"/>
                        <a:t>0.53%</a:t>
                      </a:r>
                    </a:p>
                  </a:txBody>
                  <a:tcPr/>
                </a:tc>
                <a:tc>
                  <a:txBody>
                    <a:bodyPr/>
                    <a:lstStyle/>
                    <a:p>
                      <a:pPr algn="ctr"/>
                      <a:r>
                        <a:rPr lang="en-US" dirty="0"/>
                        <a:t>0.51%</a:t>
                      </a:r>
                    </a:p>
                  </a:txBody>
                  <a:tcPr/>
                </a:tc>
                <a:extLst>
                  <a:ext uri="{0D108BD9-81ED-4DB2-BD59-A6C34878D82A}">
                    <a16:rowId xmlns:a16="http://schemas.microsoft.com/office/drawing/2014/main" val="1285635342"/>
                  </a:ext>
                </a:extLst>
              </a:tr>
            </a:tbl>
          </a:graphicData>
        </a:graphic>
      </p:graphicFrame>
    </p:spTree>
    <p:extLst>
      <p:ext uri="{BB962C8B-B14F-4D97-AF65-F5344CB8AC3E}">
        <p14:creationId xmlns:p14="http://schemas.microsoft.com/office/powerpoint/2010/main" val="2960535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52BB879-8379-4F17-8E70-5770022CA63E}"/>
              </a:ext>
            </a:extLst>
          </p:cNvPr>
          <p:cNvSpPr>
            <a:spLocks noGrp="1"/>
          </p:cNvSpPr>
          <p:nvPr>
            <p:ph type="title"/>
          </p:nvPr>
        </p:nvSpPr>
        <p:spPr>
          <a:xfrm>
            <a:off x="3353073" y="759805"/>
            <a:ext cx="7951247" cy="1325563"/>
          </a:xfrm>
        </p:spPr>
        <p:txBody>
          <a:bodyPr>
            <a:normAutofit/>
          </a:bodyPr>
          <a:lstStyle/>
          <a:p>
            <a:r>
              <a:rPr lang="en-US" sz="4000" dirty="0">
                <a:solidFill>
                  <a:srgbClr val="FFFFFF"/>
                </a:solidFill>
              </a:rPr>
              <a:t>    Return and Risk</a:t>
            </a:r>
          </a:p>
        </p:txBody>
      </p:sp>
      <p:pic>
        <p:nvPicPr>
          <p:cNvPr id="17" name="Picture 16">
            <a:extLst>
              <a:ext uri="{FF2B5EF4-FFF2-40B4-BE49-F238E27FC236}">
                <a16:creationId xmlns:a16="http://schemas.microsoft.com/office/drawing/2014/main" id="{3CD69D75-BB33-4BC1-ABFA-F8B3E73A2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242" y="817952"/>
            <a:ext cx="2382161" cy="1082801"/>
          </a:xfrm>
          <a:prstGeom prst="rect">
            <a:avLst/>
          </a:prstGeom>
        </p:spPr>
      </p:pic>
      <p:sp>
        <p:nvSpPr>
          <p:cNvPr id="5" name="Content Placeholder 4">
            <a:extLst>
              <a:ext uri="{FF2B5EF4-FFF2-40B4-BE49-F238E27FC236}">
                <a16:creationId xmlns:a16="http://schemas.microsoft.com/office/drawing/2014/main" id="{9957FCEF-C295-4C0C-96FC-280A4E8F57C3}"/>
              </a:ext>
            </a:extLst>
          </p:cNvPr>
          <p:cNvSpPr>
            <a:spLocks noGrp="1"/>
          </p:cNvSpPr>
          <p:nvPr>
            <p:ph idx="1"/>
          </p:nvPr>
        </p:nvSpPr>
        <p:spPr>
          <a:xfrm>
            <a:off x="1227119" y="2603061"/>
            <a:ext cx="10324696" cy="3829050"/>
          </a:xfrm>
        </p:spPr>
        <p:txBody>
          <a:bodyPr>
            <a:normAutofit/>
          </a:bodyPr>
          <a:lstStyle/>
          <a:p>
            <a:r>
              <a:rPr lang="en-US" sz="2000" dirty="0"/>
              <a:t>MaineCF’s investment objective is to achieve the highest risk-adjusted returns over longer periods of time  </a:t>
            </a:r>
          </a:p>
          <a:p>
            <a:r>
              <a:rPr lang="en-US" sz="2000" dirty="0"/>
              <a:t>Mix of investments aims to return 5+%, net of inflation</a:t>
            </a:r>
          </a:p>
          <a:p>
            <a:r>
              <a:rPr lang="en-US" sz="2000" dirty="0"/>
              <a:t>Two species of risk: </a:t>
            </a:r>
          </a:p>
          <a:p>
            <a:pPr lvl="1"/>
            <a:r>
              <a:rPr lang="en-US" sz="2000" dirty="0"/>
              <a:t>Short-term fluctuations in the value of investments (“volatility”).  Normal.</a:t>
            </a:r>
          </a:p>
          <a:p>
            <a:pPr lvl="1"/>
            <a:r>
              <a:rPr lang="en-US" sz="2000" dirty="0"/>
              <a:t>Longer-term risk of permanent loss of capital.  </a:t>
            </a:r>
          </a:p>
          <a:p>
            <a:r>
              <a:rPr lang="en-US" sz="2000" dirty="0"/>
              <a:t>Diversification.  Due Diligence. </a:t>
            </a:r>
            <a:endParaRPr lang="en-US" dirty="0"/>
          </a:p>
          <a:p>
            <a:endParaRPr lang="en-US" sz="2800" dirty="0"/>
          </a:p>
          <a:p>
            <a:endParaRPr lang="en-US" sz="2800" dirty="0"/>
          </a:p>
          <a:p>
            <a:endParaRPr lang="en-US" dirty="0"/>
          </a:p>
        </p:txBody>
      </p:sp>
    </p:spTree>
    <p:extLst>
      <p:ext uri="{BB962C8B-B14F-4D97-AF65-F5344CB8AC3E}">
        <p14:creationId xmlns:p14="http://schemas.microsoft.com/office/powerpoint/2010/main" val="2086050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52BB879-8379-4F17-8E70-5770022CA63E}"/>
              </a:ext>
            </a:extLst>
          </p:cNvPr>
          <p:cNvSpPr>
            <a:spLocks noGrp="1"/>
          </p:cNvSpPr>
          <p:nvPr>
            <p:ph type="title"/>
          </p:nvPr>
        </p:nvSpPr>
        <p:spPr>
          <a:xfrm>
            <a:off x="888942" y="799389"/>
            <a:ext cx="10306520" cy="1325563"/>
          </a:xfrm>
        </p:spPr>
        <p:txBody>
          <a:bodyPr>
            <a:normAutofit/>
          </a:bodyPr>
          <a:lstStyle/>
          <a:p>
            <a:r>
              <a:rPr lang="en-US" sz="4000" dirty="0">
                <a:solidFill>
                  <a:srgbClr val="FFFFFF"/>
                </a:solidFill>
              </a:rPr>
              <a:t>			</a:t>
            </a:r>
            <a:r>
              <a:rPr lang="en-US" sz="3600" dirty="0">
                <a:solidFill>
                  <a:srgbClr val="FFFFFF"/>
                </a:solidFill>
              </a:rPr>
              <a:t>Comparative Performance</a:t>
            </a:r>
            <a:br>
              <a:rPr lang="en-US" sz="4000" dirty="0">
                <a:solidFill>
                  <a:srgbClr val="FFFFFF"/>
                </a:solidFill>
              </a:rPr>
            </a:br>
            <a:r>
              <a:rPr lang="en-US" sz="4000" dirty="0">
                <a:solidFill>
                  <a:srgbClr val="FFFFFF"/>
                </a:solidFill>
              </a:rPr>
              <a:t>			  </a:t>
            </a:r>
            <a:r>
              <a:rPr lang="en-US" sz="2000" dirty="0">
                <a:solidFill>
                  <a:srgbClr val="FFFFFF"/>
                </a:solidFill>
              </a:rPr>
              <a:t>MaineCF vs InvMetrics E&amp;F, as of 12/31/22) </a:t>
            </a:r>
            <a:endParaRPr lang="en-US" sz="4000" dirty="0">
              <a:solidFill>
                <a:srgbClr val="FFFFFF"/>
              </a:solidFill>
            </a:endParaRPr>
          </a:p>
        </p:txBody>
      </p:sp>
      <p:pic>
        <p:nvPicPr>
          <p:cNvPr id="17" name="Picture 16">
            <a:extLst>
              <a:ext uri="{FF2B5EF4-FFF2-40B4-BE49-F238E27FC236}">
                <a16:creationId xmlns:a16="http://schemas.microsoft.com/office/drawing/2014/main" id="{3CD69D75-BB33-4BC1-ABFA-F8B3E73A2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762" y="798160"/>
            <a:ext cx="2382161" cy="1082801"/>
          </a:xfrm>
          <a:prstGeom prst="rect">
            <a:avLst/>
          </a:prstGeom>
        </p:spPr>
      </p:pic>
      <p:graphicFrame>
        <p:nvGraphicFramePr>
          <p:cNvPr id="18" name="Object 5">
            <a:extLst>
              <a:ext uri="{FF2B5EF4-FFF2-40B4-BE49-F238E27FC236}">
                <a16:creationId xmlns:a16="http://schemas.microsoft.com/office/drawing/2014/main" id="{5B6E3578-3486-49A5-BFEA-5315E58BED37}"/>
              </a:ext>
            </a:extLst>
          </p:cNvPr>
          <p:cNvGraphicFramePr>
            <a:graphicFrameLocks noGrp="1" noChangeAspect="1"/>
          </p:cNvGraphicFramePr>
          <p:nvPr>
            <p:ph idx="1"/>
            <p:extLst>
              <p:ext uri="{D42A27DB-BD31-4B8C-83A1-F6EECF244321}">
                <p14:modId xmlns:p14="http://schemas.microsoft.com/office/powerpoint/2010/main" val="2268311255"/>
              </p:ext>
            </p:extLst>
          </p:nvPr>
        </p:nvGraphicFramePr>
        <p:xfrm>
          <a:off x="1535113" y="2543175"/>
          <a:ext cx="9688512" cy="40052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88737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52BB879-8379-4F17-8E70-5770022CA63E}"/>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rPr>
              <a:t>			</a:t>
            </a:r>
            <a:r>
              <a:rPr lang="en-US" sz="3600" dirty="0">
                <a:solidFill>
                  <a:srgbClr val="FFFFFF"/>
                </a:solidFill>
              </a:rPr>
              <a:t>Comparative Performance </a:t>
            </a:r>
            <a:br>
              <a:rPr lang="en-US" sz="3600" dirty="0">
                <a:solidFill>
                  <a:srgbClr val="FFFFFF"/>
                </a:solidFill>
              </a:rPr>
            </a:br>
            <a:r>
              <a:rPr lang="en-US" sz="4000" dirty="0">
                <a:solidFill>
                  <a:srgbClr val="FFFFFF"/>
                </a:solidFill>
              </a:rPr>
              <a:t>			</a:t>
            </a:r>
            <a:r>
              <a:rPr lang="en-US" sz="2000" dirty="0">
                <a:solidFill>
                  <a:srgbClr val="FFFFFF"/>
                </a:solidFill>
              </a:rPr>
              <a:t>(MaineCF vs 56 $100M+ AUM Community Foundations, as of 12/31/22) </a:t>
            </a:r>
            <a:endParaRPr lang="en-US" sz="4000" dirty="0">
              <a:solidFill>
                <a:srgbClr val="FFFFFF"/>
              </a:solidFill>
            </a:endParaRPr>
          </a:p>
        </p:txBody>
      </p:sp>
      <p:pic>
        <p:nvPicPr>
          <p:cNvPr id="17" name="Picture 16">
            <a:extLst>
              <a:ext uri="{FF2B5EF4-FFF2-40B4-BE49-F238E27FC236}">
                <a16:creationId xmlns:a16="http://schemas.microsoft.com/office/drawing/2014/main" id="{3CD69D75-BB33-4BC1-ABFA-F8B3E73A2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839" y="861498"/>
            <a:ext cx="2382161" cy="1082801"/>
          </a:xfrm>
          <a:prstGeom prst="rect">
            <a:avLst/>
          </a:prstGeom>
        </p:spPr>
      </p:pic>
      <p:graphicFrame>
        <p:nvGraphicFramePr>
          <p:cNvPr id="19" name="Object 4">
            <a:extLst>
              <a:ext uri="{FF2B5EF4-FFF2-40B4-BE49-F238E27FC236}">
                <a16:creationId xmlns:a16="http://schemas.microsoft.com/office/drawing/2014/main" id="{1AFC15E2-7F27-49AD-9B56-CD0E80FF80EE}"/>
              </a:ext>
            </a:extLst>
          </p:cNvPr>
          <p:cNvGraphicFramePr>
            <a:graphicFrameLocks noGrp="1" noChangeAspect="1"/>
          </p:cNvGraphicFramePr>
          <p:nvPr>
            <p:ph idx="1"/>
            <p:extLst>
              <p:ext uri="{D42A27DB-BD31-4B8C-83A1-F6EECF244321}">
                <p14:modId xmlns:p14="http://schemas.microsoft.com/office/powerpoint/2010/main" val="1071217254"/>
              </p:ext>
            </p:extLst>
          </p:nvPr>
        </p:nvGraphicFramePr>
        <p:xfrm>
          <a:off x="644055" y="2483643"/>
          <a:ext cx="10515600"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 Box 7">
            <a:extLst>
              <a:ext uri="{FF2B5EF4-FFF2-40B4-BE49-F238E27FC236}">
                <a16:creationId xmlns:a16="http://schemas.microsoft.com/office/drawing/2014/main" id="{36493206-EF9F-421A-A6B6-271490807F1C}"/>
              </a:ext>
            </a:extLst>
          </p:cNvPr>
          <p:cNvSpPr txBox="1">
            <a:spLocks noChangeArrowheads="1"/>
          </p:cNvSpPr>
          <p:nvPr/>
        </p:nvSpPr>
        <p:spPr bwMode="auto">
          <a:xfrm>
            <a:off x="3572389" y="6564710"/>
            <a:ext cx="6721475" cy="3048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Times New Roman" pitchFamily="18" charset="0"/>
                <a:ea typeface="+mn-ea"/>
                <a:cs typeface="+mn-cs"/>
              </a:rPr>
              <a:t>Based on survey data provided by the Council on Foundations</a:t>
            </a:r>
          </a:p>
        </p:txBody>
      </p:sp>
    </p:spTree>
    <p:extLst>
      <p:ext uri="{BB962C8B-B14F-4D97-AF65-F5344CB8AC3E}">
        <p14:creationId xmlns:p14="http://schemas.microsoft.com/office/powerpoint/2010/main" val="813423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06027"/>
            <a:ext cx="11142105" cy="2511824"/>
            <a:chOff x="409710" y="606027"/>
            <a:chExt cx="11142105" cy="2511824"/>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14367" y="606027"/>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52BB879-8379-4F17-8E70-5770022CA63E}"/>
              </a:ext>
            </a:extLst>
          </p:cNvPr>
          <p:cNvSpPr>
            <a:spLocks noGrp="1"/>
          </p:cNvSpPr>
          <p:nvPr>
            <p:ph type="title"/>
          </p:nvPr>
        </p:nvSpPr>
        <p:spPr>
          <a:xfrm>
            <a:off x="3511410" y="710324"/>
            <a:ext cx="7525715" cy="1325563"/>
          </a:xfrm>
        </p:spPr>
        <p:txBody>
          <a:bodyPr>
            <a:normAutofit/>
          </a:bodyPr>
          <a:lstStyle/>
          <a:p>
            <a:r>
              <a:rPr lang="en-US" sz="4000" dirty="0">
                <a:solidFill>
                  <a:srgbClr val="FFFFFF"/>
                </a:solidFill>
              </a:rPr>
              <a:t>      Presenters</a:t>
            </a:r>
            <a:endParaRPr lang="en-US" sz="4000" dirty="0">
              <a:solidFill>
                <a:srgbClr val="FFFFFF"/>
              </a:solidFill>
              <a:ea typeface="Calibri Light"/>
              <a:cs typeface="Calibri Light"/>
            </a:endParaRPr>
          </a:p>
        </p:txBody>
      </p:sp>
      <p:sp>
        <p:nvSpPr>
          <p:cNvPr id="3" name="Content Placeholder 2">
            <a:extLst>
              <a:ext uri="{FF2B5EF4-FFF2-40B4-BE49-F238E27FC236}">
                <a16:creationId xmlns:a16="http://schemas.microsoft.com/office/drawing/2014/main" id="{5EFA7B6E-0573-4099-9119-66928B161022}"/>
              </a:ext>
            </a:extLst>
          </p:cNvPr>
          <p:cNvSpPr>
            <a:spLocks noGrp="1"/>
          </p:cNvSpPr>
          <p:nvPr>
            <p:ph idx="1"/>
          </p:nvPr>
        </p:nvSpPr>
        <p:spPr>
          <a:xfrm>
            <a:off x="2966470" y="2267014"/>
            <a:ext cx="8819080" cy="4246497"/>
          </a:xfrm>
        </p:spPr>
        <p:txBody>
          <a:bodyPr vert="horz" lIns="91440" tIns="45720" rIns="91440" bIns="45720" numCol="2" rtlCol="0" anchor="t">
            <a:normAutofit/>
          </a:bodyPr>
          <a:lstStyle/>
          <a:p>
            <a:pPr marL="0" indent="0" algn="ctr">
              <a:buNone/>
            </a:pPr>
            <a:r>
              <a:rPr lang="en-US" sz="4000" dirty="0">
                <a:ea typeface="+mn-lt"/>
                <a:cs typeface="+mn-lt"/>
              </a:rPr>
              <a:t>Deborah Ellwood</a:t>
            </a:r>
            <a:endParaRPr lang="en-US" dirty="0"/>
          </a:p>
          <a:p>
            <a:pPr marL="0" indent="0" algn="ctr">
              <a:buNone/>
            </a:pPr>
            <a:r>
              <a:rPr lang="en-US" i="1" dirty="0">
                <a:ea typeface="+mn-lt"/>
                <a:cs typeface="+mn-lt"/>
              </a:rPr>
              <a:t>President &amp; CEO</a:t>
            </a:r>
            <a:endParaRPr lang="en-US" dirty="0">
              <a:ea typeface="+mn-lt"/>
              <a:cs typeface="+mn-lt"/>
            </a:endParaRPr>
          </a:p>
          <a:p>
            <a:pPr marL="0" indent="0" algn="ctr">
              <a:buNone/>
            </a:pPr>
            <a:r>
              <a:rPr lang="en-US" sz="4000" dirty="0"/>
              <a:t>Liana Kingsbury </a:t>
            </a:r>
            <a:endParaRPr lang="en-US" sz="1000" dirty="0">
              <a:cs typeface="Calibri"/>
            </a:endParaRPr>
          </a:p>
          <a:p>
            <a:pPr marL="0" indent="0" algn="ctr">
              <a:buNone/>
            </a:pPr>
            <a:r>
              <a:rPr lang="en-US" i="1" dirty="0"/>
              <a:t>Director, Nonprofit Agency Funds</a:t>
            </a:r>
            <a:endParaRPr lang="en-US" sz="1000" i="1" dirty="0"/>
          </a:p>
          <a:p>
            <a:pPr marL="0" indent="0" algn="ctr">
              <a:buNone/>
            </a:pPr>
            <a:r>
              <a:rPr lang="en-US" sz="4000" dirty="0"/>
              <a:t>Brendon Reay</a:t>
            </a:r>
            <a:endParaRPr lang="en-US" sz="1000" i="1" dirty="0">
              <a:ea typeface="Calibri" panose="020F0502020204030204"/>
              <a:cs typeface="Calibri" panose="020F0502020204030204"/>
            </a:endParaRPr>
          </a:p>
          <a:p>
            <a:pPr marL="0" indent="0" algn="ctr">
              <a:buNone/>
            </a:pPr>
            <a:r>
              <a:rPr lang="en-US" i="1" dirty="0"/>
              <a:t>Vice President, Investments</a:t>
            </a:r>
            <a:endParaRPr lang="en-US" sz="1000" i="1" dirty="0"/>
          </a:p>
          <a:p>
            <a:pPr marL="0" indent="0" algn="ctr">
              <a:buNone/>
            </a:pPr>
            <a:endParaRPr lang="en-US" sz="1050" i="1" dirty="0"/>
          </a:p>
          <a:p>
            <a:pPr marL="0" indent="0" algn="ctr">
              <a:buNone/>
            </a:pPr>
            <a:endParaRPr lang="en-US" sz="4000" dirty="0">
              <a:cs typeface="Calibri"/>
            </a:endParaRPr>
          </a:p>
        </p:txBody>
      </p:sp>
      <p:pic>
        <p:nvPicPr>
          <p:cNvPr id="17" name="Picture 16">
            <a:extLst>
              <a:ext uri="{FF2B5EF4-FFF2-40B4-BE49-F238E27FC236}">
                <a16:creationId xmlns:a16="http://schemas.microsoft.com/office/drawing/2014/main" id="{3CD69D75-BB33-4BC1-ABFA-F8B3E73A2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827" y="837744"/>
            <a:ext cx="2382161" cy="1082801"/>
          </a:xfrm>
          <a:prstGeom prst="rect">
            <a:avLst/>
          </a:prstGeom>
        </p:spPr>
      </p:pic>
    </p:spTree>
    <p:extLst>
      <p:ext uri="{BB962C8B-B14F-4D97-AF65-F5344CB8AC3E}">
        <p14:creationId xmlns:p14="http://schemas.microsoft.com/office/powerpoint/2010/main" val="3749679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52BB879-8379-4F17-8E70-5770022CA63E}"/>
              </a:ext>
            </a:extLst>
          </p:cNvPr>
          <p:cNvSpPr>
            <a:spLocks noGrp="1"/>
          </p:cNvSpPr>
          <p:nvPr>
            <p:ph type="title"/>
          </p:nvPr>
        </p:nvSpPr>
        <p:spPr>
          <a:xfrm>
            <a:off x="780085" y="769701"/>
            <a:ext cx="10306520" cy="1325563"/>
          </a:xfrm>
        </p:spPr>
        <p:txBody>
          <a:bodyPr>
            <a:normAutofit/>
          </a:bodyPr>
          <a:lstStyle/>
          <a:p>
            <a:r>
              <a:rPr lang="en-US" sz="4000" dirty="0">
                <a:solidFill>
                  <a:srgbClr val="FFFFFF"/>
                </a:solidFill>
              </a:rPr>
              <a:t>			Update on Responsible Investing</a:t>
            </a:r>
          </a:p>
        </p:txBody>
      </p:sp>
      <p:sp>
        <p:nvSpPr>
          <p:cNvPr id="3" name="Content Placeholder 2">
            <a:extLst>
              <a:ext uri="{FF2B5EF4-FFF2-40B4-BE49-F238E27FC236}">
                <a16:creationId xmlns:a16="http://schemas.microsoft.com/office/drawing/2014/main" id="{5EFA7B6E-0573-4099-9119-66928B161022}"/>
              </a:ext>
            </a:extLst>
          </p:cNvPr>
          <p:cNvSpPr>
            <a:spLocks noGrp="1"/>
          </p:cNvSpPr>
          <p:nvPr>
            <p:ph idx="1"/>
          </p:nvPr>
        </p:nvSpPr>
        <p:spPr>
          <a:xfrm>
            <a:off x="1416676" y="2378076"/>
            <a:ext cx="9806527" cy="4169682"/>
          </a:xfrm>
        </p:spPr>
        <p:txBody>
          <a:bodyPr numCol="1">
            <a:normAutofit/>
          </a:bodyPr>
          <a:lstStyle/>
          <a:p>
            <a:pPr lvl="0"/>
            <a:r>
              <a:rPr lang="en-US" dirty="0">
                <a:latin typeface="Calibri" panose="020F0502020204030204" pitchFamily="34" charset="0"/>
                <a:cs typeface="Calibri" panose="020F0502020204030204" pitchFamily="34" charset="0"/>
              </a:rPr>
              <a:t>Statement of Responsible Investing passed in Q2.</a:t>
            </a:r>
          </a:p>
          <a:p>
            <a:pPr lvl="0"/>
            <a:r>
              <a:rPr lang="en-US" dirty="0">
                <a:latin typeface="Calibri" panose="020F0502020204030204" pitchFamily="34" charset="0"/>
                <a:cs typeface="Calibri" panose="020F0502020204030204" pitchFamily="34" charset="0"/>
              </a:rPr>
              <a:t>Completed review of all current investment managers to assess the portfolio’s ESG awareness</a:t>
            </a:r>
          </a:p>
          <a:p>
            <a:pPr lvl="0"/>
            <a:r>
              <a:rPr lang="en-US" dirty="0">
                <a:latin typeface="Calibri" panose="020F0502020204030204" pitchFamily="34" charset="0"/>
                <a:cs typeface="Calibri" panose="020F0502020204030204" pitchFamily="34" charset="0"/>
              </a:rPr>
              <a:t>90% of our active managers have an ESG policy (up from 72% in Q3 last year). 100% of our active managers have either integrated ESG factors into their investment process or consider ESG factors as part of their investment process.</a:t>
            </a:r>
            <a:endParaRPr lang="en-US" dirty="0"/>
          </a:p>
          <a:p>
            <a:pPr marL="0" indent="0">
              <a:buNone/>
            </a:pPr>
            <a:endParaRPr lang="en-US" sz="2000" b="1" dirty="0"/>
          </a:p>
        </p:txBody>
      </p:sp>
      <p:pic>
        <p:nvPicPr>
          <p:cNvPr id="17" name="Picture 16">
            <a:extLst>
              <a:ext uri="{FF2B5EF4-FFF2-40B4-BE49-F238E27FC236}">
                <a16:creationId xmlns:a16="http://schemas.microsoft.com/office/drawing/2014/main" id="{3CD69D75-BB33-4BC1-ABFA-F8B3E73A2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515" y="827848"/>
            <a:ext cx="2382161" cy="1082801"/>
          </a:xfrm>
          <a:prstGeom prst="rect">
            <a:avLst/>
          </a:prstGeom>
        </p:spPr>
      </p:pic>
    </p:spTree>
    <p:extLst>
      <p:ext uri="{BB962C8B-B14F-4D97-AF65-F5344CB8AC3E}">
        <p14:creationId xmlns:p14="http://schemas.microsoft.com/office/powerpoint/2010/main" val="742499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52BB879-8379-4F17-8E70-5770022CA63E}"/>
              </a:ext>
            </a:extLst>
          </p:cNvPr>
          <p:cNvSpPr>
            <a:spLocks noGrp="1"/>
          </p:cNvSpPr>
          <p:nvPr>
            <p:ph type="title"/>
          </p:nvPr>
        </p:nvSpPr>
        <p:spPr>
          <a:xfrm>
            <a:off x="780085" y="769701"/>
            <a:ext cx="10306520" cy="1325563"/>
          </a:xfrm>
        </p:spPr>
        <p:txBody>
          <a:bodyPr>
            <a:normAutofit/>
          </a:bodyPr>
          <a:lstStyle/>
          <a:p>
            <a:r>
              <a:rPr lang="en-US" sz="4000" dirty="0">
                <a:solidFill>
                  <a:srgbClr val="FFFFFF"/>
                </a:solidFill>
              </a:rPr>
              <a:t>			Outlook for 2023</a:t>
            </a:r>
          </a:p>
        </p:txBody>
      </p:sp>
      <p:sp>
        <p:nvSpPr>
          <p:cNvPr id="3" name="Content Placeholder 2">
            <a:extLst>
              <a:ext uri="{FF2B5EF4-FFF2-40B4-BE49-F238E27FC236}">
                <a16:creationId xmlns:a16="http://schemas.microsoft.com/office/drawing/2014/main" id="{5EFA7B6E-0573-4099-9119-66928B161022}"/>
              </a:ext>
            </a:extLst>
          </p:cNvPr>
          <p:cNvSpPr>
            <a:spLocks noGrp="1"/>
          </p:cNvSpPr>
          <p:nvPr>
            <p:ph idx="1"/>
          </p:nvPr>
        </p:nvSpPr>
        <p:spPr>
          <a:xfrm>
            <a:off x="1416676" y="2378076"/>
            <a:ext cx="9806527" cy="4169682"/>
          </a:xfrm>
        </p:spPr>
        <p:txBody>
          <a:bodyPr numCol="1">
            <a:normAutofit/>
          </a:bodyPr>
          <a:lstStyle/>
          <a:p>
            <a:pPr lvl="0"/>
            <a:r>
              <a:rPr lang="en-US" dirty="0">
                <a:latin typeface="Calibri" panose="020F0502020204030204" pitchFamily="34" charset="0"/>
                <a:cs typeface="Calibri" panose="020F0502020204030204" pitchFamily="34" charset="0"/>
              </a:rPr>
              <a:t>We are cautiously pessimistic</a:t>
            </a:r>
          </a:p>
          <a:p>
            <a:pPr lvl="1"/>
            <a:r>
              <a:rPr lang="en-US" dirty="0">
                <a:latin typeface="Calibri" panose="020F0502020204030204" pitchFamily="34" charset="0"/>
                <a:cs typeface="Calibri" panose="020F0502020204030204" pitchFamily="34" charset="0"/>
              </a:rPr>
              <a:t>Slightly underweight public equities</a:t>
            </a:r>
          </a:p>
          <a:p>
            <a:pPr lvl="1"/>
            <a:r>
              <a:rPr lang="en-US" dirty="0">
                <a:latin typeface="Calibri" panose="020F0502020204030204" pitchFamily="34" charset="0"/>
                <a:cs typeface="Calibri" panose="020F0502020204030204" pitchFamily="34" charset="0"/>
              </a:rPr>
              <a:t>Fully invested in marketable alternatives</a:t>
            </a:r>
          </a:p>
          <a:p>
            <a:pPr lvl="1"/>
            <a:r>
              <a:rPr lang="en-US" dirty="0">
                <a:latin typeface="Calibri" panose="020F0502020204030204" pitchFamily="34" charset="0"/>
                <a:cs typeface="Calibri" panose="020F0502020204030204" pitchFamily="34" charset="0"/>
              </a:rPr>
              <a:t>Rotated to short duration FI to pick up some yield</a:t>
            </a:r>
          </a:p>
          <a:p>
            <a:pPr lvl="0"/>
            <a:r>
              <a:rPr lang="en-US" dirty="0">
                <a:latin typeface="Calibri" panose="020F0502020204030204" pitchFamily="34" charset="0"/>
                <a:cs typeface="Calibri" panose="020F0502020204030204" pitchFamily="34" charset="0"/>
              </a:rPr>
              <a:t>Three views, with data to support each one</a:t>
            </a:r>
          </a:p>
          <a:p>
            <a:pPr lvl="1"/>
            <a:r>
              <a:rPr lang="en-US" dirty="0">
                <a:latin typeface="Calibri" panose="020F0502020204030204" pitchFamily="34" charset="0"/>
                <a:cs typeface="Calibri" panose="020F0502020204030204" pitchFamily="34" charset="0"/>
              </a:rPr>
              <a:t>Markets are up 10-15% in 2023</a:t>
            </a:r>
          </a:p>
          <a:p>
            <a:pPr lvl="1"/>
            <a:r>
              <a:rPr lang="en-US" dirty="0">
                <a:latin typeface="Calibri" panose="020F0502020204030204" pitchFamily="34" charset="0"/>
                <a:cs typeface="Calibri" panose="020F0502020204030204" pitchFamily="34" charset="0"/>
              </a:rPr>
              <a:t>Markets vacillate between -3 and +3%, finishing slightly negative</a:t>
            </a:r>
          </a:p>
          <a:p>
            <a:pPr lvl="1"/>
            <a:r>
              <a:rPr lang="en-US" dirty="0">
                <a:latin typeface="Calibri" panose="020F0502020204030204" pitchFamily="34" charset="0"/>
                <a:cs typeface="Calibri" panose="020F0502020204030204" pitchFamily="34" charset="0"/>
              </a:rPr>
              <a:t>Markets down 10-15%</a:t>
            </a:r>
          </a:p>
          <a:p>
            <a:pPr marL="0" lvl="0" indent="0">
              <a:buNone/>
            </a:pPr>
            <a:endParaRPr lang="en-US" dirty="0">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3CD69D75-BB33-4BC1-ABFA-F8B3E73A2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515" y="827848"/>
            <a:ext cx="2382161" cy="1082801"/>
          </a:xfrm>
          <a:prstGeom prst="rect">
            <a:avLst/>
          </a:prstGeom>
        </p:spPr>
      </p:pic>
    </p:spTree>
    <p:extLst>
      <p:ext uri="{BB962C8B-B14F-4D97-AF65-F5344CB8AC3E}">
        <p14:creationId xmlns:p14="http://schemas.microsoft.com/office/powerpoint/2010/main" val="4262639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Monticello Associates, Inc.</a:t>
            </a:r>
          </a:p>
        </p:txBody>
      </p:sp>
      <p:sp>
        <p:nvSpPr>
          <p:cNvPr id="25" name="Text Box 31">
            <a:extLst>
              <a:ext uri="{FF2B5EF4-FFF2-40B4-BE49-F238E27FC236}">
                <a16:creationId xmlns:a16="http://schemas.microsoft.com/office/drawing/2014/main" id="{8163A72D-C765-46B2-B0D0-B3B2ECA50E70}"/>
              </a:ext>
            </a:extLst>
          </p:cNvPr>
          <p:cNvSpPr txBox="1">
            <a:spLocks noChangeArrowheads="1"/>
          </p:cNvSpPr>
          <p:nvPr/>
        </p:nvSpPr>
        <p:spPr bwMode="auto">
          <a:xfrm>
            <a:off x="7528560" y="1196341"/>
            <a:ext cx="2743200" cy="307777"/>
          </a:xfrm>
          <a:prstGeom prst="rect">
            <a:avLst/>
          </a:prstGeom>
          <a:noFill/>
          <a:ln w="9525">
            <a:noFill/>
            <a:miter lim="800000"/>
            <a:headEnd/>
            <a:tailEnd/>
          </a:ln>
        </p:spPr>
        <p:txBody>
          <a:bodyPr wrap="square">
            <a:spAutoFit/>
          </a:bodyPr>
          <a:lstStyle/>
          <a:p>
            <a:pPr algn="ctr">
              <a:spcBef>
                <a:spcPct val="50000"/>
              </a:spcBef>
            </a:pPr>
            <a:r>
              <a:rPr lang="en-US" sz="1400" b="1" dirty="0">
                <a:solidFill>
                  <a:srgbClr val="800000"/>
                </a:solidFill>
                <a:latin typeface="Calibri" pitchFamily="34" charset="0"/>
              </a:rPr>
              <a:t>Market Bottom: Val. &amp; Inflation</a:t>
            </a:r>
            <a:endParaRPr lang="en-US" sz="1400" i="1" baseline="30000" dirty="0">
              <a:solidFill>
                <a:srgbClr val="800000"/>
              </a:solidFill>
              <a:latin typeface="Calibri" pitchFamily="34" charset="0"/>
            </a:endParaRPr>
          </a:p>
        </p:txBody>
      </p:sp>
      <p:sp>
        <p:nvSpPr>
          <p:cNvPr id="17" name="Rectangle 2">
            <a:extLst>
              <a:ext uri="{FF2B5EF4-FFF2-40B4-BE49-F238E27FC236}">
                <a16:creationId xmlns:a16="http://schemas.microsoft.com/office/drawing/2014/main" id="{B7F48221-BCBD-48B7-BC05-9168078EC48F}"/>
              </a:ext>
            </a:extLst>
          </p:cNvPr>
          <p:cNvSpPr txBox="1">
            <a:spLocks noChangeArrowheads="1"/>
          </p:cNvSpPr>
          <p:nvPr/>
        </p:nvSpPr>
        <p:spPr bwMode="auto">
          <a:xfrm>
            <a:off x="1524000" y="-8641"/>
            <a:ext cx="9144000" cy="1219200"/>
          </a:xfrm>
          <a:prstGeom prst="rect">
            <a:avLst/>
          </a:prstGeom>
          <a:noFill/>
          <a:ln w="9525">
            <a:noFill/>
            <a:miter lim="800000"/>
            <a:headEnd/>
            <a:tailEnd/>
          </a:ln>
        </p:spPr>
        <p:txBody>
          <a:bodyPr anchor="ctr"/>
          <a:lstStyle/>
          <a:p>
            <a:pPr algn="ctr">
              <a:defRPr/>
            </a:pPr>
            <a:r>
              <a:rPr lang="en-US" sz="3200" kern="0" dirty="0">
                <a:latin typeface="Calibri" pitchFamily="34" charset="0"/>
              </a:rPr>
              <a:t>Bear Market Bottoms – Valuations &amp; Inflation</a:t>
            </a:r>
          </a:p>
        </p:txBody>
      </p:sp>
      <p:sp>
        <p:nvSpPr>
          <p:cNvPr id="13" name="TextBox 5">
            <a:extLst>
              <a:ext uri="{FF2B5EF4-FFF2-40B4-BE49-F238E27FC236}">
                <a16:creationId xmlns:a16="http://schemas.microsoft.com/office/drawing/2014/main" id="{5451CF9F-046E-4002-59E3-472D5477375E}"/>
              </a:ext>
            </a:extLst>
          </p:cNvPr>
          <p:cNvSpPr txBox="1">
            <a:spLocks noChangeArrowheads="1"/>
          </p:cNvSpPr>
          <p:nvPr/>
        </p:nvSpPr>
        <p:spPr bwMode="auto">
          <a:xfrm>
            <a:off x="7086264" y="6461875"/>
            <a:ext cx="2855951" cy="215444"/>
          </a:xfrm>
          <a:prstGeom prst="rect">
            <a:avLst/>
          </a:prstGeom>
          <a:noFill/>
          <a:ln w="9525">
            <a:noFill/>
            <a:miter lim="800000"/>
            <a:headEnd/>
            <a:tailEnd/>
          </a:ln>
        </p:spPr>
        <p:txBody>
          <a:bodyPr wrap="square">
            <a:spAutoFit/>
          </a:bodyPr>
          <a:lstStyle/>
          <a:p>
            <a:pPr algn="r"/>
            <a:r>
              <a:rPr lang="en-US" sz="800" i="1" dirty="0">
                <a:latin typeface="Calibri" pitchFamily="34" charset="0"/>
              </a:rPr>
              <a:t>Source: Bloomberg, Strategas and Monticello Associates</a:t>
            </a:r>
          </a:p>
        </p:txBody>
      </p:sp>
      <p:sp>
        <p:nvSpPr>
          <p:cNvPr id="15" name="Text Box 31">
            <a:extLst>
              <a:ext uri="{FF2B5EF4-FFF2-40B4-BE49-F238E27FC236}">
                <a16:creationId xmlns:a16="http://schemas.microsoft.com/office/drawing/2014/main" id="{4B6AA050-EDC6-E2B8-E1E9-615BE6DAAB20}"/>
              </a:ext>
            </a:extLst>
          </p:cNvPr>
          <p:cNvSpPr txBox="1">
            <a:spLocks noChangeArrowheads="1"/>
          </p:cNvSpPr>
          <p:nvPr/>
        </p:nvSpPr>
        <p:spPr bwMode="auto">
          <a:xfrm>
            <a:off x="1847654" y="1197370"/>
            <a:ext cx="2743200" cy="307777"/>
          </a:xfrm>
          <a:prstGeom prst="rect">
            <a:avLst/>
          </a:prstGeom>
          <a:noFill/>
          <a:ln w="9525">
            <a:noFill/>
            <a:miter lim="800000"/>
            <a:headEnd/>
            <a:tailEnd/>
          </a:ln>
        </p:spPr>
        <p:txBody>
          <a:bodyPr wrap="square">
            <a:spAutoFit/>
          </a:bodyPr>
          <a:lstStyle/>
          <a:p>
            <a:pPr algn="ctr">
              <a:spcBef>
                <a:spcPct val="50000"/>
              </a:spcBef>
            </a:pPr>
            <a:r>
              <a:rPr lang="en-US" sz="1400" b="1" dirty="0">
                <a:solidFill>
                  <a:srgbClr val="800000"/>
                </a:solidFill>
                <a:latin typeface="Calibri" pitchFamily="34" charset="0"/>
              </a:rPr>
              <a:t>S&amp;P 500 P/E vs. 10-Yr Trsy. Yield</a:t>
            </a:r>
            <a:endParaRPr lang="en-US" sz="1400" i="1" baseline="30000" dirty="0">
              <a:solidFill>
                <a:srgbClr val="800000"/>
              </a:solidFill>
              <a:latin typeface="Calibri" pitchFamily="34" charset="0"/>
            </a:endParaRPr>
          </a:p>
        </p:txBody>
      </p:sp>
      <p:sp>
        <p:nvSpPr>
          <p:cNvPr id="2" name="Slide Number Placeholder 1">
            <a:extLst>
              <a:ext uri="{FF2B5EF4-FFF2-40B4-BE49-F238E27FC236}">
                <a16:creationId xmlns:a16="http://schemas.microsoft.com/office/drawing/2014/main" id="{B723C8F0-BDF6-821C-20B7-D6B76D994312}"/>
              </a:ext>
            </a:extLst>
          </p:cNvPr>
          <p:cNvSpPr>
            <a:spLocks noGrp="1"/>
          </p:cNvSpPr>
          <p:nvPr>
            <p:ph type="sldNum" sz="quarter" idx="12"/>
          </p:nvPr>
        </p:nvSpPr>
        <p:spPr/>
        <p:txBody>
          <a:bodyPr/>
          <a:lstStyle/>
          <a:p>
            <a:fld id="{3E994216-1F4E-4AE6-9249-7F9B53932117}" type="slidenum">
              <a:rPr lang="en-US" smtClean="0"/>
              <a:pPr/>
              <a:t>22</a:t>
            </a:fld>
            <a:endParaRPr lang="en-US" dirty="0"/>
          </a:p>
        </p:txBody>
      </p:sp>
      <p:sp>
        <p:nvSpPr>
          <p:cNvPr id="23" name="Text Box 31">
            <a:extLst>
              <a:ext uri="{FF2B5EF4-FFF2-40B4-BE49-F238E27FC236}">
                <a16:creationId xmlns:a16="http://schemas.microsoft.com/office/drawing/2014/main" id="{5E94D368-9DE0-0035-8C72-644A8A1C9EA6}"/>
              </a:ext>
            </a:extLst>
          </p:cNvPr>
          <p:cNvSpPr txBox="1">
            <a:spLocks noChangeArrowheads="1"/>
          </p:cNvSpPr>
          <p:nvPr/>
        </p:nvSpPr>
        <p:spPr bwMode="auto">
          <a:xfrm>
            <a:off x="4658411" y="1200347"/>
            <a:ext cx="2743200" cy="307777"/>
          </a:xfrm>
          <a:prstGeom prst="rect">
            <a:avLst/>
          </a:prstGeom>
          <a:noFill/>
          <a:ln w="9525">
            <a:noFill/>
            <a:miter lim="800000"/>
            <a:headEnd/>
            <a:tailEnd/>
          </a:ln>
        </p:spPr>
        <p:txBody>
          <a:bodyPr wrap="square">
            <a:spAutoFit/>
          </a:bodyPr>
          <a:lstStyle/>
          <a:p>
            <a:pPr algn="ctr">
              <a:spcBef>
                <a:spcPct val="50000"/>
              </a:spcBef>
            </a:pPr>
            <a:r>
              <a:rPr lang="en-US" sz="1400" b="1" dirty="0">
                <a:solidFill>
                  <a:srgbClr val="800000"/>
                </a:solidFill>
                <a:latin typeface="Calibri" pitchFamily="34" charset="0"/>
              </a:rPr>
              <a:t>S&amp;P 500 P/E vs. CPI YoY Change</a:t>
            </a:r>
            <a:endParaRPr lang="en-US" sz="1400" i="1" baseline="30000" dirty="0">
              <a:solidFill>
                <a:srgbClr val="800000"/>
              </a:solidFill>
              <a:latin typeface="Calibri" pitchFamily="34" charset="0"/>
            </a:endParaRPr>
          </a:p>
        </p:txBody>
      </p:sp>
      <p:sp>
        <p:nvSpPr>
          <p:cNvPr id="24" name="TextBox 23">
            <a:extLst>
              <a:ext uri="{FF2B5EF4-FFF2-40B4-BE49-F238E27FC236}">
                <a16:creationId xmlns:a16="http://schemas.microsoft.com/office/drawing/2014/main" id="{3E0ECD9D-E7E0-65E2-28AB-3327DB2F8734}"/>
              </a:ext>
            </a:extLst>
          </p:cNvPr>
          <p:cNvSpPr txBox="1"/>
          <p:nvPr/>
        </p:nvSpPr>
        <p:spPr>
          <a:xfrm>
            <a:off x="8820347" y="6356610"/>
            <a:ext cx="1115981" cy="215444"/>
          </a:xfrm>
          <a:prstGeom prst="rect">
            <a:avLst/>
          </a:prstGeom>
          <a:noFill/>
        </p:spPr>
        <p:txBody>
          <a:bodyPr wrap="square" rtlCol="0">
            <a:spAutoFit/>
          </a:bodyPr>
          <a:lstStyle/>
          <a:p>
            <a:pPr algn="r"/>
            <a:r>
              <a:rPr lang="en-US" sz="800" i="1" dirty="0"/>
              <a:t>Data as of 1/12/2023</a:t>
            </a:r>
          </a:p>
        </p:txBody>
      </p:sp>
      <p:sp>
        <p:nvSpPr>
          <p:cNvPr id="4" name="TextBox 3">
            <a:extLst>
              <a:ext uri="{FF2B5EF4-FFF2-40B4-BE49-F238E27FC236}">
                <a16:creationId xmlns:a16="http://schemas.microsoft.com/office/drawing/2014/main" id="{667F8483-7833-72B1-B2F9-EF545354AE50}"/>
              </a:ext>
            </a:extLst>
          </p:cNvPr>
          <p:cNvSpPr txBox="1"/>
          <p:nvPr/>
        </p:nvSpPr>
        <p:spPr>
          <a:xfrm>
            <a:off x="1809947" y="4410173"/>
            <a:ext cx="8604069" cy="1962076"/>
          </a:xfrm>
          <a:prstGeom prst="rect">
            <a:avLst/>
          </a:prstGeom>
          <a:noFill/>
        </p:spPr>
        <p:txBody>
          <a:bodyPr wrap="square" rtlCol="0">
            <a:spAutoFit/>
          </a:bodyPr>
          <a:lstStyle/>
          <a:p>
            <a:pPr marL="91440" indent="-91440">
              <a:buFont typeface="Arial" panose="020B0604020202020204" pitchFamily="34" charset="0"/>
              <a:buChar char="•"/>
            </a:pPr>
            <a:r>
              <a:rPr lang="en-US" sz="1350" dirty="0">
                <a:latin typeface="Calibri" panose="020F0502020204030204" pitchFamily="34" charset="0"/>
                <a:ea typeface="Times New Roman" panose="02020603050405020304" pitchFamily="18" charset="0"/>
              </a:rPr>
              <a:t>Since 1942, the average price-to-earnings ratio for the S&amp;P 500 index is about 12x trailing earnings, while the average 10-Year Treasury yield is 5.5%.</a:t>
            </a:r>
          </a:p>
          <a:p>
            <a:pPr marL="91440" indent="-91440">
              <a:buFont typeface="Arial" panose="020B0604020202020204" pitchFamily="34" charset="0"/>
              <a:buChar char="•"/>
            </a:pPr>
            <a:r>
              <a:rPr lang="en-US" sz="1350" dirty="0">
                <a:latin typeface="Calibri" panose="020F0502020204030204" pitchFamily="34" charset="0"/>
                <a:ea typeface="Times New Roman" panose="02020603050405020304" pitchFamily="18" charset="0"/>
              </a:rPr>
              <a:t>Equity valuations contract during bear market bottoms. While the historical average P/E during bear market bottoms is much lower than the current multiple and the average 10-Year Treasury yield is 209 bps higher, previous market bottoms have occurred with the two securities near their current levels, most notably in 2002.</a:t>
            </a:r>
            <a:endParaRPr lang="en-US" sz="1350" dirty="0">
              <a:latin typeface="Calibri" panose="020F0502020204030204" pitchFamily="34" charset="0"/>
              <a:ea typeface="Calibri" panose="020F0502020204030204" pitchFamily="34" charset="0"/>
            </a:endParaRPr>
          </a:p>
          <a:p>
            <a:pPr marL="91440" indent="-91440">
              <a:buFont typeface="Arial" panose="020B0604020202020204" pitchFamily="34" charset="0"/>
              <a:buChar char="•"/>
            </a:pPr>
            <a:r>
              <a:rPr lang="en-US" sz="1350" dirty="0">
                <a:latin typeface="Calibri" panose="020F0502020204030204" pitchFamily="34" charset="0"/>
                <a:ea typeface="Times New Roman" panose="02020603050405020304" pitchFamily="18" charset="0"/>
              </a:rPr>
              <a:t>Inflation, however, was not a problem in 2002. In 2022, the Federal Reserve has repeatedly messaged that it will continue its rate hike path and maintain rates at restrictive territory until inflation is controlled.</a:t>
            </a:r>
          </a:p>
          <a:p>
            <a:pPr marL="91440" indent="-91440">
              <a:buFont typeface="Arial" panose="020B0604020202020204" pitchFamily="34" charset="0"/>
              <a:buChar char="•"/>
            </a:pPr>
            <a:r>
              <a:rPr lang="en-US" sz="1350" dirty="0">
                <a:latin typeface="Calibri" panose="020F0502020204030204" pitchFamily="34" charset="0"/>
                <a:ea typeface="Times New Roman" panose="02020603050405020304" pitchFamily="18" charset="0"/>
              </a:rPr>
              <a:t>The two instances where inflation was higher than today (1942 &amp; 1974) show a market multiple in the mid-single-digits. Currently, the trailing multiple is 18x earnings and CPI is higher than 8%.</a:t>
            </a:r>
            <a:endParaRPr lang="en-US" sz="1350" dirty="0">
              <a:latin typeface="Calibri" panose="020F05020202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59051057-33F3-EF66-43D4-5ABD69D5FAAE}"/>
              </a:ext>
            </a:extLst>
          </p:cNvPr>
          <p:cNvPicPr>
            <a:picLocks noChangeAspect="1"/>
          </p:cNvPicPr>
          <p:nvPr/>
        </p:nvPicPr>
        <p:blipFill>
          <a:blip r:embed="rId3"/>
          <a:stretch>
            <a:fillRect/>
          </a:stretch>
        </p:blipFill>
        <p:spPr>
          <a:xfrm>
            <a:off x="4648222" y="1553065"/>
            <a:ext cx="2744724" cy="2836164"/>
          </a:xfrm>
          <a:prstGeom prst="rect">
            <a:avLst/>
          </a:prstGeom>
        </p:spPr>
      </p:pic>
      <p:pic>
        <p:nvPicPr>
          <p:cNvPr id="5" name="Picture 4">
            <a:extLst>
              <a:ext uri="{FF2B5EF4-FFF2-40B4-BE49-F238E27FC236}">
                <a16:creationId xmlns:a16="http://schemas.microsoft.com/office/drawing/2014/main" id="{8C0C18BB-E30A-9422-D3B6-F61F46AD6B07}"/>
              </a:ext>
            </a:extLst>
          </p:cNvPr>
          <p:cNvPicPr>
            <a:picLocks noChangeAspect="1"/>
          </p:cNvPicPr>
          <p:nvPr/>
        </p:nvPicPr>
        <p:blipFill>
          <a:blip r:embed="rId4"/>
          <a:stretch>
            <a:fillRect/>
          </a:stretch>
        </p:blipFill>
        <p:spPr>
          <a:xfrm>
            <a:off x="1867292" y="1552281"/>
            <a:ext cx="2746248" cy="2836164"/>
          </a:xfrm>
          <a:prstGeom prst="rect">
            <a:avLst/>
          </a:prstGeom>
        </p:spPr>
      </p:pic>
      <p:pic>
        <p:nvPicPr>
          <p:cNvPr id="6" name="Picture 5">
            <a:extLst>
              <a:ext uri="{FF2B5EF4-FFF2-40B4-BE49-F238E27FC236}">
                <a16:creationId xmlns:a16="http://schemas.microsoft.com/office/drawing/2014/main" id="{E839C9C0-3EE5-8802-47D5-C388DE2AB761}"/>
              </a:ext>
            </a:extLst>
          </p:cNvPr>
          <p:cNvPicPr>
            <a:picLocks noChangeAspect="1"/>
          </p:cNvPicPr>
          <p:nvPr/>
        </p:nvPicPr>
        <p:blipFill>
          <a:blip r:embed="rId5"/>
          <a:stretch>
            <a:fillRect/>
          </a:stretch>
        </p:blipFill>
        <p:spPr>
          <a:xfrm>
            <a:off x="7486454" y="1494935"/>
            <a:ext cx="2743200" cy="2884516"/>
          </a:xfrm>
          <a:prstGeom prst="rect">
            <a:avLst/>
          </a:prstGeom>
        </p:spPr>
      </p:pic>
    </p:spTree>
    <p:extLst>
      <p:ext uri="{BB962C8B-B14F-4D97-AF65-F5344CB8AC3E}">
        <p14:creationId xmlns:p14="http://schemas.microsoft.com/office/powerpoint/2010/main" val="259717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C955D151-C2CE-AACB-095A-26F16BB5CD30}"/>
              </a:ext>
            </a:extLst>
          </p:cNvPr>
          <p:cNvPicPr>
            <a:picLocks noChangeAspect="1"/>
          </p:cNvPicPr>
          <p:nvPr/>
        </p:nvPicPr>
        <p:blipFill>
          <a:blip r:embed="rId3"/>
          <a:stretch>
            <a:fillRect/>
          </a:stretch>
        </p:blipFill>
        <p:spPr>
          <a:xfrm>
            <a:off x="7696200" y="1676400"/>
            <a:ext cx="2746248" cy="2836164"/>
          </a:xfrm>
          <a:prstGeom prst="rect">
            <a:avLst/>
          </a:prstGeom>
        </p:spPr>
      </p:pic>
      <p:sp>
        <p:nvSpPr>
          <p:cNvPr id="8" name="Footer Placeholder 7"/>
          <p:cNvSpPr>
            <a:spLocks noGrp="1"/>
          </p:cNvSpPr>
          <p:nvPr>
            <p:ph type="ftr" sz="quarter" idx="11"/>
          </p:nvPr>
        </p:nvSpPr>
        <p:spPr/>
        <p:txBody>
          <a:bodyPr/>
          <a:lstStyle/>
          <a:p>
            <a:r>
              <a:rPr lang="en-US" dirty="0"/>
              <a:t>Monticello Associates, Inc.</a:t>
            </a:r>
          </a:p>
        </p:txBody>
      </p:sp>
      <p:sp>
        <p:nvSpPr>
          <p:cNvPr id="16" name="TextBox 5">
            <a:extLst>
              <a:ext uri="{FF2B5EF4-FFF2-40B4-BE49-F238E27FC236}">
                <a16:creationId xmlns:a16="http://schemas.microsoft.com/office/drawing/2014/main" id="{BFB54707-58FC-4E0B-B885-BCFC812CDDB7}"/>
              </a:ext>
            </a:extLst>
          </p:cNvPr>
          <p:cNvSpPr txBox="1">
            <a:spLocks noChangeArrowheads="1"/>
          </p:cNvSpPr>
          <p:nvPr/>
        </p:nvSpPr>
        <p:spPr bwMode="auto">
          <a:xfrm>
            <a:off x="7086264" y="6440801"/>
            <a:ext cx="2855951" cy="215444"/>
          </a:xfrm>
          <a:prstGeom prst="rect">
            <a:avLst/>
          </a:prstGeom>
          <a:noFill/>
          <a:ln w="9525">
            <a:noFill/>
            <a:miter lim="800000"/>
            <a:headEnd/>
            <a:tailEnd/>
          </a:ln>
        </p:spPr>
        <p:txBody>
          <a:bodyPr wrap="square">
            <a:spAutoFit/>
          </a:bodyPr>
          <a:lstStyle/>
          <a:p>
            <a:pPr algn="r"/>
            <a:r>
              <a:rPr lang="en-US" sz="800" i="1" dirty="0">
                <a:latin typeface="Calibri" pitchFamily="34" charset="0"/>
              </a:rPr>
              <a:t>Source: Bloomberg, Factset, Strategas and Monticello Associates</a:t>
            </a:r>
          </a:p>
        </p:txBody>
      </p:sp>
      <p:sp>
        <p:nvSpPr>
          <p:cNvPr id="12" name="Text Box 31">
            <a:extLst>
              <a:ext uri="{FF2B5EF4-FFF2-40B4-BE49-F238E27FC236}">
                <a16:creationId xmlns:a16="http://schemas.microsoft.com/office/drawing/2014/main" id="{8AF2A24E-BD37-429E-A716-7E03629951EF}"/>
              </a:ext>
            </a:extLst>
          </p:cNvPr>
          <p:cNvSpPr txBox="1">
            <a:spLocks noChangeArrowheads="1"/>
          </p:cNvSpPr>
          <p:nvPr/>
        </p:nvSpPr>
        <p:spPr bwMode="auto">
          <a:xfrm>
            <a:off x="7649065" y="1209774"/>
            <a:ext cx="2834640" cy="307777"/>
          </a:xfrm>
          <a:prstGeom prst="rect">
            <a:avLst/>
          </a:prstGeom>
          <a:noFill/>
          <a:ln w="9525">
            <a:noFill/>
            <a:miter lim="800000"/>
            <a:headEnd/>
            <a:tailEnd/>
          </a:ln>
        </p:spPr>
        <p:txBody>
          <a:bodyPr wrap="square">
            <a:spAutoFit/>
          </a:bodyPr>
          <a:lstStyle/>
          <a:p>
            <a:pPr algn="ctr">
              <a:spcBef>
                <a:spcPct val="50000"/>
              </a:spcBef>
            </a:pPr>
            <a:r>
              <a:rPr lang="en-US" sz="1400" b="1" dirty="0">
                <a:solidFill>
                  <a:srgbClr val="800000"/>
                </a:solidFill>
                <a:latin typeface="Calibri" pitchFamily="34" charset="0"/>
              </a:rPr>
              <a:t>Upward EPS Revisions vs. ISM Mfg. </a:t>
            </a:r>
            <a:endParaRPr lang="en-US" sz="1200" i="1" baseline="30000" dirty="0">
              <a:solidFill>
                <a:srgbClr val="800000"/>
              </a:solidFill>
              <a:latin typeface="Calibri" pitchFamily="34" charset="0"/>
            </a:endParaRPr>
          </a:p>
        </p:txBody>
      </p:sp>
      <p:sp>
        <p:nvSpPr>
          <p:cNvPr id="15" name="Rectangle 2">
            <a:extLst>
              <a:ext uri="{FF2B5EF4-FFF2-40B4-BE49-F238E27FC236}">
                <a16:creationId xmlns:a16="http://schemas.microsoft.com/office/drawing/2014/main" id="{2A840457-7BAE-0275-48F4-D845774DB996}"/>
              </a:ext>
            </a:extLst>
          </p:cNvPr>
          <p:cNvSpPr txBox="1">
            <a:spLocks noChangeArrowheads="1"/>
          </p:cNvSpPr>
          <p:nvPr/>
        </p:nvSpPr>
        <p:spPr bwMode="auto">
          <a:xfrm>
            <a:off x="1524000" y="13445"/>
            <a:ext cx="9144000" cy="1219200"/>
          </a:xfrm>
          <a:prstGeom prst="rect">
            <a:avLst/>
          </a:prstGeom>
          <a:noFill/>
          <a:ln w="9525">
            <a:noFill/>
            <a:miter lim="800000"/>
            <a:headEnd/>
            <a:tailEnd/>
          </a:ln>
        </p:spPr>
        <p:txBody>
          <a:bodyPr anchor="ctr"/>
          <a:lstStyle/>
          <a:p>
            <a:pPr algn="ctr">
              <a:defRPr/>
            </a:pPr>
            <a:r>
              <a:rPr lang="en-US" sz="3200" kern="0" dirty="0">
                <a:latin typeface="Calibri" pitchFamily="34" charset="0"/>
              </a:rPr>
              <a:t>S&amp;P 500 Index – Earnings Growth Contraction</a:t>
            </a:r>
          </a:p>
        </p:txBody>
      </p:sp>
      <p:sp>
        <p:nvSpPr>
          <p:cNvPr id="18" name="TextBox 17">
            <a:extLst>
              <a:ext uri="{FF2B5EF4-FFF2-40B4-BE49-F238E27FC236}">
                <a16:creationId xmlns:a16="http://schemas.microsoft.com/office/drawing/2014/main" id="{453C73AF-1C28-058C-1931-85715C7BE43E}"/>
              </a:ext>
            </a:extLst>
          </p:cNvPr>
          <p:cNvSpPr txBox="1"/>
          <p:nvPr/>
        </p:nvSpPr>
        <p:spPr>
          <a:xfrm>
            <a:off x="8461530" y="6337756"/>
            <a:ext cx="1482963" cy="215444"/>
          </a:xfrm>
          <a:prstGeom prst="rect">
            <a:avLst/>
          </a:prstGeom>
          <a:noFill/>
        </p:spPr>
        <p:txBody>
          <a:bodyPr wrap="square" rtlCol="0">
            <a:spAutoFit/>
          </a:bodyPr>
          <a:lstStyle/>
          <a:p>
            <a:pPr algn="r"/>
            <a:r>
              <a:rPr lang="en-US" sz="800" i="1" dirty="0"/>
              <a:t>* Estimates as of 2/3/2023</a:t>
            </a:r>
          </a:p>
        </p:txBody>
      </p:sp>
      <p:sp>
        <p:nvSpPr>
          <p:cNvPr id="2" name="Slide Number Placeholder 1">
            <a:extLst>
              <a:ext uri="{FF2B5EF4-FFF2-40B4-BE49-F238E27FC236}">
                <a16:creationId xmlns:a16="http://schemas.microsoft.com/office/drawing/2014/main" id="{1C8953F9-9C19-09B0-9395-B67D4CC8D324}"/>
              </a:ext>
            </a:extLst>
          </p:cNvPr>
          <p:cNvSpPr>
            <a:spLocks noGrp="1"/>
          </p:cNvSpPr>
          <p:nvPr>
            <p:ph type="sldNum" sz="quarter" idx="12"/>
          </p:nvPr>
        </p:nvSpPr>
        <p:spPr>
          <a:xfrm>
            <a:off x="9601200" y="6356351"/>
            <a:ext cx="609600" cy="365125"/>
          </a:xfrm>
        </p:spPr>
        <p:txBody>
          <a:bodyPr/>
          <a:lstStyle/>
          <a:p>
            <a:fld id="{3E994216-1F4E-4AE6-9249-7F9B53932117}" type="slidenum">
              <a:rPr lang="en-US" smtClean="0"/>
              <a:pPr/>
              <a:t>23</a:t>
            </a:fld>
            <a:endParaRPr lang="en-US" dirty="0"/>
          </a:p>
        </p:txBody>
      </p:sp>
      <p:sp>
        <p:nvSpPr>
          <p:cNvPr id="3" name="Text Box 31">
            <a:extLst>
              <a:ext uri="{FF2B5EF4-FFF2-40B4-BE49-F238E27FC236}">
                <a16:creationId xmlns:a16="http://schemas.microsoft.com/office/drawing/2014/main" id="{241177CE-280C-52D7-D824-51D55F2D65E5}"/>
              </a:ext>
            </a:extLst>
          </p:cNvPr>
          <p:cNvSpPr txBox="1">
            <a:spLocks noChangeArrowheads="1"/>
          </p:cNvSpPr>
          <p:nvPr/>
        </p:nvSpPr>
        <p:spPr bwMode="auto">
          <a:xfrm>
            <a:off x="1845517" y="1199563"/>
            <a:ext cx="2728007" cy="492443"/>
          </a:xfrm>
          <a:prstGeom prst="rect">
            <a:avLst/>
          </a:prstGeom>
          <a:noFill/>
          <a:ln w="9525">
            <a:noFill/>
            <a:miter lim="800000"/>
            <a:headEnd/>
            <a:tailEnd/>
          </a:ln>
        </p:spPr>
        <p:txBody>
          <a:bodyPr wrap="square">
            <a:spAutoFit/>
          </a:bodyPr>
          <a:lstStyle/>
          <a:p>
            <a:pPr algn="ctr">
              <a:spcBef>
                <a:spcPct val="50000"/>
              </a:spcBef>
            </a:pPr>
            <a:r>
              <a:rPr lang="en-US" sz="1400" b="1" dirty="0">
                <a:solidFill>
                  <a:srgbClr val="800000"/>
                </a:solidFill>
                <a:latin typeface="Calibri" pitchFamily="34" charset="0"/>
              </a:rPr>
              <a:t>Earnings-per-Share (EPS) Growth           </a:t>
            </a:r>
            <a:r>
              <a:rPr lang="en-US" sz="1200" b="1" i="1" dirty="0">
                <a:solidFill>
                  <a:srgbClr val="800000"/>
                </a:solidFill>
                <a:latin typeface="Calibri" pitchFamily="34" charset="0"/>
              </a:rPr>
              <a:t>Quarterly Chg. from Year Ago: 2022</a:t>
            </a:r>
            <a:endParaRPr lang="en-US" sz="1200" i="1" baseline="30000" dirty="0">
              <a:solidFill>
                <a:srgbClr val="800000"/>
              </a:solidFill>
              <a:latin typeface="Calibri" pitchFamily="34" charset="0"/>
            </a:endParaRPr>
          </a:p>
        </p:txBody>
      </p:sp>
      <p:sp>
        <p:nvSpPr>
          <p:cNvPr id="14" name="Text Box 31">
            <a:extLst>
              <a:ext uri="{FF2B5EF4-FFF2-40B4-BE49-F238E27FC236}">
                <a16:creationId xmlns:a16="http://schemas.microsoft.com/office/drawing/2014/main" id="{89C4B2BC-3063-61E0-E98F-B2D25F02571C}"/>
              </a:ext>
            </a:extLst>
          </p:cNvPr>
          <p:cNvSpPr txBox="1">
            <a:spLocks noChangeArrowheads="1"/>
          </p:cNvSpPr>
          <p:nvPr/>
        </p:nvSpPr>
        <p:spPr bwMode="auto">
          <a:xfrm>
            <a:off x="4739594" y="1200347"/>
            <a:ext cx="2728007" cy="492443"/>
          </a:xfrm>
          <a:prstGeom prst="rect">
            <a:avLst/>
          </a:prstGeom>
          <a:noFill/>
          <a:ln w="9525">
            <a:noFill/>
            <a:miter lim="800000"/>
            <a:headEnd/>
            <a:tailEnd/>
          </a:ln>
        </p:spPr>
        <p:txBody>
          <a:bodyPr wrap="square">
            <a:spAutoFit/>
          </a:bodyPr>
          <a:lstStyle/>
          <a:p>
            <a:pPr algn="ctr">
              <a:spcBef>
                <a:spcPct val="50000"/>
              </a:spcBef>
            </a:pPr>
            <a:r>
              <a:rPr lang="en-US" sz="1400" b="1" dirty="0">
                <a:solidFill>
                  <a:srgbClr val="800000"/>
                </a:solidFill>
                <a:latin typeface="Calibri" pitchFamily="34" charset="0"/>
              </a:rPr>
              <a:t>EPS Growth Ex-Energy           </a:t>
            </a:r>
            <a:r>
              <a:rPr lang="en-US" sz="1200" b="1" i="1" dirty="0">
                <a:solidFill>
                  <a:srgbClr val="800000"/>
                </a:solidFill>
                <a:latin typeface="Calibri" pitchFamily="34" charset="0"/>
              </a:rPr>
              <a:t>Quarterly Chg. from Year Ago: 2022</a:t>
            </a:r>
            <a:endParaRPr lang="en-US" sz="1200" i="1" baseline="30000" dirty="0">
              <a:solidFill>
                <a:srgbClr val="800000"/>
              </a:solidFill>
              <a:latin typeface="Calibri" pitchFamily="34" charset="0"/>
            </a:endParaRPr>
          </a:p>
        </p:txBody>
      </p:sp>
      <p:sp>
        <p:nvSpPr>
          <p:cNvPr id="23" name="TextBox 22">
            <a:extLst>
              <a:ext uri="{FF2B5EF4-FFF2-40B4-BE49-F238E27FC236}">
                <a16:creationId xmlns:a16="http://schemas.microsoft.com/office/drawing/2014/main" id="{D0A35D9E-650B-F5F1-67A3-413F26CBC57F}"/>
              </a:ext>
            </a:extLst>
          </p:cNvPr>
          <p:cNvSpPr txBox="1"/>
          <p:nvPr/>
        </p:nvSpPr>
        <p:spPr>
          <a:xfrm>
            <a:off x="8727838" y="4375410"/>
            <a:ext cx="1482963" cy="215444"/>
          </a:xfrm>
          <a:prstGeom prst="rect">
            <a:avLst/>
          </a:prstGeom>
          <a:noFill/>
        </p:spPr>
        <p:txBody>
          <a:bodyPr wrap="square" rtlCol="0">
            <a:spAutoFit/>
          </a:bodyPr>
          <a:lstStyle/>
          <a:p>
            <a:pPr algn="r"/>
            <a:r>
              <a:rPr lang="en-US" sz="800" i="1" dirty="0"/>
              <a:t>Data as of 12/31/2022</a:t>
            </a:r>
          </a:p>
        </p:txBody>
      </p:sp>
      <p:sp>
        <p:nvSpPr>
          <p:cNvPr id="6" name="TextBox 5">
            <a:extLst>
              <a:ext uri="{FF2B5EF4-FFF2-40B4-BE49-F238E27FC236}">
                <a16:creationId xmlns:a16="http://schemas.microsoft.com/office/drawing/2014/main" id="{63D63669-02BE-48CE-77D6-DE3921B87E41}"/>
              </a:ext>
            </a:extLst>
          </p:cNvPr>
          <p:cNvSpPr txBox="1"/>
          <p:nvPr/>
        </p:nvSpPr>
        <p:spPr>
          <a:xfrm>
            <a:off x="1780881" y="4581427"/>
            <a:ext cx="8810919" cy="1815882"/>
          </a:xfrm>
          <a:prstGeom prst="rect">
            <a:avLst/>
          </a:prstGeom>
          <a:noFill/>
        </p:spPr>
        <p:txBody>
          <a:bodyPr wrap="square" rtlCol="0">
            <a:spAutoFit/>
          </a:bodyPr>
          <a:lstStyle/>
          <a:p>
            <a:pPr marL="91440" indent="-91440">
              <a:buFont typeface="Arial" panose="020B0604020202020204" pitchFamily="34" charset="0"/>
              <a:buChar char="•"/>
              <a:tabLst>
                <a:tab pos="457200" algn="l"/>
              </a:tabLst>
            </a:pPr>
            <a:r>
              <a:rPr lang="en-US" sz="1350" dirty="0">
                <a:solidFill>
                  <a:srgbClr val="000000"/>
                </a:solidFill>
                <a:ea typeface="Times New Roman" panose="02020603050405020304" pitchFamily="18" charset="0"/>
                <a:cs typeface="Times New Roman" panose="02020603050405020304" pitchFamily="18" charset="0"/>
              </a:rPr>
              <a:t>The energy sector has been the most significant contributor to the S&amp;P 500 Index earnings-per-share (EPS) growth in 2022. Higher oil prices in the year's first half contributed to the overall improvement in earnings.</a:t>
            </a:r>
            <a:endParaRPr lang="en-US" sz="1350" dirty="0">
              <a:ea typeface="Times New Roman" panose="02020603050405020304" pitchFamily="18" charset="0"/>
              <a:cs typeface="Times New Roman" panose="02020603050405020304" pitchFamily="18" charset="0"/>
            </a:endParaRPr>
          </a:p>
          <a:p>
            <a:pPr marL="91440" indent="-91440">
              <a:buFont typeface="Arial" panose="020B0604020202020204" pitchFamily="34" charset="0"/>
              <a:buChar char="•"/>
              <a:tabLst>
                <a:tab pos="457200" algn="l"/>
              </a:tabLst>
            </a:pPr>
            <a:r>
              <a:rPr lang="en-US" sz="1350" dirty="0">
                <a:solidFill>
                  <a:srgbClr val="000000"/>
                </a:solidFill>
                <a:ea typeface="Times New Roman" panose="02020603050405020304" pitchFamily="18" charset="0"/>
                <a:cs typeface="Times New Roman" panose="02020603050405020304" pitchFamily="18" charset="0"/>
              </a:rPr>
              <a:t>If the energy sector is excluded, the S&amp;P 500 index would have reported a decline in EPS growth of 3.3%, 4.0%, and 5.0%  for the first, second, and third quarters, respectively.</a:t>
            </a:r>
            <a:endParaRPr lang="en-US" sz="1350" dirty="0">
              <a:ea typeface="Times New Roman" panose="02020603050405020304" pitchFamily="18" charset="0"/>
              <a:cs typeface="Times New Roman" panose="02020603050405020304" pitchFamily="18" charset="0"/>
            </a:endParaRPr>
          </a:p>
          <a:p>
            <a:pPr marL="91440" indent="-91440">
              <a:buFont typeface="Arial" panose="020B0604020202020204" pitchFamily="34" charset="0"/>
              <a:buChar char="•"/>
              <a:tabLst>
                <a:tab pos="457200" algn="l"/>
              </a:tabLst>
            </a:pPr>
            <a:r>
              <a:rPr lang="en-US" sz="1350" dirty="0">
                <a:solidFill>
                  <a:srgbClr val="000000"/>
                </a:solidFill>
                <a:ea typeface="Times New Roman" panose="02020603050405020304" pitchFamily="18" charset="0"/>
                <a:cs typeface="Times New Roman" panose="02020603050405020304" pitchFamily="18" charset="0"/>
              </a:rPr>
              <a:t>During the fourth quarter, the energy sector is also expected to have been the largest contributor to EPS growth.</a:t>
            </a:r>
          </a:p>
          <a:p>
            <a:pPr marL="91440" indent="-91440">
              <a:buFont typeface="Arial" panose="020B0604020202020204" pitchFamily="34" charset="0"/>
              <a:buChar char="•"/>
              <a:tabLst>
                <a:tab pos="457200" algn="l"/>
              </a:tabLst>
            </a:pPr>
            <a:r>
              <a:rPr lang="en-US" sz="1350" dirty="0">
                <a:solidFill>
                  <a:srgbClr val="000000"/>
                </a:solidFill>
                <a:ea typeface="Times New Roman" panose="02020603050405020304" pitchFamily="18" charset="0"/>
                <a:cs typeface="Times New Roman" panose="02020603050405020304" pitchFamily="18" charset="0"/>
              </a:rPr>
              <a:t>The ISM Manufacturing index entered contractionary territory in December 2022; there has been a correlation between the manufacturing activity and earnings revisions for the S&amp;P 500 Index.</a:t>
            </a:r>
          </a:p>
          <a:p>
            <a:pPr marL="91440" indent="-91440">
              <a:buFont typeface="Arial" panose="020B0604020202020204" pitchFamily="34" charset="0"/>
              <a:buChar char="•"/>
              <a:tabLst>
                <a:tab pos="457200" algn="l"/>
              </a:tabLst>
            </a:pPr>
            <a:r>
              <a:rPr lang="en-US" sz="1350" dirty="0">
                <a:solidFill>
                  <a:srgbClr val="000000"/>
                </a:solidFill>
                <a:ea typeface="Times New Roman" panose="02020603050405020304" pitchFamily="18" charset="0"/>
                <a:cs typeface="Times New Roman" panose="02020603050405020304" pitchFamily="18" charset="0"/>
              </a:rPr>
              <a:t>Contractionary readings for the ISM usually do not bode well for upward earnings revisions.</a:t>
            </a:r>
          </a:p>
        </p:txBody>
      </p:sp>
      <p:pic>
        <p:nvPicPr>
          <p:cNvPr id="5" name="Picture 4">
            <a:extLst>
              <a:ext uri="{FF2B5EF4-FFF2-40B4-BE49-F238E27FC236}">
                <a16:creationId xmlns:a16="http://schemas.microsoft.com/office/drawing/2014/main" id="{32CC2904-F170-0EF8-A577-891CEC17E136}"/>
              </a:ext>
            </a:extLst>
          </p:cNvPr>
          <p:cNvPicPr>
            <a:picLocks/>
          </p:cNvPicPr>
          <p:nvPr/>
        </p:nvPicPr>
        <p:blipFill>
          <a:blip r:embed="rId4"/>
          <a:stretch>
            <a:fillRect/>
          </a:stretch>
        </p:blipFill>
        <p:spPr>
          <a:xfrm>
            <a:off x="1847654" y="1718506"/>
            <a:ext cx="2743200" cy="2834640"/>
          </a:xfrm>
          <a:prstGeom prst="rect">
            <a:avLst/>
          </a:prstGeom>
        </p:spPr>
      </p:pic>
      <p:pic>
        <p:nvPicPr>
          <p:cNvPr id="9" name="Picture 8">
            <a:extLst>
              <a:ext uri="{FF2B5EF4-FFF2-40B4-BE49-F238E27FC236}">
                <a16:creationId xmlns:a16="http://schemas.microsoft.com/office/drawing/2014/main" id="{1EB661CB-2274-F72C-12B1-8806BEDBD5DA}"/>
              </a:ext>
            </a:extLst>
          </p:cNvPr>
          <p:cNvPicPr>
            <a:picLocks noChangeAspect="1"/>
          </p:cNvPicPr>
          <p:nvPr/>
        </p:nvPicPr>
        <p:blipFill>
          <a:blip r:embed="rId5"/>
          <a:stretch>
            <a:fillRect/>
          </a:stretch>
        </p:blipFill>
        <p:spPr>
          <a:xfrm>
            <a:off x="4779438" y="1704681"/>
            <a:ext cx="2746248" cy="2836164"/>
          </a:xfrm>
          <a:prstGeom prst="rect">
            <a:avLst/>
          </a:prstGeom>
        </p:spPr>
      </p:pic>
    </p:spTree>
    <p:extLst>
      <p:ext uri="{BB962C8B-B14F-4D97-AF65-F5344CB8AC3E}">
        <p14:creationId xmlns:p14="http://schemas.microsoft.com/office/powerpoint/2010/main" val="3418671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B17F62-967A-3FB5-E6D3-CB98123AA044}"/>
              </a:ext>
            </a:extLst>
          </p:cNvPr>
          <p:cNvPicPr>
            <a:picLocks noChangeAspect="1"/>
          </p:cNvPicPr>
          <p:nvPr/>
        </p:nvPicPr>
        <p:blipFill>
          <a:blip r:embed="rId3"/>
          <a:stretch>
            <a:fillRect/>
          </a:stretch>
        </p:blipFill>
        <p:spPr>
          <a:xfrm>
            <a:off x="1832806" y="1476865"/>
            <a:ext cx="4244340" cy="1281684"/>
          </a:xfrm>
          <a:prstGeom prst="rect">
            <a:avLst/>
          </a:prstGeom>
        </p:spPr>
      </p:pic>
      <p:pic>
        <p:nvPicPr>
          <p:cNvPr id="14" name="Picture 13">
            <a:extLst>
              <a:ext uri="{FF2B5EF4-FFF2-40B4-BE49-F238E27FC236}">
                <a16:creationId xmlns:a16="http://schemas.microsoft.com/office/drawing/2014/main" id="{2CAA18A3-D187-550A-6DA3-45954B19CB28}"/>
              </a:ext>
            </a:extLst>
          </p:cNvPr>
          <p:cNvPicPr>
            <a:picLocks noChangeAspect="1"/>
          </p:cNvPicPr>
          <p:nvPr/>
        </p:nvPicPr>
        <p:blipFill>
          <a:blip r:embed="rId4"/>
          <a:stretch>
            <a:fillRect/>
          </a:stretch>
        </p:blipFill>
        <p:spPr>
          <a:xfrm>
            <a:off x="6232877" y="1438373"/>
            <a:ext cx="4273296" cy="2563368"/>
          </a:xfrm>
          <a:prstGeom prst="rect">
            <a:avLst/>
          </a:prstGeom>
        </p:spPr>
      </p:pic>
      <p:sp>
        <p:nvSpPr>
          <p:cNvPr id="8" name="Footer Placeholder 7"/>
          <p:cNvSpPr>
            <a:spLocks noGrp="1"/>
          </p:cNvSpPr>
          <p:nvPr>
            <p:ph type="ftr" sz="quarter" idx="11"/>
          </p:nvPr>
        </p:nvSpPr>
        <p:spPr/>
        <p:txBody>
          <a:bodyPr/>
          <a:lstStyle/>
          <a:p>
            <a:r>
              <a:rPr lang="en-US" dirty="0"/>
              <a:t>Monticello Associates, Inc.</a:t>
            </a:r>
          </a:p>
        </p:txBody>
      </p:sp>
      <p:sp>
        <p:nvSpPr>
          <p:cNvPr id="15" name="TextBox 5"/>
          <p:cNvSpPr txBox="1">
            <a:spLocks noChangeArrowheads="1"/>
          </p:cNvSpPr>
          <p:nvPr/>
        </p:nvSpPr>
        <p:spPr bwMode="auto">
          <a:xfrm>
            <a:off x="7086264" y="6444385"/>
            <a:ext cx="2855951" cy="215444"/>
          </a:xfrm>
          <a:prstGeom prst="rect">
            <a:avLst/>
          </a:prstGeom>
          <a:noFill/>
          <a:ln w="9525">
            <a:noFill/>
            <a:miter lim="800000"/>
            <a:headEnd/>
            <a:tailEnd/>
          </a:ln>
        </p:spPr>
        <p:txBody>
          <a:bodyPr wrap="square">
            <a:spAutoFit/>
          </a:bodyPr>
          <a:lstStyle/>
          <a:p>
            <a:pPr algn="r"/>
            <a:r>
              <a:rPr lang="en-US" sz="800" i="1" dirty="0">
                <a:latin typeface="Calibri" pitchFamily="34" charset="0"/>
              </a:rPr>
              <a:t>Source: Bloomberg, Federal Reserve and Monticello Associates</a:t>
            </a:r>
          </a:p>
        </p:txBody>
      </p:sp>
      <p:sp>
        <p:nvSpPr>
          <p:cNvPr id="24" name="Text Box 31"/>
          <p:cNvSpPr txBox="1">
            <a:spLocks noChangeArrowheads="1"/>
          </p:cNvSpPr>
          <p:nvPr/>
        </p:nvSpPr>
        <p:spPr bwMode="auto">
          <a:xfrm>
            <a:off x="1981200" y="1219201"/>
            <a:ext cx="4278195" cy="307777"/>
          </a:xfrm>
          <a:prstGeom prst="rect">
            <a:avLst/>
          </a:prstGeom>
          <a:noFill/>
          <a:ln w="9525">
            <a:noFill/>
            <a:miter lim="800000"/>
            <a:headEnd/>
            <a:tailEnd/>
          </a:ln>
        </p:spPr>
        <p:txBody>
          <a:bodyPr wrap="square">
            <a:spAutoFit/>
          </a:bodyPr>
          <a:lstStyle/>
          <a:p>
            <a:pPr algn="ctr">
              <a:spcBef>
                <a:spcPct val="50000"/>
              </a:spcBef>
            </a:pPr>
            <a:r>
              <a:rPr lang="en-US" sz="1400" b="1" dirty="0">
                <a:solidFill>
                  <a:srgbClr val="800000"/>
                </a:solidFill>
                <a:latin typeface="Calibri" pitchFamily="34" charset="0"/>
              </a:rPr>
              <a:t>Treasury Yield Spread: 2-Yr/10-Yr and 3-M/10-Yr</a:t>
            </a:r>
            <a:endParaRPr lang="en-US" sz="1400" baseline="30000" dirty="0">
              <a:solidFill>
                <a:srgbClr val="800000"/>
              </a:solidFill>
              <a:latin typeface="Calibri" pitchFamily="34" charset="0"/>
            </a:endParaRPr>
          </a:p>
        </p:txBody>
      </p:sp>
      <p:sp>
        <p:nvSpPr>
          <p:cNvPr id="17" name="Text Box 31"/>
          <p:cNvSpPr txBox="1">
            <a:spLocks noChangeArrowheads="1"/>
          </p:cNvSpPr>
          <p:nvPr/>
        </p:nvSpPr>
        <p:spPr bwMode="auto">
          <a:xfrm>
            <a:off x="6212312" y="1219201"/>
            <a:ext cx="4411980" cy="307777"/>
          </a:xfrm>
          <a:prstGeom prst="rect">
            <a:avLst/>
          </a:prstGeom>
          <a:noFill/>
          <a:ln w="9525">
            <a:noFill/>
            <a:miter lim="800000"/>
            <a:headEnd/>
            <a:tailEnd/>
          </a:ln>
        </p:spPr>
        <p:txBody>
          <a:bodyPr wrap="square">
            <a:spAutoFit/>
          </a:bodyPr>
          <a:lstStyle/>
          <a:p>
            <a:pPr algn="ctr">
              <a:spcBef>
                <a:spcPct val="50000"/>
              </a:spcBef>
            </a:pPr>
            <a:r>
              <a:rPr lang="en-US" sz="1400" b="1" dirty="0">
                <a:solidFill>
                  <a:srgbClr val="800000"/>
                </a:solidFill>
                <a:latin typeface="Calibri" pitchFamily="34" charset="0"/>
              </a:rPr>
              <a:t>Net Percent of Banks Willing to Lend</a:t>
            </a:r>
            <a:endParaRPr lang="en-US" sz="1400" baseline="30000" dirty="0">
              <a:solidFill>
                <a:srgbClr val="800000"/>
              </a:solidFill>
              <a:latin typeface="Calibri" pitchFamily="34" charset="0"/>
            </a:endParaRPr>
          </a:p>
        </p:txBody>
      </p:sp>
      <p:sp>
        <p:nvSpPr>
          <p:cNvPr id="16" name="TextBox 15"/>
          <p:cNvSpPr txBox="1"/>
          <p:nvPr/>
        </p:nvSpPr>
        <p:spPr>
          <a:xfrm>
            <a:off x="8610601" y="3942762"/>
            <a:ext cx="1676400" cy="215444"/>
          </a:xfrm>
          <a:prstGeom prst="rect">
            <a:avLst/>
          </a:prstGeom>
          <a:noFill/>
        </p:spPr>
        <p:txBody>
          <a:bodyPr wrap="square" rtlCol="0">
            <a:spAutoFit/>
          </a:bodyPr>
          <a:lstStyle/>
          <a:p>
            <a:pPr algn="r"/>
            <a:r>
              <a:rPr lang="en-US" sz="800" i="1" dirty="0"/>
              <a:t>Data as of 10/31/2022</a:t>
            </a:r>
          </a:p>
        </p:txBody>
      </p:sp>
      <p:sp>
        <p:nvSpPr>
          <p:cNvPr id="7" name="Rectangle 2">
            <a:extLst>
              <a:ext uri="{FF2B5EF4-FFF2-40B4-BE49-F238E27FC236}">
                <a16:creationId xmlns:a16="http://schemas.microsoft.com/office/drawing/2014/main" id="{9D84E68D-8744-4648-8C86-E40E7C56AA73}"/>
              </a:ext>
            </a:extLst>
          </p:cNvPr>
          <p:cNvSpPr txBox="1">
            <a:spLocks noChangeArrowheads="1"/>
          </p:cNvSpPr>
          <p:nvPr/>
        </p:nvSpPr>
        <p:spPr bwMode="auto">
          <a:xfrm>
            <a:off x="1524000" y="0"/>
            <a:ext cx="9144000" cy="1219200"/>
          </a:xfrm>
          <a:prstGeom prst="rect">
            <a:avLst/>
          </a:prstGeom>
          <a:noFill/>
          <a:ln w="9525">
            <a:noFill/>
            <a:miter lim="800000"/>
            <a:headEnd/>
            <a:tailEnd/>
          </a:ln>
        </p:spPr>
        <p:txBody>
          <a:bodyPr anchor="ctr"/>
          <a:lstStyle/>
          <a:p>
            <a:pPr algn="ctr">
              <a:defRPr/>
            </a:pPr>
            <a:r>
              <a:rPr lang="en-US" sz="3200" kern="0" dirty="0">
                <a:latin typeface="Calibri" pitchFamily="34" charset="0"/>
              </a:rPr>
              <a:t>U.S. Yields – The Risk of Recession Has Increased</a:t>
            </a:r>
          </a:p>
        </p:txBody>
      </p:sp>
      <p:sp>
        <p:nvSpPr>
          <p:cNvPr id="6" name="TextBox 5">
            <a:extLst>
              <a:ext uri="{FF2B5EF4-FFF2-40B4-BE49-F238E27FC236}">
                <a16:creationId xmlns:a16="http://schemas.microsoft.com/office/drawing/2014/main" id="{DF0E49AB-8F29-7502-B0F9-72595F75752D}"/>
              </a:ext>
            </a:extLst>
          </p:cNvPr>
          <p:cNvSpPr txBox="1"/>
          <p:nvPr/>
        </p:nvSpPr>
        <p:spPr>
          <a:xfrm>
            <a:off x="4324546" y="3943546"/>
            <a:ext cx="1676400" cy="215444"/>
          </a:xfrm>
          <a:prstGeom prst="rect">
            <a:avLst/>
          </a:prstGeom>
          <a:noFill/>
        </p:spPr>
        <p:txBody>
          <a:bodyPr wrap="square" rtlCol="0">
            <a:spAutoFit/>
          </a:bodyPr>
          <a:lstStyle/>
          <a:p>
            <a:pPr algn="r"/>
            <a:r>
              <a:rPr lang="en-US" sz="800" i="1" dirty="0"/>
              <a:t>Data as of 2/2/2023</a:t>
            </a:r>
          </a:p>
        </p:txBody>
      </p:sp>
      <p:sp>
        <p:nvSpPr>
          <p:cNvPr id="2" name="Slide Number Placeholder 1">
            <a:extLst>
              <a:ext uri="{FF2B5EF4-FFF2-40B4-BE49-F238E27FC236}">
                <a16:creationId xmlns:a16="http://schemas.microsoft.com/office/drawing/2014/main" id="{89E30E37-FAD0-45FB-F249-6B5566D4E45F}"/>
              </a:ext>
            </a:extLst>
          </p:cNvPr>
          <p:cNvSpPr>
            <a:spLocks noGrp="1"/>
          </p:cNvSpPr>
          <p:nvPr>
            <p:ph type="sldNum" sz="quarter" idx="12"/>
          </p:nvPr>
        </p:nvSpPr>
        <p:spPr/>
        <p:txBody>
          <a:bodyPr/>
          <a:lstStyle/>
          <a:p>
            <a:fld id="{3E994216-1F4E-4AE6-9249-7F9B53932117}" type="slidenum">
              <a:rPr lang="en-US" smtClean="0"/>
              <a:pPr/>
              <a:t>24</a:t>
            </a:fld>
            <a:endParaRPr lang="en-US" dirty="0"/>
          </a:p>
        </p:txBody>
      </p:sp>
      <p:sp>
        <p:nvSpPr>
          <p:cNvPr id="9" name="TextBox 8">
            <a:extLst>
              <a:ext uri="{FF2B5EF4-FFF2-40B4-BE49-F238E27FC236}">
                <a16:creationId xmlns:a16="http://schemas.microsoft.com/office/drawing/2014/main" id="{25A03A26-5C4B-0C25-8944-755A58A4A66C}"/>
              </a:ext>
            </a:extLst>
          </p:cNvPr>
          <p:cNvSpPr txBox="1"/>
          <p:nvPr/>
        </p:nvSpPr>
        <p:spPr>
          <a:xfrm>
            <a:off x="1819035" y="4077832"/>
            <a:ext cx="8687138" cy="2246769"/>
          </a:xfrm>
          <a:prstGeom prst="rect">
            <a:avLst/>
          </a:prstGeom>
          <a:noFill/>
        </p:spPr>
        <p:txBody>
          <a:bodyPr wrap="square" rtlCol="0">
            <a:spAutoFit/>
          </a:bodyPr>
          <a:lstStyle/>
          <a:p>
            <a:pPr marL="91440" indent="-91440">
              <a:buFont typeface="Arial" panose="020B0604020202020204" pitchFamily="34" charset="0"/>
              <a:buChar char="•"/>
              <a:tabLst>
                <a:tab pos="457200" algn="l"/>
              </a:tabLst>
            </a:pPr>
            <a:r>
              <a:rPr lang="en-US" sz="1400" dirty="0">
                <a:solidFill>
                  <a:srgbClr val="000000"/>
                </a:solidFill>
                <a:ea typeface="Times New Roman" panose="02020603050405020304" pitchFamily="18" charset="0"/>
                <a:cs typeface="Times New Roman" panose="02020603050405020304" pitchFamily="18" charset="0"/>
              </a:rPr>
              <a:t>A flat yield curve implies a significant economic activity and earnings slowdown, while an inverted yield curve can signal recession.</a:t>
            </a:r>
            <a:endParaRPr lang="en-US" sz="1400" dirty="0">
              <a:ea typeface="Times New Roman" panose="02020603050405020304" pitchFamily="18" charset="0"/>
              <a:cs typeface="Times New Roman" panose="02020603050405020304" pitchFamily="18" charset="0"/>
            </a:endParaRPr>
          </a:p>
          <a:p>
            <a:pPr marL="91440" indent="-91440">
              <a:buFont typeface="Arial" panose="020B0604020202020204" pitchFamily="34" charset="0"/>
              <a:buChar char="•"/>
              <a:tabLst>
                <a:tab pos="457200" algn="l"/>
              </a:tabLst>
            </a:pPr>
            <a:r>
              <a:rPr lang="en-US" sz="1400" dirty="0">
                <a:solidFill>
                  <a:srgbClr val="000000"/>
                </a:solidFill>
                <a:ea typeface="Times New Roman" panose="02020603050405020304" pitchFamily="18" charset="0"/>
                <a:cs typeface="Times New Roman" panose="02020603050405020304" pitchFamily="18" charset="0"/>
              </a:rPr>
              <a:t>On December 15th, the 2-year/10-year yield curve reached -80 basis points, its deepest inversion of the last 40 years. The 2-year/10-year yield curve has since eased to -70 basis points, while the 3-month/10-year curve is at -122 basis points.</a:t>
            </a:r>
            <a:endParaRPr lang="en-US" sz="1400" dirty="0">
              <a:ea typeface="Times New Roman" panose="02020603050405020304" pitchFamily="18" charset="0"/>
              <a:cs typeface="Times New Roman" panose="02020603050405020304" pitchFamily="18" charset="0"/>
            </a:endParaRPr>
          </a:p>
          <a:p>
            <a:pPr marL="91440" indent="-91440">
              <a:buFont typeface="Arial" panose="020B0604020202020204" pitchFamily="34" charset="0"/>
              <a:buChar char="•"/>
              <a:tabLst>
                <a:tab pos="457200" algn="l"/>
              </a:tabLst>
            </a:pPr>
            <a:r>
              <a:rPr lang="en-US" sz="1400" dirty="0">
                <a:solidFill>
                  <a:srgbClr val="000000"/>
                </a:solidFill>
                <a:ea typeface="Times New Roman" panose="02020603050405020304" pitchFamily="18" charset="0"/>
                <a:cs typeface="Times New Roman" panose="02020603050405020304" pitchFamily="18" charset="0"/>
              </a:rPr>
              <a:t>Bond markets appear to be signaling increased risk of a Federal Reserve policy mistake.</a:t>
            </a:r>
          </a:p>
          <a:p>
            <a:pPr marL="91440" indent="-91440">
              <a:buFont typeface="Arial" panose="020B0604020202020204" pitchFamily="34" charset="0"/>
              <a:buChar char="•"/>
              <a:tabLst>
                <a:tab pos="457200" algn="l"/>
              </a:tabLst>
            </a:pPr>
            <a:r>
              <a:rPr lang="en-US" sz="1400" dirty="0">
                <a:solidFill>
                  <a:srgbClr val="000000"/>
                </a:solidFill>
                <a:ea typeface="Times New Roman" panose="02020603050405020304" pitchFamily="18" charset="0"/>
                <a:cs typeface="Times New Roman" panose="02020603050405020304" pitchFamily="18" charset="0"/>
              </a:rPr>
              <a:t>Another data series that is signaling a pending recession is the Senior Loan Officer survey, which shows the willingness of banks to lend; the latest data has turned negative.</a:t>
            </a:r>
          </a:p>
          <a:p>
            <a:pPr marL="91440" indent="-91440">
              <a:buFont typeface="Arial" panose="020B0604020202020204" pitchFamily="34" charset="0"/>
              <a:buChar char="•"/>
              <a:tabLst>
                <a:tab pos="457200" algn="l"/>
              </a:tabLst>
            </a:pPr>
            <a:r>
              <a:rPr lang="en-US" sz="1400" dirty="0">
                <a:solidFill>
                  <a:srgbClr val="000000"/>
                </a:solidFill>
                <a:ea typeface="Times New Roman" panose="02020603050405020304" pitchFamily="18" charset="0"/>
                <a:cs typeface="Times New Roman" panose="02020603050405020304" pitchFamily="18" charset="0"/>
              </a:rPr>
              <a:t>A recession occurred in eight of the last nine instances when this happened—the only exception was in the third quarter of 1996.</a:t>
            </a:r>
            <a:endParaRPr lang="en-US" sz="1400" dirty="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ACA65EE-68C5-3217-C682-02144A7C67E1}"/>
              </a:ext>
            </a:extLst>
          </p:cNvPr>
          <p:cNvPicPr>
            <a:picLocks noChangeAspect="1"/>
          </p:cNvPicPr>
          <p:nvPr/>
        </p:nvPicPr>
        <p:blipFill>
          <a:blip r:embed="rId5"/>
          <a:stretch>
            <a:fillRect/>
          </a:stretch>
        </p:blipFill>
        <p:spPr>
          <a:xfrm>
            <a:off x="1847654" y="2723562"/>
            <a:ext cx="4245864" cy="1281684"/>
          </a:xfrm>
          <a:prstGeom prst="rect">
            <a:avLst/>
          </a:prstGeom>
        </p:spPr>
      </p:pic>
    </p:spTree>
    <p:extLst>
      <p:ext uri="{BB962C8B-B14F-4D97-AF65-F5344CB8AC3E}">
        <p14:creationId xmlns:p14="http://schemas.microsoft.com/office/powerpoint/2010/main" val="985362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16"/>
          <p:cNvSpPr>
            <a:spLocks noGrp="1"/>
          </p:cNvSpPr>
          <p:nvPr>
            <p:ph type="ftr" sz="quarter" idx="11"/>
          </p:nvPr>
        </p:nvSpPr>
        <p:spPr>
          <a:xfrm>
            <a:off x="4657928" y="6324601"/>
            <a:ext cx="2895600" cy="365125"/>
          </a:xfrm>
        </p:spPr>
        <p:txBody>
          <a:bodyPr/>
          <a:lstStyle/>
          <a:p>
            <a:r>
              <a:rPr lang="en-US" dirty="0"/>
              <a:t>Monticello Associates, Inc.</a:t>
            </a:r>
          </a:p>
        </p:txBody>
      </p:sp>
      <p:graphicFrame>
        <p:nvGraphicFramePr>
          <p:cNvPr id="12" name="Object 11"/>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name="Equation" r:id="rId3" imgW="114151" imgH="215619" progId="Equation.3">
                  <p:embed/>
                </p:oleObj>
              </mc:Choice>
              <mc:Fallback>
                <p:oleObj name="Equation" r:id="rId3" imgW="114151" imgH="215619" progId="Equation.3">
                  <p:embed/>
                  <p:pic>
                    <p:nvPicPr>
                      <p:cNvPr id="12"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Box 5"/>
          <p:cNvSpPr txBox="1">
            <a:spLocks noChangeArrowheads="1"/>
          </p:cNvSpPr>
          <p:nvPr/>
        </p:nvSpPr>
        <p:spPr bwMode="auto">
          <a:xfrm>
            <a:off x="7315200" y="6425874"/>
            <a:ext cx="2627014" cy="215444"/>
          </a:xfrm>
          <a:prstGeom prst="rect">
            <a:avLst/>
          </a:prstGeom>
          <a:noFill/>
          <a:ln w="9525">
            <a:noFill/>
            <a:miter lim="800000"/>
            <a:headEnd/>
            <a:tailEnd/>
          </a:ln>
        </p:spPr>
        <p:txBody>
          <a:bodyPr wrap="square">
            <a:spAutoFit/>
          </a:bodyPr>
          <a:lstStyle/>
          <a:p>
            <a:pPr algn="r"/>
            <a:r>
              <a:rPr lang="en-US" sz="800" i="1" dirty="0">
                <a:latin typeface="Calibri" pitchFamily="34" charset="0"/>
              </a:rPr>
              <a:t>Source: Bloomberg and Monticello Associates</a:t>
            </a:r>
          </a:p>
        </p:txBody>
      </p:sp>
      <p:sp>
        <p:nvSpPr>
          <p:cNvPr id="34" name="TextBox 33"/>
          <p:cNvSpPr txBox="1"/>
          <p:nvPr/>
        </p:nvSpPr>
        <p:spPr>
          <a:xfrm>
            <a:off x="8559115" y="6326036"/>
            <a:ext cx="1366084" cy="215444"/>
          </a:xfrm>
          <a:prstGeom prst="rect">
            <a:avLst/>
          </a:prstGeom>
          <a:noFill/>
        </p:spPr>
        <p:txBody>
          <a:bodyPr wrap="square" rtlCol="0">
            <a:spAutoFit/>
          </a:bodyPr>
          <a:lstStyle/>
          <a:p>
            <a:pPr algn="r"/>
            <a:r>
              <a:rPr lang="en-US" sz="800" i="1" dirty="0"/>
              <a:t>Data as of 12/31/2022</a:t>
            </a:r>
          </a:p>
        </p:txBody>
      </p:sp>
      <p:sp>
        <p:nvSpPr>
          <p:cNvPr id="16" name="Slide Number Placeholder 15"/>
          <p:cNvSpPr>
            <a:spLocks noGrp="1"/>
          </p:cNvSpPr>
          <p:nvPr>
            <p:ph type="sldNum" sz="quarter" idx="12"/>
          </p:nvPr>
        </p:nvSpPr>
        <p:spPr>
          <a:xfrm>
            <a:off x="9677400" y="6356351"/>
            <a:ext cx="533400" cy="365125"/>
          </a:xfrm>
        </p:spPr>
        <p:txBody>
          <a:bodyPr/>
          <a:lstStyle/>
          <a:p>
            <a:fld id="{3E994216-1F4E-4AE6-9249-7F9B53932117}" type="slidenum">
              <a:rPr lang="en-US" smtClean="0"/>
              <a:pPr/>
              <a:t>25</a:t>
            </a:fld>
            <a:endParaRPr lang="en-US" dirty="0"/>
          </a:p>
        </p:txBody>
      </p:sp>
      <p:sp>
        <p:nvSpPr>
          <p:cNvPr id="9" name="Rectangle 2"/>
          <p:cNvSpPr txBox="1">
            <a:spLocks noChangeArrowheads="1"/>
          </p:cNvSpPr>
          <p:nvPr/>
        </p:nvSpPr>
        <p:spPr>
          <a:xfrm>
            <a:off x="1524000" y="0"/>
            <a:ext cx="9144000" cy="1143000"/>
          </a:xfrm>
          <a:prstGeom prst="rect">
            <a:avLst/>
          </a:prstGeom>
          <a:noFill/>
        </p:spPr>
        <p:txBody>
          <a:bodyPr anchor="ctr"/>
          <a:lstStyle/>
          <a:p>
            <a:pPr algn="ctr" eaLnBrk="0" hangingPunct="0">
              <a:defRPr/>
            </a:pPr>
            <a:r>
              <a:rPr lang="en-US" sz="3200" kern="0" dirty="0">
                <a:latin typeface="Calibri" pitchFamily="34" charset="0"/>
                <a:ea typeface="+mj-ea"/>
                <a:cs typeface="+mj-cs"/>
              </a:rPr>
              <a:t>U.S. Economy – Leading Economic Index</a:t>
            </a:r>
          </a:p>
          <a:p>
            <a:pPr algn="ctr" eaLnBrk="0" hangingPunct="0">
              <a:defRPr/>
            </a:pPr>
            <a:r>
              <a:rPr lang="en-US" sz="3200" kern="0" dirty="0">
                <a:latin typeface="Calibri" pitchFamily="34" charset="0"/>
                <a:ea typeface="+mj-ea"/>
                <a:cs typeface="+mj-cs"/>
              </a:rPr>
              <a:t>Also Pointing to a Higher Recession Risk</a:t>
            </a:r>
          </a:p>
        </p:txBody>
      </p:sp>
      <p:sp>
        <p:nvSpPr>
          <p:cNvPr id="24" name="Text Box 31"/>
          <p:cNvSpPr txBox="1">
            <a:spLocks noChangeArrowheads="1"/>
          </p:cNvSpPr>
          <p:nvPr/>
        </p:nvSpPr>
        <p:spPr bwMode="auto">
          <a:xfrm>
            <a:off x="1858107" y="1244505"/>
            <a:ext cx="8428893" cy="307777"/>
          </a:xfrm>
          <a:prstGeom prst="rect">
            <a:avLst/>
          </a:prstGeom>
          <a:noFill/>
          <a:ln w="9525">
            <a:noFill/>
            <a:miter lim="800000"/>
            <a:headEnd/>
            <a:tailEnd/>
          </a:ln>
        </p:spPr>
        <p:txBody>
          <a:bodyPr wrap="square">
            <a:spAutoFit/>
          </a:bodyPr>
          <a:lstStyle/>
          <a:p>
            <a:pPr algn="ctr">
              <a:spcBef>
                <a:spcPct val="50000"/>
              </a:spcBef>
            </a:pPr>
            <a:r>
              <a:rPr lang="en-US" sz="1400" b="1" dirty="0">
                <a:solidFill>
                  <a:srgbClr val="800000"/>
                </a:solidFill>
                <a:latin typeface="Calibri" pitchFamily="34" charset="0"/>
              </a:rPr>
              <a:t>Conference Board: Leading Economic Index (LEI)</a:t>
            </a:r>
            <a:endParaRPr lang="en-US" sz="1200" i="1" baseline="30000" dirty="0">
              <a:solidFill>
                <a:srgbClr val="800000"/>
              </a:solidFill>
              <a:latin typeface="Calibri" pitchFamily="34" charset="0"/>
            </a:endParaRPr>
          </a:p>
        </p:txBody>
      </p:sp>
      <p:sp>
        <p:nvSpPr>
          <p:cNvPr id="4" name="Text Box 31">
            <a:extLst>
              <a:ext uri="{FF2B5EF4-FFF2-40B4-BE49-F238E27FC236}">
                <a16:creationId xmlns:a16="http://schemas.microsoft.com/office/drawing/2014/main" id="{8D67D876-4A78-7ECF-10FF-A62454208A4A}"/>
              </a:ext>
            </a:extLst>
          </p:cNvPr>
          <p:cNvSpPr txBox="1">
            <a:spLocks noChangeArrowheads="1"/>
          </p:cNvSpPr>
          <p:nvPr/>
        </p:nvSpPr>
        <p:spPr bwMode="auto">
          <a:xfrm>
            <a:off x="6258611" y="1542855"/>
            <a:ext cx="4297680" cy="276999"/>
          </a:xfrm>
          <a:prstGeom prst="rect">
            <a:avLst/>
          </a:prstGeom>
          <a:noFill/>
          <a:ln w="9525">
            <a:noFill/>
            <a:miter lim="800000"/>
            <a:headEnd/>
            <a:tailEnd/>
          </a:ln>
        </p:spPr>
        <p:txBody>
          <a:bodyPr wrap="square">
            <a:spAutoFit/>
          </a:bodyPr>
          <a:lstStyle/>
          <a:p>
            <a:pPr algn="ctr">
              <a:spcBef>
                <a:spcPct val="50000"/>
              </a:spcBef>
            </a:pPr>
            <a:r>
              <a:rPr lang="en-US" sz="1200" b="1" i="1" dirty="0">
                <a:solidFill>
                  <a:srgbClr val="800000"/>
                </a:solidFill>
                <a:latin typeface="Calibri" pitchFamily="34" charset="0"/>
              </a:rPr>
              <a:t>LEI / U.S. GDP / Recessions</a:t>
            </a:r>
            <a:endParaRPr lang="en-US" sz="1200" i="1" baseline="30000" dirty="0">
              <a:solidFill>
                <a:srgbClr val="800000"/>
              </a:solidFill>
              <a:latin typeface="Calibri" pitchFamily="34" charset="0"/>
            </a:endParaRPr>
          </a:p>
        </p:txBody>
      </p:sp>
      <p:sp>
        <p:nvSpPr>
          <p:cNvPr id="10" name="Text Box 31">
            <a:extLst>
              <a:ext uri="{FF2B5EF4-FFF2-40B4-BE49-F238E27FC236}">
                <a16:creationId xmlns:a16="http://schemas.microsoft.com/office/drawing/2014/main" id="{629317AF-FF6D-7BCE-CE85-BC8BE3167EAD}"/>
              </a:ext>
            </a:extLst>
          </p:cNvPr>
          <p:cNvSpPr txBox="1">
            <a:spLocks noChangeArrowheads="1"/>
          </p:cNvSpPr>
          <p:nvPr/>
        </p:nvSpPr>
        <p:spPr bwMode="auto">
          <a:xfrm>
            <a:off x="1905000" y="1551802"/>
            <a:ext cx="4297680" cy="276999"/>
          </a:xfrm>
          <a:prstGeom prst="rect">
            <a:avLst/>
          </a:prstGeom>
          <a:noFill/>
          <a:ln w="9525">
            <a:noFill/>
            <a:miter lim="800000"/>
            <a:headEnd/>
            <a:tailEnd/>
          </a:ln>
        </p:spPr>
        <p:txBody>
          <a:bodyPr wrap="square">
            <a:spAutoFit/>
          </a:bodyPr>
          <a:lstStyle/>
          <a:p>
            <a:pPr algn="ctr">
              <a:spcBef>
                <a:spcPct val="50000"/>
              </a:spcBef>
            </a:pPr>
            <a:r>
              <a:rPr lang="en-US" sz="1200" b="1" i="1" dirty="0">
                <a:solidFill>
                  <a:srgbClr val="800000"/>
                </a:solidFill>
                <a:latin typeface="Calibri" pitchFamily="34" charset="0"/>
              </a:rPr>
              <a:t>LEI / Recession Signals</a:t>
            </a:r>
            <a:endParaRPr lang="en-US" sz="1200" i="1" baseline="30000" dirty="0">
              <a:solidFill>
                <a:srgbClr val="800000"/>
              </a:solidFill>
              <a:latin typeface="Calibri" pitchFamily="34" charset="0"/>
            </a:endParaRPr>
          </a:p>
        </p:txBody>
      </p:sp>
      <p:sp>
        <p:nvSpPr>
          <p:cNvPr id="14" name="TextBox 13">
            <a:extLst>
              <a:ext uri="{FF2B5EF4-FFF2-40B4-BE49-F238E27FC236}">
                <a16:creationId xmlns:a16="http://schemas.microsoft.com/office/drawing/2014/main" id="{5DDF18FC-BD2F-602A-5D0C-7D74D36FA1B4}"/>
              </a:ext>
            </a:extLst>
          </p:cNvPr>
          <p:cNvSpPr txBox="1"/>
          <p:nvPr/>
        </p:nvSpPr>
        <p:spPr>
          <a:xfrm>
            <a:off x="1847654" y="4590854"/>
            <a:ext cx="8786446" cy="1600438"/>
          </a:xfrm>
          <a:prstGeom prst="rect">
            <a:avLst/>
          </a:prstGeom>
          <a:noFill/>
        </p:spPr>
        <p:txBody>
          <a:bodyPr wrap="square" rtlCol="0">
            <a:spAutoFit/>
          </a:bodyPr>
          <a:lstStyle/>
          <a:p>
            <a:pPr marL="182880" indent="-182880">
              <a:buFont typeface="Arial" panose="020B0604020202020204" pitchFamily="34" charset="0"/>
              <a:buChar char="•"/>
              <a:tabLst>
                <a:tab pos="457200" algn="l"/>
              </a:tabLst>
            </a:pPr>
            <a:r>
              <a:rPr lang="en-US" sz="1400" dirty="0">
                <a:solidFill>
                  <a:srgbClr val="000000"/>
                </a:solidFill>
                <a:ea typeface="Times New Roman" panose="02020603050405020304" pitchFamily="18" charset="0"/>
                <a:cs typeface="Times New Roman" panose="02020603050405020304" pitchFamily="18" charset="0"/>
              </a:rPr>
              <a:t>The Conference Board’s Leading Economic Index (LEI) aggregates several indicators of how the economy is doing, including the change in the S&amp;P 500; jobless claims; new manufacturing</a:t>
            </a:r>
            <a:r>
              <a:rPr lang="en-US" sz="1400" b="1" dirty="0">
                <a:solidFill>
                  <a:srgbClr val="000000"/>
                </a:solidFill>
                <a:ea typeface="Times New Roman" panose="02020603050405020304" pitchFamily="18" charset="0"/>
                <a:cs typeface="Times New Roman" panose="02020603050405020304" pitchFamily="18" charset="0"/>
              </a:rPr>
              <a:t> </a:t>
            </a:r>
            <a:r>
              <a:rPr lang="en-US" sz="1400" dirty="0">
                <a:solidFill>
                  <a:srgbClr val="000000"/>
                </a:solidFill>
                <a:ea typeface="Times New Roman" panose="02020603050405020304" pitchFamily="18" charset="0"/>
                <a:cs typeface="Times New Roman" panose="02020603050405020304" pitchFamily="18" charset="0"/>
              </a:rPr>
              <a:t>orders; a yield curve measure; and new housing permits, among others.</a:t>
            </a:r>
            <a:endParaRPr lang="en-US" sz="1400" dirty="0">
              <a:ea typeface="Times New Roman" panose="02020603050405020304" pitchFamily="18" charset="0"/>
              <a:cs typeface="Times New Roman" panose="02020603050405020304" pitchFamily="18" charset="0"/>
            </a:endParaRPr>
          </a:p>
          <a:p>
            <a:pPr marL="182880" indent="-182880">
              <a:buFont typeface="Arial" panose="020B0604020202020204" pitchFamily="34" charset="0"/>
              <a:buChar char="•"/>
              <a:tabLst>
                <a:tab pos="457200" algn="l"/>
              </a:tabLst>
            </a:pPr>
            <a:r>
              <a:rPr lang="en-US" sz="1400" dirty="0">
                <a:solidFill>
                  <a:srgbClr val="000000"/>
                </a:solidFill>
                <a:ea typeface="Times New Roman" panose="02020603050405020304" pitchFamily="18" charset="0"/>
                <a:cs typeface="Times New Roman" panose="02020603050405020304" pitchFamily="18" charset="0"/>
              </a:rPr>
              <a:t>The LEI fell by 1.0% in December, following a 1.1% decrease in the prior month. Non-financial variables led to last month’s decline, particularly gauges of demand conditions, consumer expectations, and labor market indicators.</a:t>
            </a:r>
            <a:endParaRPr lang="en-US" sz="1400" dirty="0">
              <a:ea typeface="Times New Roman" panose="02020603050405020304" pitchFamily="18" charset="0"/>
              <a:cs typeface="Times New Roman" panose="02020603050405020304" pitchFamily="18" charset="0"/>
            </a:endParaRPr>
          </a:p>
          <a:p>
            <a:pPr marL="182880" indent="-182880">
              <a:buFont typeface="Arial" panose="020B0604020202020204" pitchFamily="34" charset="0"/>
              <a:buChar char="•"/>
              <a:tabLst>
                <a:tab pos="457200" algn="l"/>
              </a:tabLst>
            </a:pPr>
            <a:r>
              <a:rPr lang="en-US" sz="1400" dirty="0">
                <a:solidFill>
                  <a:srgbClr val="000000"/>
                </a:solidFill>
                <a:ea typeface="Times New Roman" panose="02020603050405020304" pitchFamily="18" charset="0"/>
                <a:cs typeface="Times New Roman" panose="02020603050405020304" pitchFamily="18" charset="0"/>
              </a:rPr>
              <a:t>On a year-over-year basis, the LEI index has contracted by 6.0%—yearly contractions higher than 5% have preceded recessions every time since 1961.</a:t>
            </a:r>
            <a:endParaRPr lang="en-US" sz="1400" dirty="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05EBF88E-C823-C662-ACC2-18323F00DCA5}"/>
              </a:ext>
            </a:extLst>
          </p:cNvPr>
          <p:cNvPicPr>
            <a:picLocks noChangeAspect="1"/>
          </p:cNvPicPr>
          <p:nvPr/>
        </p:nvPicPr>
        <p:blipFill>
          <a:blip r:embed="rId5"/>
          <a:stretch>
            <a:fillRect/>
          </a:stretch>
        </p:blipFill>
        <p:spPr>
          <a:xfrm>
            <a:off x="1857865" y="1867292"/>
            <a:ext cx="4299204" cy="2561844"/>
          </a:xfrm>
          <a:prstGeom prst="rect">
            <a:avLst/>
          </a:prstGeom>
        </p:spPr>
      </p:pic>
      <p:pic>
        <p:nvPicPr>
          <p:cNvPr id="3" name="Picture 2">
            <a:extLst>
              <a:ext uri="{FF2B5EF4-FFF2-40B4-BE49-F238E27FC236}">
                <a16:creationId xmlns:a16="http://schemas.microsoft.com/office/drawing/2014/main" id="{8D68037F-F304-6E5F-F639-1E7257FCA25F}"/>
              </a:ext>
            </a:extLst>
          </p:cNvPr>
          <p:cNvPicPr>
            <a:picLocks noChangeAspect="1"/>
          </p:cNvPicPr>
          <p:nvPr/>
        </p:nvPicPr>
        <p:blipFill>
          <a:blip r:embed="rId6"/>
          <a:stretch>
            <a:fillRect/>
          </a:stretch>
        </p:blipFill>
        <p:spPr>
          <a:xfrm>
            <a:off x="6180778" y="1866508"/>
            <a:ext cx="4315968" cy="2561844"/>
          </a:xfrm>
          <a:prstGeom prst="rect">
            <a:avLst/>
          </a:prstGeom>
        </p:spPr>
      </p:pic>
    </p:spTree>
    <p:extLst>
      <p:ext uri="{BB962C8B-B14F-4D97-AF65-F5344CB8AC3E}">
        <p14:creationId xmlns:p14="http://schemas.microsoft.com/office/powerpoint/2010/main" val="3021911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Monticello Associates, Inc.</a:t>
            </a:r>
          </a:p>
        </p:txBody>
      </p:sp>
      <p:sp>
        <p:nvSpPr>
          <p:cNvPr id="20" name="Text Box 31">
            <a:extLst>
              <a:ext uri="{FF2B5EF4-FFF2-40B4-BE49-F238E27FC236}">
                <a16:creationId xmlns:a16="http://schemas.microsoft.com/office/drawing/2014/main" id="{C3C8598C-BBE7-47DD-888C-A251B618EBC0}"/>
              </a:ext>
            </a:extLst>
          </p:cNvPr>
          <p:cNvSpPr txBox="1">
            <a:spLocks noChangeArrowheads="1"/>
          </p:cNvSpPr>
          <p:nvPr/>
        </p:nvSpPr>
        <p:spPr bwMode="auto">
          <a:xfrm>
            <a:off x="4715605" y="1251441"/>
            <a:ext cx="2743200" cy="492443"/>
          </a:xfrm>
          <a:prstGeom prst="rect">
            <a:avLst/>
          </a:prstGeom>
          <a:noFill/>
          <a:ln w="9525">
            <a:noFill/>
            <a:miter lim="800000"/>
            <a:headEnd/>
            <a:tailEnd/>
          </a:ln>
        </p:spPr>
        <p:txBody>
          <a:bodyPr wrap="square">
            <a:spAutoFit/>
          </a:bodyPr>
          <a:lstStyle/>
          <a:p>
            <a:pPr algn="ctr">
              <a:spcBef>
                <a:spcPct val="50000"/>
              </a:spcBef>
            </a:pPr>
            <a:r>
              <a:rPr lang="en-US" sz="1400" b="1" dirty="0">
                <a:solidFill>
                  <a:srgbClr val="800000"/>
                </a:solidFill>
                <a:latin typeface="Calibri" pitchFamily="34" charset="0"/>
              </a:rPr>
              <a:t>2023 Real GDP Grwth.          </a:t>
            </a:r>
            <a:r>
              <a:rPr lang="en-US" sz="1200" b="1" i="1" dirty="0">
                <a:solidFill>
                  <a:srgbClr val="800000"/>
                </a:solidFill>
                <a:latin typeface="Calibri" pitchFamily="34" charset="0"/>
              </a:rPr>
              <a:t>Consensus Forecast - Daily Progression</a:t>
            </a:r>
            <a:endParaRPr lang="en-US" sz="1200" i="1" baseline="30000" dirty="0">
              <a:solidFill>
                <a:srgbClr val="800000"/>
              </a:solidFill>
              <a:latin typeface="Calibri" pitchFamily="34" charset="0"/>
            </a:endParaRPr>
          </a:p>
        </p:txBody>
      </p:sp>
      <p:sp>
        <p:nvSpPr>
          <p:cNvPr id="26" name="Text Box 31">
            <a:extLst>
              <a:ext uri="{FF2B5EF4-FFF2-40B4-BE49-F238E27FC236}">
                <a16:creationId xmlns:a16="http://schemas.microsoft.com/office/drawing/2014/main" id="{62CB41BB-8F48-43C0-874A-8F838A5804C4}"/>
              </a:ext>
            </a:extLst>
          </p:cNvPr>
          <p:cNvSpPr txBox="1">
            <a:spLocks noChangeArrowheads="1"/>
          </p:cNvSpPr>
          <p:nvPr/>
        </p:nvSpPr>
        <p:spPr bwMode="auto">
          <a:xfrm>
            <a:off x="1843456" y="1251441"/>
            <a:ext cx="2743200" cy="492443"/>
          </a:xfrm>
          <a:prstGeom prst="rect">
            <a:avLst/>
          </a:prstGeom>
          <a:noFill/>
          <a:ln w="9525">
            <a:noFill/>
            <a:miter lim="800000"/>
            <a:headEnd/>
            <a:tailEnd/>
          </a:ln>
        </p:spPr>
        <p:txBody>
          <a:bodyPr wrap="square">
            <a:spAutoFit/>
          </a:bodyPr>
          <a:lstStyle/>
          <a:p>
            <a:pPr algn="ctr">
              <a:spcBef>
                <a:spcPct val="50000"/>
              </a:spcBef>
            </a:pPr>
            <a:r>
              <a:rPr lang="en-US" sz="1400" b="1" dirty="0">
                <a:solidFill>
                  <a:srgbClr val="800000"/>
                </a:solidFill>
                <a:latin typeface="Calibri" pitchFamily="34" charset="0"/>
              </a:rPr>
              <a:t>2022 Real GDP Grwth. Forecast*  </a:t>
            </a:r>
            <a:r>
              <a:rPr lang="en-US" sz="1200" b="1" i="1" dirty="0">
                <a:solidFill>
                  <a:srgbClr val="800000"/>
                </a:solidFill>
                <a:latin typeface="Calibri" pitchFamily="34" charset="0"/>
              </a:rPr>
              <a:t>Sel. Regions &amp; Countries</a:t>
            </a:r>
            <a:endParaRPr lang="en-US" sz="1400" i="1" baseline="30000" dirty="0">
              <a:solidFill>
                <a:srgbClr val="800000"/>
              </a:solidFill>
              <a:latin typeface="Calibri" pitchFamily="34" charset="0"/>
            </a:endParaRPr>
          </a:p>
        </p:txBody>
      </p:sp>
      <p:sp>
        <p:nvSpPr>
          <p:cNvPr id="17" name="Rectangle 2">
            <a:extLst>
              <a:ext uri="{FF2B5EF4-FFF2-40B4-BE49-F238E27FC236}">
                <a16:creationId xmlns:a16="http://schemas.microsoft.com/office/drawing/2014/main" id="{B7F48221-BCBD-48B7-BC05-9168078EC48F}"/>
              </a:ext>
            </a:extLst>
          </p:cNvPr>
          <p:cNvSpPr txBox="1">
            <a:spLocks noChangeArrowheads="1"/>
          </p:cNvSpPr>
          <p:nvPr/>
        </p:nvSpPr>
        <p:spPr bwMode="auto">
          <a:xfrm>
            <a:off x="1522128" y="0"/>
            <a:ext cx="9144000" cy="1219200"/>
          </a:xfrm>
          <a:prstGeom prst="rect">
            <a:avLst/>
          </a:prstGeom>
          <a:noFill/>
          <a:ln w="9525">
            <a:noFill/>
            <a:miter lim="800000"/>
            <a:headEnd/>
            <a:tailEnd/>
          </a:ln>
        </p:spPr>
        <p:txBody>
          <a:bodyPr anchor="ctr"/>
          <a:lstStyle/>
          <a:p>
            <a:pPr algn="ctr">
              <a:defRPr/>
            </a:pPr>
            <a:r>
              <a:rPr lang="en-US" sz="3200" kern="0" dirty="0">
                <a:latin typeface="Calibri" pitchFamily="34" charset="0"/>
              </a:rPr>
              <a:t>Global Growth – Slowdown</a:t>
            </a:r>
          </a:p>
        </p:txBody>
      </p:sp>
      <p:sp>
        <p:nvSpPr>
          <p:cNvPr id="11" name="TextBox 5">
            <a:extLst>
              <a:ext uri="{FF2B5EF4-FFF2-40B4-BE49-F238E27FC236}">
                <a16:creationId xmlns:a16="http://schemas.microsoft.com/office/drawing/2014/main" id="{1861B41A-607A-41F3-9F29-661DE3201CCB}"/>
              </a:ext>
            </a:extLst>
          </p:cNvPr>
          <p:cNvSpPr txBox="1">
            <a:spLocks noChangeArrowheads="1"/>
          </p:cNvSpPr>
          <p:nvPr/>
        </p:nvSpPr>
        <p:spPr bwMode="auto">
          <a:xfrm>
            <a:off x="7086264" y="6414591"/>
            <a:ext cx="2855951" cy="215444"/>
          </a:xfrm>
          <a:prstGeom prst="rect">
            <a:avLst/>
          </a:prstGeom>
          <a:noFill/>
          <a:ln w="9525">
            <a:noFill/>
            <a:miter lim="800000"/>
            <a:headEnd/>
            <a:tailEnd/>
          </a:ln>
        </p:spPr>
        <p:txBody>
          <a:bodyPr wrap="square">
            <a:spAutoFit/>
          </a:bodyPr>
          <a:lstStyle/>
          <a:p>
            <a:pPr algn="r"/>
            <a:r>
              <a:rPr lang="en-US" sz="800" i="1" dirty="0">
                <a:latin typeface="Calibri" pitchFamily="34" charset="0"/>
              </a:rPr>
              <a:t>Source: Bloomberg, J.P. Morgan and Monticello Associates</a:t>
            </a:r>
          </a:p>
        </p:txBody>
      </p:sp>
      <p:sp>
        <p:nvSpPr>
          <p:cNvPr id="3" name="Slide Number Placeholder 2">
            <a:extLst>
              <a:ext uri="{FF2B5EF4-FFF2-40B4-BE49-F238E27FC236}">
                <a16:creationId xmlns:a16="http://schemas.microsoft.com/office/drawing/2014/main" id="{1EC93D35-E82E-44AB-8E32-38D2627B9789}"/>
              </a:ext>
            </a:extLst>
          </p:cNvPr>
          <p:cNvSpPr>
            <a:spLocks noGrp="1"/>
          </p:cNvSpPr>
          <p:nvPr>
            <p:ph type="sldNum" sz="quarter" idx="12"/>
          </p:nvPr>
        </p:nvSpPr>
        <p:spPr>
          <a:xfrm>
            <a:off x="9372600" y="6356351"/>
            <a:ext cx="838200" cy="365125"/>
          </a:xfrm>
        </p:spPr>
        <p:txBody>
          <a:bodyPr/>
          <a:lstStyle/>
          <a:p>
            <a:fld id="{3E994216-1F4E-4AE6-9249-7F9B53932117}" type="slidenum">
              <a:rPr lang="en-US" smtClean="0"/>
              <a:pPr/>
              <a:t>26</a:t>
            </a:fld>
            <a:endParaRPr lang="en-US" dirty="0"/>
          </a:p>
        </p:txBody>
      </p:sp>
      <p:sp>
        <p:nvSpPr>
          <p:cNvPr id="12" name="TextBox 11">
            <a:extLst>
              <a:ext uri="{FF2B5EF4-FFF2-40B4-BE49-F238E27FC236}">
                <a16:creationId xmlns:a16="http://schemas.microsoft.com/office/drawing/2014/main" id="{761D639C-61F6-4CDF-BD33-E3C1E61C1EC3}"/>
              </a:ext>
            </a:extLst>
          </p:cNvPr>
          <p:cNvSpPr txBox="1"/>
          <p:nvPr/>
        </p:nvSpPr>
        <p:spPr>
          <a:xfrm>
            <a:off x="7848601" y="6289837"/>
            <a:ext cx="2091779" cy="215444"/>
          </a:xfrm>
          <a:prstGeom prst="rect">
            <a:avLst/>
          </a:prstGeom>
          <a:noFill/>
        </p:spPr>
        <p:txBody>
          <a:bodyPr wrap="square" rtlCol="0">
            <a:spAutoFit/>
          </a:bodyPr>
          <a:lstStyle/>
          <a:p>
            <a:pPr algn="r"/>
            <a:r>
              <a:rPr lang="en-US" sz="800" i="1" dirty="0"/>
              <a:t>*J.P. Morgan Forecasts as of 1/6/2023</a:t>
            </a:r>
          </a:p>
        </p:txBody>
      </p:sp>
      <p:sp>
        <p:nvSpPr>
          <p:cNvPr id="10" name="Text Box 31">
            <a:extLst>
              <a:ext uri="{FF2B5EF4-FFF2-40B4-BE49-F238E27FC236}">
                <a16:creationId xmlns:a16="http://schemas.microsoft.com/office/drawing/2014/main" id="{87CDEA69-67A9-A76D-42A1-2925280BBA05}"/>
              </a:ext>
            </a:extLst>
          </p:cNvPr>
          <p:cNvSpPr txBox="1">
            <a:spLocks noChangeArrowheads="1"/>
          </p:cNvSpPr>
          <p:nvPr/>
        </p:nvSpPr>
        <p:spPr bwMode="auto">
          <a:xfrm>
            <a:off x="7696200" y="1257693"/>
            <a:ext cx="2743200" cy="492443"/>
          </a:xfrm>
          <a:prstGeom prst="rect">
            <a:avLst/>
          </a:prstGeom>
          <a:noFill/>
          <a:ln w="9525">
            <a:noFill/>
            <a:miter lim="800000"/>
            <a:headEnd/>
            <a:tailEnd/>
          </a:ln>
        </p:spPr>
        <p:txBody>
          <a:bodyPr wrap="square">
            <a:spAutoFit/>
          </a:bodyPr>
          <a:lstStyle/>
          <a:p>
            <a:pPr algn="ctr">
              <a:spcBef>
                <a:spcPct val="50000"/>
              </a:spcBef>
            </a:pPr>
            <a:r>
              <a:rPr lang="en-US" sz="1400" b="1" dirty="0">
                <a:solidFill>
                  <a:srgbClr val="800000"/>
                </a:solidFill>
                <a:latin typeface="Calibri" pitchFamily="34" charset="0"/>
              </a:rPr>
              <a:t>2023 Real GDP Grwth. Forecast*  </a:t>
            </a:r>
            <a:r>
              <a:rPr lang="en-US" sz="1200" b="1" i="1" dirty="0">
                <a:solidFill>
                  <a:srgbClr val="800000"/>
                </a:solidFill>
                <a:latin typeface="Calibri" pitchFamily="34" charset="0"/>
              </a:rPr>
              <a:t>Sel. Regions &amp; Countries</a:t>
            </a:r>
            <a:endParaRPr lang="en-US" sz="1400" i="1" baseline="30000" dirty="0">
              <a:solidFill>
                <a:srgbClr val="800000"/>
              </a:solidFill>
              <a:latin typeface="Calibri" pitchFamily="34" charset="0"/>
            </a:endParaRPr>
          </a:p>
        </p:txBody>
      </p:sp>
      <p:pic>
        <p:nvPicPr>
          <p:cNvPr id="5" name="Picture 4">
            <a:extLst>
              <a:ext uri="{FF2B5EF4-FFF2-40B4-BE49-F238E27FC236}">
                <a16:creationId xmlns:a16="http://schemas.microsoft.com/office/drawing/2014/main" id="{8B243B68-CAAB-0026-CAB5-F06F7F6050FA}"/>
              </a:ext>
            </a:extLst>
          </p:cNvPr>
          <p:cNvPicPr>
            <a:picLocks noChangeAspect="1"/>
          </p:cNvPicPr>
          <p:nvPr/>
        </p:nvPicPr>
        <p:blipFill>
          <a:blip r:embed="rId3"/>
          <a:stretch>
            <a:fillRect/>
          </a:stretch>
        </p:blipFill>
        <p:spPr>
          <a:xfrm>
            <a:off x="1857081" y="1764117"/>
            <a:ext cx="2744724" cy="2836164"/>
          </a:xfrm>
          <a:prstGeom prst="rect">
            <a:avLst/>
          </a:prstGeom>
        </p:spPr>
      </p:pic>
      <p:pic>
        <p:nvPicPr>
          <p:cNvPr id="7" name="Picture 6">
            <a:extLst>
              <a:ext uri="{FF2B5EF4-FFF2-40B4-BE49-F238E27FC236}">
                <a16:creationId xmlns:a16="http://schemas.microsoft.com/office/drawing/2014/main" id="{4725EB04-2958-64E4-62AA-08DDBF5C9FC2}"/>
              </a:ext>
            </a:extLst>
          </p:cNvPr>
          <p:cNvPicPr>
            <a:picLocks noChangeAspect="1"/>
          </p:cNvPicPr>
          <p:nvPr/>
        </p:nvPicPr>
        <p:blipFill>
          <a:blip r:embed="rId4"/>
          <a:stretch>
            <a:fillRect/>
          </a:stretch>
        </p:blipFill>
        <p:spPr>
          <a:xfrm>
            <a:off x="7713530" y="1771454"/>
            <a:ext cx="2744724" cy="2836164"/>
          </a:xfrm>
          <a:prstGeom prst="rect">
            <a:avLst/>
          </a:prstGeom>
        </p:spPr>
      </p:pic>
      <p:sp>
        <p:nvSpPr>
          <p:cNvPr id="4" name="TextBox 3">
            <a:extLst>
              <a:ext uri="{FF2B5EF4-FFF2-40B4-BE49-F238E27FC236}">
                <a16:creationId xmlns:a16="http://schemas.microsoft.com/office/drawing/2014/main" id="{AFF6E8E8-2F23-5075-9A66-C4821FECFD17}"/>
              </a:ext>
            </a:extLst>
          </p:cNvPr>
          <p:cNvSpPr txBox="1"/>
          <p:nvPr/>
        </p:nvSpPr>
        <p:spPr>
          <a:xfrm>
            <a:off x="1910865" y="4850251"/>
            <a:ext cx="8657570" cy="1169551"/>
          </a:xfrm>
          <a:prstGeom prst="rect">
            <a:avLst/>
          </a:prstGeom>
          <a:noFill/>
        </p:spPr>
        <p:txBody>
          <a:bodyPr wrap="square" rtlCol="0">
            <a:spAutoFit/>
          </a:bodyPr>
          <a:lstStyle/>
          <a:p>
            <a:pPr marL="182880" indent="-182880">
              <a:buFont typeface="Arial" panose="020B0604020202020204" pitchFamily="34" charset="0"/>
              <a:buChar char="•"/>
              <a:tabLst>
                <a:tab pos="457200" algn="l"/>
              </a:tabLst>
            </a:pPr>
            <a:r>
              <a:rPr lang="en-US" sz="1400" dirty="0">
                <a:solidFill>
                  <a:srgbClr val="000000"/>
                </a:solidFill>
                <a:latin typeface="Calibri (body)"/>
                <a:ea typeface="Times New Roman" panose="02020603050405020304" pitchFamily="18" charset="0"/>
                <a:cs typeface="Times New Roman" panose="02020603050405020304" pitchFamily="18" charset="0"/>
              </a:rPr>
              <a:t>The world economy is poised to slow in 2023 as higher interest rates to tackle inflation will likely cause several economies to contract.</a:t>
            </a: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a:p>
            <a:pPr marL="182880" indent="-182880">
              <a:buFont typeface="Arial" panose="020B0604020202020204" pitchFamily="34" charset="0"/>
              <a:buChar char="•"/>
              <a:tabLst>
                <a:tab pos="457200" algn="l"/>
              </a:tabLst>
            </a:pPr>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International Monetary Fund (IMF) warned that more than one-third of the world would fall into recession in 2023.</a:t>
            </a: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a:p>
            <a:pPr marL="182880" indent="-182880">
              <a:buFont typeface="Arial" panose="020B0604020202020204" pitchFamily="34" charset="0"/>
              <a:buChar char="•"/>
              <a:tabLst>
                <a:tab pos="457200" algn="l"/>
              </a:tabLst>
            </a:pPr>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largest economies are slowing simultaneously, which will most likely translate to a negative trend globally.</a:t>
            </a: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05AB41B3-EBDE-E063-1830-0C15C78FD3C0}"/>
              </a:ext>
            </a:extLst>
          </p:cNvPr>
          <p:cNvPicPr>
            <a:picLocks noChangeAspect="1"/>
          </p:cNvPicPr>
          <p:nvPr/>
        </p:nvPicPr>
        <p:blipFill>
          <a:blip r:embed="rId5"/>
          <a:stretch>
            <a:fillRect/>
          </a:stretch>
        </p:blipFill>
        <p:spPr>
          <a:xfrm>
            <a:off x="4718535" y="1791675"/>
            <a:ext cx="2740152" cy="2836164"/>
          </a:xfrm>
          <a:prstGeom prst="rect">
            <a:avLst/>
          </a:prstGeom>
        </p:spPr>
      </p:pic>
    </p:spTree>
    <p:extLst>
      <p:ext uri="{BB962C8B-B14F-4D97-AF65-F5344CB8AC3E}">
        <p14:creationId xmlns:p14="http://schemas.microsoft.com/office/powerpoint/2010/main" val="1291803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52BB879-8379-4F17-8E70-5770022CA63E}"/>
              </a:ext>
            </a:extLst>
          </p:cNvPr>
          <p:cNvSpPr>
            <a:spLocks noGrp="1"/>
          </p:cNvSpPr>
          <p:nvPr>
            <p:ph type="title"/>
          </p:nvPr>
        </p:nvSpPr>
        <p:spPr>
          <a:xfrm>
            <a:off x="3817646" y="769701"/>
            <a:ext cx="7268959" cy="1325563"/>
          </a:xfrm>
        </p:spPr>
        <p:txBody>
          <a:bodyPr>
            <a:normAutofit/>
          </a:bodyPr>
          <a:lstStyle/>
          <a:p>
            <a:r>
              <a:rPr lang="en-US" sz="4000" dirty="0">
                <a:solidFill>
                  <a:srgbClr val="FFFFFF"/>
                </a:solidFill>
                <a:ea typeface="Calibri Light"/>
                <a:cs typeface="Calibri Light"/>
              </a:rPr>
              <a:t>Conclusion</a:t>
            </a:r>
          </a:p>
        </p:txBody>
      </p:sp>
      <p:sp>
        <p:nvSpPr>
          <p:cNvPr id="3" name="Content Placeholder 2">
            <a:extLst>
              <a:ext uri="{FF2B5EF4-FFF2-40B4-BE49-F238E27FC236}">
                <a16:creationId xmlns:a16="http://schemas.microsoft.com/office/drawing/2014/main" id="{5EFA7B6E-0573-4099-9119-66928B161022}"/>
              </a:ext>
            </a:extLst>
          </p:cNvPr>
          <p:cNvSpPr>
            <a:spLocks noGrp="1"/>
          </p:cNvSpPr>
          <p:nvPr>
            <p:ph idx="1"/>
          </p:nvPr>
        </p:nvSpPr>
        <p:spPr>
          <a:xfrm>
            <a:off x="1844648" y="2378076"/>
            <a:ext cx="8407788" cy="4169682"/>
          </a:xfrm>
        </p:spPr>
        <p:txBody>
          <a:bodyPr vert="horz" lIns="91440" tIns="45720" rIns="91440" bIns="45720" numCol="1" rtlCol="0" anchor="t">
            <a:normAutofit/>
          </a:bodyPr>
          <a:lstStyle/>
          <a:p>
            <a:endParaRPr lang="en-US" sz="4000" dirty="0">
              <a:ea typeface="+mn-lt"/>
              <a:cs typeface="+mn-lt"/>
            </a:endParaRPr>
          </a:p>
          <a:p>
            <a:pPr marL="0" indent="0" algn="ctr">
              <a:buNone/>
            </a:pPr>
            <a:r>
              <a:rPr lang="en-US" sz="4400" dirty="0">
                <a:ea typeface="+mn-lt"/>
                <a:cs typeface="+mn-lt"/>
              </a:rPr>
              <a:t>We are and will remain a long-term, vigilant, diversified investor safeguarding and growing the assets you have entrusted to us.</a:t>
            </a:r>
            <a:endParaRPr lang="en-US" sz="4400" dirty="0">
              <a:ea typeface="Calibri" panose="020F0502020204030204"/>
              <a:cs typeface="Calibri" panose="020F0502020204030204"/>
            </a:endParaRPr>
          </a:p>
          <a:p>
            <a:pPr lvl="0"/>
            <a:endParaRPr lang="en-US" sz="4400" dirty="0">
              <a:latin typeface="Calibri" panose="020F0502020204030204" pitchFamily="34" charset="0"/>
              <a:ea typeface="Calibri"/>
              <a:cs typeface="Calibri" panose="020F0502020204030204" pitchFamily="34" charset="0"/>
            </a:endParaRPr>
          </a:p>
        </p:txBody>
      </p:sp>
      <p:pic>
        <p:nvPicPr>
          <p:cNvPr id="17" name="Picture 16">
            <a:extLst>
              <a:ext uri="{FF2B5EF4-FFF2-40B4-BE49-F238E27FC236}">
                <a16:creationId xmlns:a16="http://schemas.microsoft.com/office/drawing/2014/main" id="{3CD69D75-BB33-4BC1-ABFA-F8B3E73A2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515" y="827848"/>
            <a:ext cx="2382161" cy="1082801"/>
          </a:xfrm>
          <a:prstGeom prst="rect">
            <a:avLst/>
          </a:prstGeom>
        </p:spPr>
      </p:pic>
    </p:spTree>
    <p:extLst>
      <p:ext uri="{BB962C8B-B14F-4D97-AF65-F5344CB8AC3E}">
        <p14:creationId xmlns:p14="http://schemas.microsoft.com/office/powerpoint/2010/main" val="1521890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D8A9B-2ED5-4FCB-A950-BAEC35E025EA}"/>
              </a:ext>
            </a:extLst>
          </p:cNvPr>
          <p:cNvSpPr>
            <a:spLocks noGrp="1"/>
          </p:cNvSpPr>
          <p:nvPr>
            <p:ph type="ctrTitle"/>
          </p:nvPr>
        </p:nvSpPr>
        <p:spPr/>
        <p:txBody>
          <a:bodyPr anchor="ctr">
            <a:normAutofit/>
          </a:bodyPr>
          <a:lstStyle/>
          <a:p>
            <a:pPr algn="r"/>
            <a:r>
              <a:rPr lang="en-US" sz="4100" dirty="0">
                <a:solidFill>
                  <a:srgbClr val="FFFFFF"/>
                </a:solidFill>
              </a:rPr>
              <a:t>Title of Program</a:t>
            </a:r>
            <a:br>
              <a:rPr lang="en-US" sz="4100" dirty="0">
                <a:solidFill>
                  <a:srgbClr val="FFFFFF"/>
                </a:solidFill>
              </a:rPr>
            </a:br>
            <a:r>
              <a:rPr lang="en-US" sz="4100" dirty="0">
                <a:solidFill>
                  <a:srgbClr val="FFFFFF"/>
                </a:solidFill>
              </a:rPr>
              <a:t>Goes Here </a:t>
            </a:r>
          </a:p>
        </p:txBody>
      </p:sp>
      <p:sp>
        <p:nvSpPr>
          <p:cNvPr id="3" name="Subtitle 2">
            <a:extLst>
              <a:ext uri="{FF2B5EF4-FFF2-40B4-BE49-F238E27FC236}">
                <a16:creationId xmlns:a16="http://schemas.microsoft.com/office/drawing/2014/main" id="{749AC6A3-CA67-4FA1-800C-45319DB093C5}"/>
              </a:ext>
            </a:extLst>
          </p:cNvPr>
          <p:cNvSpPr>
            <a:spLocks noGrp="1"/>
          </p:cNvSpPr>
          <p:nvPr>
            <p:ph type="subTitle" idx="1"/>
          </p:nvPr>
        </p:nvSpPr>
        <p:spPr>
          <a:xfrm>
            <a:off x="1524000" y="2119744"/>
            <a:ext cx="9144000" cy="4197929"/>
          </a:xfrm>
        </p:spPr>
        <p:txBody>
          <a:bodyPr anchor="ctr">
            <a:normAutofit/>
          </a:bodyPr>
          <a:lstStyle/>
          <a:p>
            <a:r>
              <a:rPr lang="en-US" sz="5400" dirty="0">
                <a:solidFill>
                  <a:srgbClr val="004800"/>
                </a:solidFill>
              </a:rPr>
              <a:t>Thank you</a:t>
            </a:r>
          </a:p>
          <a:p>
            <a:r>
              <a:rPr lang="en-US" sz="2800" i="1" dirty="0">
                <a:solidFill>
                  <a:srgbClr val="004800"/>
                </a:solidFill>
              </a:rPr>
              <a:t>We would appreciate your feedback</a:t>
            </a:r>
          </a:p>
          <a:p>
            <a:r>
              <a:rPr lang="en-US" dirty="0">
                <a:solidFill>
                  <a:srgbClr val="004800"/>
                </a:solidFill>
              </a:rPr>
              <a:t>Brendon Reay, VP Investments</a:t>
            </a:r>
          </a:p>
          <a:p>
            <a:pPr algn="l"/>
            <a:r>
              <a:rPr lang="en-US" sz="2000" dirty="0">
                <a:solidFill>
                  <a:srgbClr val="004800"/>
                </a:solidFill>
              </a:rPr>
              <a:t>			Email: </a:t>
            </a:r>
            <a:r>
              <a:rPr lang="en-US" sz="2000" dirty="0">
                <a:solidFill>
                  <a:srgbClr val="004800"/>
                </a:solidFill>
                <a:hlinkClick r:id="rId3"/>
              </a:rPr>
              <a:t>breay@mainecf.org</a:t>
            </a:r>
            <a:endParaRPr lang="en-US" sz="2000" dirty="0">
              <a:solidFill>
                <a:srgbClr val="004800"/>
              </a:solidFill>
            </a:endParaRPr>
          </a:p>
          <a:p>
            <a:pPr algn="l"/>
            <a:r>
              <a:rPr lang="en-US" sz="2000" dirty="0">
                <a:solidFill>
                  <a:srgbClr val="004800"/>
                </a:solidFill>
              </a:rPr>
              <a:t>			Direct line: 207-412-2016</a:t>
            </a:r>
          </a:p>
          <a:p>
            <a:pPr algn="l"/>
            <a:r>
              <a:rPr lang="en-US" sz="2000" dirty="0">
                <a:solidFill>
                  <a:srgbClr val="004800"/>
                </a:solidFill>
              </a:rPr>
              <a:t>			Mail: 245 Main St., Ellsworth, ME 04605</a:t>
            </a:r>
          </a:p>
        </p:txBody>
      </p:sp>
      <p:pic>
        <p:nvPicPr>
          <p:cNvPr id="5" name="Picture 4">
            <a:extLst>
              <a:ext uri="{FF2B5EF4-FFF2-40B4-BE49-F238E27FC236}">
                <a16:creationId xmlns:a16="http://schemas.microsoft.com/office/drawing/2014/main" id="{C97F0A2B-B2C7-4238-856C-920D5C18AE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035" r="-1" b="7046"/>
          <a:stretch/>
        </p:blipFill>
        <p:spPr>
          <a:xfrm>
            <a:off x="320041" y="320040"/>
            <a:ext cx="6179382" cy="2387600"/>
          </a:xfrm>
          <a:prstGeom prst="rect">
            <a:avLst/>
          </a:prstGeom>
        </p:spPr>
      </p:pic>
    </p:spTree>
    <p:extLst>
      <p:ext uri="{BB962C8B-B14F-4D97-AF65-F5344CB8AC3E}">
        <p14:creationId xmlns:p14="http://schemas.microsoft.com/office/powerpoint/2010/main" val="3226634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52BB879-8379-4F17-8E70-5770022CA63E}"/>
              </a:ext>
            </a:extLst>
          </p:cNvPr>
          <p:cNvSpPr>
            <a:spLocks noGrp="1"/>
          </p:cNvSpPr>
          <p:nvPr>
            <p:ph type="title"/>
          </p:nvPr>
        </p:nvSpPr>
        <p:spPr>
          <a:xfrm>
            <a:off x="839462" y="730117"/>
            <a:ext cx="10306520" cy="1325563"/>
          </a:xfrm>
        </p:spPr>
        <p:txBody>
          <a:bodyPr>
            <a:normAutofit/>
          </a:bodyPr>
          <a:lstStyle/>
          <a:p>
            <a:r>
              <a:rPr lang="en-US" sz="4000" dirty="0">
                <a:solidFill>
                  <a:srgbClr val="FFFFFF"/>
                </a:solidFill>
              </a:rPr>
              <a:t>			MaineCF Investment Committee</a:t>
            </a:r>
          </a:p>
        </p:txBody>
      </p:sp>
      <p:sp>
        <p:nvSpPr>
          <p:cNvPr id="3" name="Content Placeholder 2">
            <a:extLst>
              <a:ext uri="{FF2B5EF4-FFF2-40B4-BE49-F238E27FC236}">
                <a16:creationId xmlns:a16="http://schemas.microsoft.com/office/drawing/2014/main" id="{5EFA7B6E-0573-4099-9119-66928B161022}"/>
              </a:ext>
            </a:extLst>
          </p:cNvPr>
          <p:cNvSpPr>
            <a:spLocks noGrp="1"/>
          </p:cNvSpPr>
          <p:nvPr>
            <p:ph idx="1"/>
          </p:nvPr>
        </p:nvSpPr>
        <p:spPr>
          <a:xfrm>
            <a:off x="1416676" y="2378076"/>
            <a:ext cx="9806527" cy="4169682"/>
          </a:xfrm>
        </p:spPr>
        <p:txBody>
          <a:bodyPr numCol="1">
            <a:normAutofit lnSpcReduction="10000"/>
          </a:bodyPr>
          <a:lstStyle/>
          <a:p>
            <a:pPr eaLnBrk="1" hangingPunct="1">
              <a:spcBef>
                <a:spcPct val="0"/>
              </a:spcBef>
              <a:spcAft>
                <a:spcPts val="400"/>
              </a:spcAft>
            </a:pPr>
            <a:r>
              <a:rPr lang="en-US" sz="2200" b="1" dirty="0"/>
              <a:t>Mark Howard, </a:t>
            </a:r>
            <a:r>
              <a:rPr lang="en-US" sz="2200" dirty="0"/>
              <a:t>CFA, Chair, Managing Director and Senior Multi-Asset Specialist, BNP Paribas, New York City and Boothbay, Maine</a:t>
            </a:r>
          </a:p>
          <a:p>
            <a:pPr eaLnBrk="1" hangingPunct="1">
              <a:spcBef>
                <a:spcPct val="0"/>
              </a:spcBef>
              <a:spcAft>
                <a:spcPts val="400"/>
              </a:spcAft>
            </a:pPr>
            <a:r>
              <a:rPr lang="en-US" sz="2200" b="1" dirty="0"/>
              <a:t>Elizabeth R. Hilpman</a:t>
            </a:r>
            <a:r>
              <a:rPr lang="en-US" sz="2200" dirty="0"/>
              <a:t>, Former Chair, Partner, Barlow Partners, New York City, and Woolwich, Maine</a:t>
            </a:r>
            <a:endParaRPr lang="en-US" sz="2200" b="1" dirty="0"/>
          </a:p>
          <a:p>
            <a:pPr eaLnBrk="1" hangingPunct="1">
              <a:spcBef>
                <a:spcPct val="0"/>
              </a:spcBef>
              <a:spcAft>
                <a:spcPts val="400"/>
              </a:spcAft>
            </a:pPr>
            <a:r>
              <a:rPr lang="en-US" sz="2200" b="1" dirty="0"/>
              <a:t>Forrest Berkley</a:t>
            </a:r>
            <a:r>
              <a:rPr lang="en-US" sz="2200" dirty="0"/>
              <a:t>, Former Chair, retired Partner, Grantham, Mayo, VanOtterloo &amp; Co., LLC, Concord, Massachusetts, and Northeast Harbor, Maine</a:t>
            </a:r>
            <a:endParaRPr lang="en-US" sz="2200" b="1" dirty="0"/>
          </a:p>
          <a:p>
            <a:pPr eaLnBrk="1" hangingPunct="1">
              <a:spcBef>
                <a:spcPct val="0"/>
              </a:spcBef>
              <a:spcAft>
                <a:spcPts val="400"/>
              </a:spcAft>
            </a:pPr>
            <a:r>
              <a:rPr lang="en-US" sz="2200" b="1" dirty="0"/>
              <a:t>John B. Sullivan</a:t>
            </a:r>
            <a:r>
              <a:rPr lang="en-US" sz="2200" dirty="0"/>
              <a:t>, Former Chair, President, Portland Global Advisors, Portland</a:t>
            </a:r>
            <a:r>
              <a:rPr lang="en-US" sz="2200" b="1" dirty="0"/>
              <a:t>, </a:t>
            </a:r>
            <a:r>
              <a:rPr lang="en-US" sz="2200" dirty="0"/>
              <a:t>Maine</a:t>
            </a:r>
          </a:p>
          <a:p>
            <a:pPr eaLnBrk="1" hangingPunct="1">
              <a:spcBef>
                <a:spcPct val="0"/>
              </a:spcBef>
              <a:spcAft>
                <a:spcPts val="400"/>
              </a:spcAft>
            </a:pPr>
            <a:r>
              <a:rPr lang="en-US" sz="2200" b="1" dirty="0"/>
              <a:t>Martha Dumont</a:t>
            </a:r>
            <a:r>
              <a:rPr lang="en-US" sz="2200" dirty="0"/>
              <a:t>, retired Director of Research, Credit Sights, New York, NY.  and former Director of Global Fixed Income Research at Lehman Brothers, Falmouth, Maine </a:t>
            </a:r>
          </a:p>
          <a:p>
            <a:pPr eaLnBrk="1" hangingPunct="1">
              <a:spcBef>
                <a:spcPct val="0"/>
              </a:spcBef>
              <a:spcAft>
                <a:spcPts val="400"/>
              </a:spcAft>
            </a:pPr>
            <a:r>
              <a:rPr lang="en-US" sz="2200" b="1" dirty="0"/>
              <a:t>Brooke Parish</a:t>
            </a:r>
            <a:r>
              <a:rPr lang="en-US" sz="2200" dirty="0"/>
              <a:t>, President and Partner, Corvid Peak Capital Management, New York City and Castine, Maine</a:t>
            </a:r>
          </a:p>
          <a:p>
            <a:pPr marL="0" indent="0" eaLnBrk="1" hangingPunct="1">
              <a:spcBef>
                <a:spcPct val="0"/>
              </a:spcBef>
              <a:spcAft>
                <a:spcPts val="400"/>
              </a:spcAft>
              <a:buNone/>
            </a:pPr>
            <a:endParaRPr lang="en-US" sz="2000" dirty="0"/>
          </a:p>
          <a:p>
            <a:pPr marL="0" indent="0">
              <a:buNone/>
            </a:pPr>
            <a:endParaRPr lang="en-US" sz="2000" b="1" dirty="0"/>
          </a:p>
        </p:txBody>
      </p:sp>
      <p:pic>
        <p:nvPicPr>
          <p:cNvPr id="17" name="Picture 16">
            <a:extLst>
              <a:ext uri="{FF2B5EF4-FFF2-40B4-BE49-F238E27FC236}">
                <a16:creationId xmlns:a16="http://schemas.microsoft.com/office/drawing/2014/main" id="{3CD69D75-BB33-4BC1-ABFA-F8B3E73A2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554" y="817952"/>
            <a:ext cx="2382161" cy="1082801"/>
          </a:xfrm>
          <a:prstGeom prst="rect">
            <a:avLst/>
          </a:prstGeom>
        </p:spPr>
      </p:pic>
    </p:spTree>
    <p:extLst>
      <p:ext uri="{BB962C8B-B14F-4D97-AF65-F5344CB8AC3E}">
        <p14:creationId xmlns:p14="http://schemas.microsoft.com/office/powerpoint/2010/main" val="480813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52BB879-8379-4F17-8E70-5770022CA63E}"/>
              </a:ext>
            </a:extLst>
          </p:cNvPr>
          <p:cNvSpPr>
            <a:spLocks noGrp="1"/>
          </p:cNvSpPr>
          <p:nvPr>
            <p:ph type="title"/>
          </p:nvPr>
        </p:nvSpPr>
        <p:spPr>
          <a:xfrm>
            <a:off x="3442137" y="670741"/>
            <a:ext cx="7515819" cy="1325563"/>
          </a:xfrm>
        </p:spPr>
        <p:txBody>
          <a:bodyPr>
            <a:normAutofit/>
          </a:bodyPr>
          <a:lstStyle/>
          <a:p>
            <a:r>
              <a:rPr lang="en-US" sz="4000" dirty="0">
                <a:solidFill>
                  <a:srgbClr val="FFFFFF"/>
                </a:solidFill>
              </a:rPr>
              <a:t>     Questions</a:t>
            </a:r>
          </a:p>
        </p:txBody>
      </p:sp>
      <p:sp>
        <p:nvSpPr>
          <p:cNvPr id="3" name="Content Placeholder 2">
            <a:extLst>
              <a:ext uri="{FF2B5EF4-FFF2-40B4-BE49-F238E27FC236}">
                <a16:creationId xmlns:a16="http://schemas.microsoft.com/office/drawing/2014/main" id="{5EFA7B6E-0573-4099-9119-66928B161022}"/>
              </a:ext>
            </a:extLst>
          </p:cNvPr>
          <p:cNvSpPr>
            <a:spLocks noGrp="1"/>
          </p:cNvSpPr>
          <p:nvPr>
            <p:ph idx="1"/>
          </p:nvPr>
        </p:nvSpPr>
        <p:spPr>
          <a:xfrm>
            <a:off x="1454727" y="2301261"/>
            <a:ext cx="9534132" cy="4246497"/>
          </a:xfrm>
        </p:spPr>
        <p:txBody>
          <a:bodyPr numCol="1">
            <a:normAutofit/>
          </a:bodyPr>
          <a:lstStyle/>
          <a:p>
            <a:pPr marL="0" indent="0">
              <a:buNone/>
            </a:pPr>
            <a:endParaRPr lang="en-US" dirty="0"/>
          </a:p>
          <a:p>
            <a:pPr marL="0" indent="0" algn="ctr">
              <a:buNone/>
            </a:pPr>
            <a:r>
              <a:rPr lang="en-US" sz="4000" dirty="0"/>
              <a:t>Please use the </a:t>
            </a:r>
            <a:r>
              <a:rPr lang="en-US" sz="4000" b="1" dirty="0"/>
              <a:t>Q &amp; A </a:t>
            </a:r>
            <a:r>
              <a:rPr lang="en-US" sz="4000" dirty="0"/>
              <a:t>feature to ask questions during the webinar.</a:t>
            </a:r>
          </a:p>
          <a:p>
            <a:pPr marL="0" indent="0">
              <a:buNone/>
            </a:pPr>
            <a:endParaRPr lang="en-US" dirty="0"/>
          </a:p>
          <a:p>
            <a:pPr marL="0" indent="0">
              <a:buNone/>
            </a:pPr>
            <a:r>
              <a:rPr lang="en-US" i="1" dirty="0"/>
              <a:t>After the webinar, please contact:</a:t>
            </a:r>
            <a:endParaRPr lang="en-US" sz="800" i="1" dirty="0"/>
          </a:p>
          <a:p>
            <a:pPr marL="0" indent="0">
              <a:buNone/>
            </a:pPr>
            <a:r>
              <a:rPr lang="en-US" dirty="0"/>
              <a:t>Brendon Reay: </a:t>
            </a:r>
            <a:r>
              <a:rPr lang="en-US" u="sng" dirty="0">
                <a:solidFill>
                  <a:srgbClr val="00B050"/>
                </a:solidFill>
                <a:hlinkClick r:id="rId3"/>
              </a:rPr>
              <a:t>breay@mainecf.org</a:t>
            </a:r>
            <a:endParaRPr lang="en-US" u="sng" dirty="0">
              <a:solidFill>
                <a:srgbClr val="00B050"/>
              </a:solidFill>
            </a:endParaRPr>
          </a:p>
          <a:p>
            <a:pPr marL="0" indent="0">
              <a:buNone/>
            </a:pPr>
            <a:r>
              <a:rPr lang="en-US" dirty="0"/>
              <a:t>Liana Kingsbury: </a:t>
            </a:r>
            <a:r>
              <a:rPr lang="en-US" u="sng" dirty="0">
                <a:solidFill>
                  <a:srgbClr val="00B050"/>
                </a:solidFill>
                <a:hlinkClick r:id="rId4"/>
              </a:rPr>
              <a:t>lkingsbury@mainecf.org</a:t>
            </a:r>
            <a:endParaRPr lang="en-US" u="sng" dirty="0">
              <a:solidFill>
                <a:srgbClr val="00B050"/>
              </a:solidFill>
            </a:endParaRPr>
          </a:p>
          <a:p>
            <a:pPr marL="0" indent="0">
              <a:buNone/>
            </a:pPr>
            <a:endParaRPr lang="en-US" sz="800" dirty="0">
              <a:solidFill>
                <a:schemeClr val="tx1">
                  <a:lumMod val="95000"/>
                  <a:lumOff val="5000"/>
                </a:schemeClr>
              </a:solidFill>
            </a:endParaRPr>
          </a:p>
          <a:p>
            <a:pPr marL="0" indent="0">
              <a:buNone/>
            </a:pPr>
            <a:endParaRPr lang="en-US" i="1" u="sng" dirty="0">
              <a:solidFill>
                <a:srgbClr val="00B050"/>
              </a:solidFill>
            </a:endParaRPr>
          </a:p>
        </p:txBody>
      </p:sp>
      <p:pic>
        <p:nvPicPr>
          <p:cNvPr id="17" name="Picture 16">
            <a:extLst>
              <a:ext uri="{FF2B5EF4-FFF2-40B4-BE49-F238E27FC236}">
                <a16:creationId xmlns:a16="http://schemas.microsoft.com/office/drawing/2014/main" id="{3CD69D75-BB33-4BC1-ABFA-F8B3E73A23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554" y="798160"/>
            <a:ext cx="2382161" cy="1082801"/>
          </a:xfrm>
          <a:prstGeom prst="rect">
            <a:avLst/>
          </a:prstGeom>
        </p:spPr>
      </p:pic>
    </p:spTree>
    <p:extLst>
      <p:ext uri="{BB962C8B-B14F-4D97-AF65-F5344CB8AC3E}">
        <p14:creationId xmlns:p14="http://schemas.microsoft.com/office/powerpoint/2010/main" val="50854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52BB879-8379-4F17-8E70-5770022CA63E}"/>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rPr>
              <a:t>			Independent Investment Consultant</a:t>
            </a:r>
          </a:p>
        </p:txBody>
      </p:sp>
      <p:sp>
        <p:nvSpPr>
          <p:cNvPr id="3" name="Content Placeholder 2">
            <a:extLst>
              <a:ext uri="{FF2B5EF4-FFF2-40B4-BE49-F238E27FC236}">
                <a16:creationId xmlns:a16="http://schemas.microsoft.com/office/drawing/2014/main" id="{5EFA7B6E-0573-4099-9119-66928B161022}"/>
              </a:ext>
            </a:extLst>
          </p:cNvPr>
          <p:cNvSpPr>
            <a:spLocks noGrp="1"/>
          </p:cNvSpPr>
          <p:nvPr>
            <p:ph idx="1"/>
          </p:nvPr>
        </p:nvSpPr>
        <p:spPr>
          <a:xfrm>
            <a:off x="1222645" y="2378076"/>
            <a:ext cx="10000558" cy="4169682"/>
          </a:xfrm>
        </p:spPr>
        <p:txBody>
          <a:bodyPr numCol="1">
            <a:normAutofit fontScale="92500" lnSpcReduction="20000"/>
          </a:bodyPr>
          <a:lstStyle/>
          <a:p>
            <a:pPr eaLnBrk="1" hangingPunct="1">
              <a:spcBef>
                <a:spcPct val="0"/>
              </a:spcBef>
              <a:spcAft>
                <a:spcPts val="800"/>
              </a:spcAft>
            </a:pPr>
            <a:r>
              <a:rPr lang="en-US" sz="2000" dirty="0"/>
              <a:t>Role of investment consultant</a:t>
            </a:r>
          </a:p>
          <a:p>
            <a:pPr lvl="1" eaLnBrk="1" hangingPunct="1">
              <a:spcBef>
                <a:spcPct val="0"/>
              </a:spcBef>
              <a:spcAft>
                <a:spcPts val="0"/>
              </a:spcAft>
            </a:pPr>
            <a:r>
              <a:rPr lang="en-US" sz="2000" dirty="0"/>
              <a:t>MaineCF staff and Investment Committee work closely with an independent investment consultant to monitor investment manager performance and assist in manager selection</a:t>
            </a:r>
          </a:p>
          <a:p>
            <a:pPr lvl="1" eaLnBrk="1" hangingPunct="1">
              <a:spcBef>
                <a:spcPct val="0"/>
              </a:spcBef>
              <a:spcAft>
                <a:spcPts val="0"/>
              </a:spcAft>
            </a:pPr>
            <a:r>
              <a:rPr lang="en-US" sz="2000" dirty="0"/>
              <a:t>Investment consultant also provides extensive analytical and comparative reporting to assist staff and the committee with its decision-making</a:t>
            </a:r>
          </a:p>
          <a:p>
            <a:pPr marL="457200" lvl="1" indent="0" eaLnBrk="1" hangingPunct="1">
              <a:spcBef>
                <a:spcPct val="0"/>
              </a:spcBef>
              <a:spcAft>
                <a:spcPts val="0"/>
              </a:spcAft>
              <a:buNone/>
            </a:pPr>
            <a:endParaRPr lang="en-US" sz="2000" dirty="0"/>
          </a:p>
          <a:p>
            <a:r>
              <a:rPr lang="en-US" sz="2000" dirty="0"/>
              <a:t>Consultant - Monticello Associates </a:t>
            </a:r>
          </a:p>
          <a:p>
            <a:pPr lvl="1">
              <a:spcBef>
                <a:spcPts val="0"/>
              </a:spcBef>
            </a:pPr>
            <a:r>
              <a:rPr lang="en-US" sz="2000" dirty="0"/>
              <a:t>Independent asset management consulting firm providing non-discretionary investment advisory services</a:t>
            </a:r>
          </a:p>
          <a:p>
            <a:pPr lvl="1">
              <a:spcBef>
                <a:spcPts val="0"/>
              </a:spcBef>
            </a:pPr>
            <a:r>
              <a:rPr lang="en-US" sz="2000" dirty="0"/>
              <a:t>Founded in 1992 with a focus on endowment and foundation clients and high net worth families </a:t>
            </a:r>
          </a:p>
          <a:p>
            <a:pPr lvl="1">
              <a:spcBef>
                <a:spcPts val="0"/>
              </a:spcBef>
            </a:pPr>
            <a:r>
              <a:rPr lang="en-US" sz="2000" dirty="0"/>
              <a:t>Headquarters in Denver with offices in Cleveland and Boston</a:t>
            </a:r>
          </a:p>
          <a:p>
            <a:pPr lvl="1">
              <a:spcBef>
                <a:spcPts val="0"/>
              </a:spcBef>
            </a:pPr>
            <a:r>
              <a:rPr lang="en-US" sz="2000" dirty="0"/>
              <a:t>Grown into one of the country’s leading asset management consulting firms working with many prominent community foundations, museums, hospitals, schools, and families across the U.S.</a:t>
            </a:r>
          </a:p>
          <a:p>
            <a:pPr marL="457200" lvl="1" indent="0">
              <a:buNone/>
            </a:pPr>
            <a:endParaRPr lang="en-US" sz="2000" dirty="0"/>
          </a:p>
          <a:p>
            <a:r>
              <a:rPr lang="en-US" sz="2000" dirty="0"/>
              <a:t>MaineCF’s primary contact at Monticello: Andrew Terborgh, Managing Director</a:t>
            </a:r>
          </a:p>
          <a:p>
            <a:pPr marL="0" indent="0">
              <a:buNone/>
            </a:pPr>
            <a:endParaRPr lang="en-US" sz="2000" b="1" dirty="0"/>
          </a:p>
        </p:txBody>
      </p:sp>
      <p:pic>
        <p:nvPicPr>
          <p:cNvPr id="17" name="Picture 16">
            <a:extLst>
              <a:ext uri="{FF2B5EF4-FFF2-40B4-BE49-F238E27FC236}">
                <a16:creationId xmlns:a16="http://schemas.microsoft.com/office/drawing/2014/main" id="{3CD69D75-BB33-4BC1-ABFA-F8B3E73A2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931" y="815561"/>
            <a:ext cx="2382161" cy="1082801"/>
          </a:xfrm>
          <a:prstGeom prst="rect">
            <a:avLst/>
          </a:prstGeom>
        </p:spPr>
      </p:pic>
    </p:spTree>
    <p:extLst>
      <p:ext uri="{BB962C8B-B14F-4D97-AF65-F5344CB8AC3E}">
        <p14:creationId xmlns:p14="http://schemas.microsoft.com/office/powerpoint/2010/main" val="1882371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52BB879-8379-4F17-8E70-5770022CA63E}"/>
              </a:ext>
            </a:extLst>
          </p:cNvPr>
          <p:cNvSpPr>
            <a:spLocks noGrp="1"/>
          </p:cNvSpPr>
          <p:nvPr>
            <p:ph type="title"/>
          </p:nvPr>
        </p:nvSpPr>
        <p:spPr>
          <a:xfrm>
            <a:off x="3491618" y="740013"/>
            <a:ext cx="7476235" cy="1325563"/>
          </a:xfrm>
        </p:spPr>
        <p:txBody>
          <a:bodyPr>
            <a:normAutofit/>
          </a:bodyPr>
          <a:lstStyle/>
          <a:p>
            <a:r>
              <a:rPr lang="en-US" sz="4000" dirty="0">
                <a:solidFill>
                  <a:srgbClr val="FFFFFF"/>
                </a:solidFill>
              </a:rPr>
              <a:t>     2022 at MaineCF</a:t>
            </a:r>
            <a:endParaRPr lang="en-US" sz="4000" dirty="0">
              <a:solidFill>
                <a:srgbClr val="FFFFFF"/>
              </a:solidFill>
              <a:ea typeface="Calibri Light"/>
              <a:cs typeface="Calibri Light"/>
            </a:endParaRPr>
          </a:p>
        </p:txBody>
      </p:sp>
      <p:sp>
        <p:nvSpPr>
          <p:cNvPr id="3" name="Content Placeholder 2">
            <a:extLst>
              <a:ext uri="{FF2B5EF4-FFF2-40B4-BE49-F238E27FC236}">
                <a16:creationId xmlns:a16="http://schemas.microsoft.com/office/drawing/2014/main" id="{5EFA7B6E-0573-4099-9119-66928B161022}"/>
              </a:ext>
            </a:extLst>
          </p:cNvPr>
          <p:cNvSpPr>
            <a:spLocks noGrp="1"/>
          </p:cNvSpPr>
          <p:nvPr>
            <p:ph idx="1"/>
          </p:nvPr>
        </p:nvSpPr>
        <p:spPr>
          <a:xfrm>
            <a:off x="1534886" y="2378076"/>
            <a:ext cx="9688317" cy="4324060"/>
          </a:xfrm>
        </p:spPr>
        <p:txBody>
          <a:bodyPr vert="horz" lIns="91440" tIns="45720" rIns="91440" bIns="45720" numCol="1" rtlCol="0" anchor="t">
            <a:normAutofit/>
          </a:bodyPr>
          <a:lstStyle/>
          <a:p>
            <a:pPr marL="0" indent="0">
              <a:buNone/>
            </a:pPr>
            <a:endParaRPr lang="en-US" dirty="0">
              <a:cs typeface="Calibri"/>
            </a:endParaRPr>
          </a:p>
          <a:p>
            <a:pPr marL="0" indent="0">
              <a:buNone/>
            </a:pPr>
            <a:endParaRPr lang="en-US" dirty="0">
              <a:cs typeface="Calibri"/>
            </a:endParaRPr>
          </a:p>
          <a:p>
            <a:pPr marL="0" indent="0">
              <a:buNone/>
            </a:pPr>
            <a:r>
              <a:rPr lang="en-US" sz="3200" b="1" dirty="0">
                <a:cs typeface="Calibri"/>
              </a:rPr>
              <a:t>New leadership</a:t>
            </a:r>
          </a:p>
          <a:p>
            <a:pPr marL="0" indent="0">
              <a:buNone/>
            </a:pPr>
            <a:endParaRPr lang="en-US" sz="3200" b="1" dirty="0">
              <a:cs typeface="Calibri"/>
            </a:endParaRPr>
          </a:p>
          <a:p>
            <a:pPr marL="0" indent="0">
              <a:buNone/>
            </a:pPr>
            <a:r>
              <a:rPr lang="en-US" sz="3200" b="1" dirty="0">
                <a:cs typeface="Calibri"/>
              </a:rPr>
              <a:t>Updated Mission</a:t>
            </a:r>
          </a:p>
          <a:p>
            <a:pPr marL="0" indent="0">
              <a:buNone/>
            </a:pPr>
            <a:endParaRPr lang="en-US" sz="3200" b="1" dirty="0">
              <a:cs typeface="Calibri"/>
            </a:endParaRPr>
          </a:p>
          <a:p>
            <a:pPr marL="0" indent="0">
              <a:buNone/>
            </a:pPr>
            <a:r>
              <a:rPr lang="en-US" sz="3200" b="1" dirty="0">
                <a:cs typeface="Calibri"/>
              </a:rPr>
              <a:t>New strategic plan</a:t>
            </a:r>
            <a:endParaRPr lang="en-US" dirty="0">
              <a:cs typeface="Calibri"/>
            </a:endParaRPr>
          </a:p>
          <a:p>
            <a:pPr marL="0" indent="0">
              <a:buNone/>
            </a:pPr>
            <a:endParaRPr lang="en-US" dirty="0">
              <a:cs typeface="Calibri"/>
            </a:endParaRPr>
          </a:p>
          <a:p>
            <a:pPr marL="0" indent="0">
              <a:buNone/>
            </a:pPr>
            <a:endParaRPr lang="en-US" dirty="0">
              <a:cs typeface="Calibri"/>
            </a:endParaRPr>
          </a:p>
        </p:txBody>
      </p:sp>
      <p:pic>
        <p:nvPicPr>
          <p:cNvPr id="17" name="Picture 16">
            <a:extLst>
              <a:ext uri="{FF2B5EF4-FFF2-40B4-BE49-F238E27FC236}">
                <a16:creationId xmlns:a16="http://schemas.microsoft.com/office/drawing/2014/main" id="{3CD69D75-BB33-4BC1-ABFA-F8B3E73A2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931" y="798160"/>
            <a:ext cx="2382161" cy="1082801"/>
          </a:xfrm>
          <a:prstGeom prst="rect">
            <a:avLst/>
          </a:prstGeom>
        </p:spPr>
      </p:pic>
    </p:spTree>
    <p:extLst>
      <p:ext uri="{BB962C8B-B14F-4D97-AF65-F5344CB8AC3E}">
        <p14:creationId xmlns:p14="http://schemas.microsoft.com/office/powerpoint/2010/main" val="3924507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52BB879-8379-4F17-8E70-5770022CA63E}"/>
              </a:ext>
            </a:extLst>
          </p:cNvPr>
          <p:cNvSpPr>
            <a:spLocks noGrp="1"/>
          </p:cNvSpPr>
          <p:nvPr>
            <p:ph type="title"/>
          </p:nvPr>
        </p:nvSpPr>
        <p:spPr>
          <a:xfrm>
            <a:off x="3491618" y="740013"/>
            <a:ext cx="7476235" cy="1325563"/>
          </a:xfrm>
        </p:spPr>
        <p:txBody>
          <a:bodyPr>
            <a:normAutofit/>
          </a:bodyPr>
          <a:lstStyle/>
          <a:p>
            <a:r>
              <a:rPr lang="en-US" sz="4000" dirty="0">
                <a:solidFill>
                  <a:srgbClr val="FFFFFF"/>
                </a:solidFill>
              </a:rPr>
              <a:t>     About MaineCF</a:t>
            </a:r>
            <a:endParaRPr lang="en-US" sz="4000" dirty="0">
              <a:solidFill>
                <a:srgbClr val="FFFFFF"/>
              </a:solidFill>
              <a:ea typeface="Calibri Light"/>
              <a:cs typeface="Calibri Light"/>
            </a:endParaRPr>
          </a:p>
        </p:txBody>
      </p:sp>
      <p:sp>
        <p:nvSpPr>
          <p:cNvPr id="3" name="Content Placeholder 2">
            <a:extLst>
              <a:ext uri="{FF2B5EF4-FFF2-40B4-BE49-F238E27FC236}">
                <a16:creationId xmlns:a16="http://schemas.microsoft.com/office/drawing/2014/main" id="{5EFA7B6E-0573-4099-9119-66928B161022}"/>
              </a:ext>
            </a:extLst>
          </p:cNvPr>
          <p:cNvSpPr>
            <a:spLocks noGrp="1"/>
          </p:cNvSpPr>
          <p:nvPr>
            <p:ph idx="1"/>
          </p:nvPr>
        </p:nvSpPr>
        <p:spPr>
          <a:xfrm>
            <a:off x="1534886" y="2378076"/>
            <a:ext cx="9688317" cy="4324060"/>
          </a:xfrm>
        </p:spPr>
        <p:txBody>
          <a:bodyPr numCol="1">
            <a:normAutofit lnSpcReduction="10000"/>
          </a:bodyPr>
          <a:lstStyle/>
          <a:p>
            <a:pPr marL="0" indent="0">
              <a:buNone/>
            </a:pPr>
            <a:r>
              <a:rPr lang="en-US" b="1" i="1" dirty="0"/>
              <a:t>Mission</a:t>
            </a:r>
            <a:r>
              <a:rPr lang="en-US" b="1" dirty="0"/>
              <a:t>: </a:t>
            </a:r>
            <a:r>
              <a:rPr lang="en-US" dirty="0"/>
              <a:t>To bring people and resources together to build a better Maine. </a:t>
            </a:r>
          </a:p>
          <a:p>
            <a:pPr marL="0" indent="0">
              <a:buNone/>
            </a:pPr>
            <a:r>
              <a:rPr lang="en-US" b="1" i="1" dirty="0"/>
              <a:t>Vision:  </a:t>
            </a:r>
            <a:r>
              <a:rPr lang="en-US" dirty="0"/>
              <a:t>Maine is a vibrant and equitable place where people and communities thrive</a:t>
            </a:r>
          </a:p>
          <a:p>
            <a:pPr marL="0" indent="0">
              <a:buNone/>
            </a:pPr>
            <a:r>
              <a:rPr lang="en-US" sz="2800" b="1" i="1" dirty="0">
                <a:cs typeface="Aharoni" pitchFamily="2" charset="-79"/>
              </a:rPr>
              <a:t>Values:</a:t>
            </a:r>
          </a:p>
          <a:p>
            <a:pPr lvl="1"/>
            <a:r>
              <a:rPr lang="en-US" sz="1800" b="1" dirty="0">
                <a:cs typeface="Aharoni" pitchFamily="2" charset="-79"/>
              </a:rPr>
              <a:t>Integrity </a:t>
            </a:r>
            <a:r>
              <a:rPr lang="en-US" sz="1800" dirty="0">
                <a:cs typeface="Aharoni" pitchFamily="2" charset="-79"/>
              </a:rPr>
              <a:t>– we earn trust by being honest and open in everything we do</a:t>
            </a:r>
          </a:p>
          <a:p>
            <a:pPr lvl="1"/>
            <a:r>
              <a:rPr lang="en-US" sz="1800" b="1" dirty="0">
                <a:cs typeface="Aharoni" pitchFamily="2" charset="-79"/>
              </a:rPr>
              <a:t>Respect </a:t>
            </a:r>
            <a:r>
              <a:rPr lang="en-US" sz="1800" dirty="0">
                <a:cs typeface="Aharoni" pitchFamily="2" charset="-79"/>
              </a:rPr>
              <a:t>– we treat everyone with dignity and civility</a:t>
            </a:r>
          </a:p>
          <a:p>
            <a:pPr lvl="1"/>
            <a:r>
              <a:rPr lang="en-US" sz="1800" b="1" dirty="0">
                <a:cs typeface="Aharoni" pitchFamily="2" charset="-79"/>
              </a:rPr>
              <a:t>Stewardship </a:t>
            </a:r>
            <a:r>
              <a:rPr lang="en-US" sz="1800" dirty="0">
                <a:cs typeface="Aharoni" pitchFamily="2" charset="-79"/>
              </a:rPr>
              <a:t>– we manage the resources entrusted to us responsibly</a:t>
            </a:r>
          </a:p>
          <a:p>
            <a:pPr lvl="1"/>
            <a:r>
              <a:rPr lang="en-US" sz="1800" b="1" dirty="0">
                <a:cs typeface="Aharoni" pitchFamily="2" charset="-79"/>
              </a:rPr>
              <a:t>Equity </a:t>
            </a:r>
            <a:r>
              <a:rPr lang="en-US" sz="1800" dirty="0">
                <a:cs typeface="Aharoni" pitchFamily="2" charset="-79"/>
              </a:rPr>
              <a:t>– we promote just and fair access to opportunities for all people</a:t>
            </a:r>
          </a:p>
          <a:p>
            <a:pPr lvl="1"/>
            <a:r>
              <a:rPr lang="en-US" sz="1800" b="1" dirty="0"/>
              <a:t>Collaboration </a:t>
            </a:r>
            <a:r>
              <a:rPr lang="en-US" sz="1800" dirty="0"/>
              <a:t>– we work with others to achieve common goals</a:t>
            </a:r>
            <a:endParaRPr lang="en-US" sz="800" dirty="0"/>
          </a:p>
          <a:p>
            <a:pPr marL="0" indent="0" algn="ctr">
              <a:buNone/>
            </a:pPr>
            <a:endParaRPr lang="en-US" sz="800" b="1" i="1" dirty="0"/>
          </a:p>
          <a:p>
            <a:pPr marL="0" indent="0" algn="ctr">
              <a:buNone/>
            </a:pPr>
            <a:r>
              <a:rPr lang="en-US" b="1" i="1" dirty="0"/>
              <a:t>We share your passion for Maine.</a:t>
            </a:r>
          </a:p>
        </p:txBody>
      </p:sp>
      <p:pic>
        <p:nvPicPr>
          <p:cNvPr id="17" name="Picture 16">
            <a:extLst>
              <a:ext uri="{FF2B5EF4-FFF2-40B4-BE49-F238E27FC236}">
                <a16:creationId xmlns:a16="http://schemas.microsoft.com/office/drawing/2014/main" id="{3CD69D75-BB33-4BC1-ABFA-F8B3E73A2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931" y="798160"/>
            <a:ext cx="2382161" cy="1082801"/>
          </a:xfrm>
          <a:prstGeom prst="rect">
            <a:avLst/>
          </a:prstGeom>
        </p:spPr>
      </p:pic>
    </p:spTree>
    <p:extLst>
      <p:ext uri="{BB962C8B-B14F-4D97-AF65-F5344CB8AC3E}">
        <p14:creationId xmlns:p14="http://schemas.microsoft.com/office/powerpoint/2010/main" val="3850127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52BB879-8379-4F17-8E70-5770022CA63E}"/>
              </a:ext>
            </a:extLst>
          </p:cNvPr>
          <p:cNvSpPr>
            <a:spLocks noGrp="1"/>
          </p:cNvSpPr>
          <p:nvPr>
            <p:ph type="title"/>
          </p:nvPr>
        </p:nvSpPr>
        <p:spPr>
          <a:xfrm>
            <a:off x="3491618" y="740013"/>
            <a:ext cx="7476235" cy="1325563"/>
          </a:xfrm>
        </p:spPr>
        <p:txBody>
          <a:bodyPr>
            <a:normAutofit/>
          </a:bodyPr>
          <a:lstStyle/>
          <a:p>
            <a:r>
              <a:rPr lang="en-US" sz="4000" dirty="0">
                <a:solidFill>
                  <a:srgbClr val="FFFFFF"/>
                </a:solidFill>
              </a:rPr>
              <a:t>     Our Roadmap</a:t>
            </a:r>
            <a:endParaRPr lang="en-US" sz="4000" dirty="0">
              <a:solidFill>
                <a:srgbClr val="FFFFFF"/>
              </a:solidFill>
              <a:ea typeface="Calibri Light"/>
              <a:cs typeface="Calibri Light"/>
            </a:endParaRPr>
          </a:p>
        </p:txBody>
      </p:sp>
      <p:sp>
        <p:nvSpPr>
          <p:cNvPr id="3" name="Content Placeholder 2">
            <a:extLst>
              <a:ext uri="{FF2B5EF4-FFF2-40B4-BE49-F238E27FC236}">
                <a16:creationId xmlns:a16="http://schemas.microsoft.com/office/drawing/2014/main" id="{5EFA7B6E-0573-4099-9119-66928B161022}"/>
              </a:ext>
            </a:extLst>
          </p:cNvPr>
          <p:cNvSpPr>
            <a:spLocks noGrp="1"/>
          </p:cNvSpPr>
          <p:nvPr>
            <p:ph idx="1"/>
          </p:nvPr>
        </p:nvSpPr>
        <p:spPr>
          <a:xfrm>
            <a:off x="1534886" y="2378076"/>
            <a:ext cx="9688317" cy="4324060"/>
          </a:xfrm>
        </p:spPr>
        <p:txBody>
          <a:bodyPr vert="horz" lIns="91440" tIns="45720" rIns="91440" bIns="45720" numCol="1" rtlCol="0" anchor="t">
            <a:normAutofit/>
          </a:bodyPr>
          <a:lstStyle/>
          <a:p>
            <a:pPr marL="0" indent="0" algn="ctr">
              <a:buNone/>
            </a:pPr>
            <a:r>
              <a:rPr lang="en-US" sz="3200" b="1" dirty="0">
                <a:cs typeface="Calibri"/>
              </a:rPr>
              <a:t>Three Pillars of Work</a:t>
            </a:r>
            <a:endParaRPr lang="en-US" sz="3200" b="1" dirty="0"/>
          </a:p>
          <a:p>
            <a:pPr marL="0" indent="0" algn="ctr">
              <a:buNone/>
            </a:pPr>
            <a:endParaRPr lang="en-US" b="1" i="1" dirty="0">
              <a:cs typeface="Calibri" panose="020F0502020204030204"/>
            </a:endParaRPr>
          </a:p>
          <a:p>
            <a:pPr marL="0" indent="0" algn="ctr">
              <a:buNone/>
            </a:pPr>
            <a:r>
              <a:rPr lang="en-US" b="1" i="1" dirty="0">
                <a:cs typeface="Calibri" panose="020F0502020204030204"/>
              </a:rPr>
              <a:t>Strengthening Operations and Aligning the Organization</a:t>
            </a:r>
          </a:p>
          <a:p>
            <a:pPr marL="514350" indent="-514350" algn="ctr">
              <a:buAutoNum type="arabicParenR"/>
            </a:pPr>
            <a:endParaRPr lang="en-US" b="1" i="1" dirty="0">
              <a:cs typeface="Calibri" panose="020F0502020204030204"/>
            </a:endParaRPr>
          </a:p>
          <a:p>
            <a:pPr marL="0" indent="0" algn="ctr">
              <a:buNone/>
            </a:pPr>
            <a:r>
              <a:rPr lang="en-US" b="1" i="1" dirty="0">
                <a:cs typeface="Calibri" panose="020F0502020204030204"/>
              </a:rPr>
              <a:t>Driving Greater Impact</a:t>
            </a:r>
          </a:p>
          <a:p>
            <a:pPr marL="0" indent="0" algn="ctr">
              <a:buNone/>
            </a:pPr>
            <a:endParaRPr lang="en-US" b="1" i="1" dirty="0">
              <a:cs typeface="Calibri" panose="020F0502020204030204"/>
            </a:endParaRPr>
          </a:p>
          <a:p>
            <a:pPr marL="0" indent="0" algn="ctr">
              <a:buNone/>
            </a:pPr>
            <a:r>
              <a:rPr lang="en-US" b="1" i="1" dirty="0">
                <a:cs typeface="Calibri" panose="020F0502020204030204"/>
              </a:rPr>
              <a:t>Mobilizing Philanthropic Resources </a:t>
            </a:r>
          </a:p>
          <a:p>
            <a:pPr marL="0" indent="0" algn="ctr">
              <a:buNone/>
            </a:pPr>
            <a:endParaRPr lang="en-US" b="1" i="1" dirty="0">
              <a:cs typeface="Calibri" panose="020F0502020204030204"/>
            </a:endParaRPr>
          </a:p>
          <a:p>
            <a:pPr marL="0" indent="0" algn="ctr">
              <a:buNone/>
            </a:pPr>
            <a:endParaRPr lang="en-US" b="1" i="1" dirty="0">
              <a:cs typeface="Calibri" panose="020F0502020204030204"/>
            </a:endParaRPr>
          </a:p>
          <a:p>
            <a:pPr marL="0" indent="0" algn="ctr">
              <a:buNone/>
            </a:pPr>
            <a:endParaRPr lang="en-US" b="1" i="1" dirty="0">
              <a:cs typeface="Calibri" panose="020F0502020204030204"/>
            </a:endParaRPr>
          </a:p>
        </p:txBody>
      </p:sp>
      <p:pic>
        <p:nvPicPr>
          <p:cNvPr id="17" name="Picture 16">
            <a:extLst>
              <a:ext uri="{FF2B5EF4-FFF2-40B4-BE49-F238E27FC236}">
                <a16:creationId xmlns:a16="http://schemas.microsoft.com/office/drawing/2014/main" id="{3CD69D75-BB33-4BC1-ABFA-F8B3E73A2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931" y="798160"/>
            <a:ext cx="2382161" cy="1082801"/>
          </a:xfrm>
          <a:prstGeom prst="rect">
            <a:avLst/>
          </a:prstGeom>
        </p:spPr>
      </p:pic>
    </p:spTree>
    <p:extLst>
      <p:ext uri="{BB962C8B-B14F-4D97-AF65-F5344CB8AC3E}">
        <p14:creationId xmlns:p14="http://schemas.microsoft.com/office/powerpoint/2010/main" val="2179952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52BB879-8379-4F17-8E70-5770022CA63E}"/>
              </a:ext>
            </a:extLst>
          </p:cNvPr>
          <p:cNvSpPr>
            <a:spLocks noGrp="1"/>
          </p:cNvSpPr>
          <p:nvPr>
            <p:ph type="title"/>
          </p:nvPr>
        </p:nvSpPr>
        <p:spPr>
          <a:xfrm>
            <a:off x="3501514" y="710325"/>
            <a:ext cx="7614781" cy="1325563"/>
          </a:xfrm>
        </p:spPr>
        <p:txBody>
          <a:bodyPr>
            <a:normAutofit/>
          </a:bodyPr>
          <a:lstStyle/>
          <a:p>
            <a:r>
              <a:rPr lang="en-US" sz="4000" dirty="0">
                <a:solidFill>
                  <a:srgbClr val="FFFFFF"/>
                </a:solidFill>
              </a:rPr>
              <a:t>   Working with MaineCF</a:t>
            </a:r>
            <a:endParaRPr lang="en-US" sz="4000" dirty="0">
              <a:solidFill>
                <a:srgbClr val="FFFFFF"/>
              </a:solidFill>
              <a:ea typeface="Calibri Light"/>
              <a:cs typeface="Calibri Light"/>
            </a:endParaRPr>
          </a:p>
        </p:txBody>
      </p:sp>
      <p:sp>
        <p:nvSpPr>
          <p:cNvPr id="3" name="Content Placeholder 2">
            <a:extLst>
              <a:ext uri="{FF2B5EF4-FFF2-40B4-BE49-F238E27FC236}">
                <a16:creationId xmlns:a16="http://schemas.microsoft.com/office/drawing/2014/main" id="{5EFA7B6E-0573-4099-9119-66928B161022}"/>
              </a:ext>
            </a:extLst>
          </p:cNvPr>
          <p:cNvSpPr>
            <a:spLocks noGrp="1"/>
          </p:cNvSpPr>
          <p:nvPr>
            <p:ph idx="1"/>
          </p:nvPr>
        </p:nvSpPr>
        <p:spPr>
          <a:xfrm>
            <a:off x="1534886" y="2543176"/>
            <a:ext cx="9688317" cy="4004582"/>
          </a:xfrm>
        </p:spPr>
        <p:txBody>
          <a:bodyPr numCol="1">
            <a:normAutofit/>
          </a:bodyPr>
          <a:lstStyle/>
          <a:p>
            <a:pPr marL="0" indent="0">
              <a:buNone/>
            </a:pPr>
            <a:r>
              <a:rPr lang="en-US" sz="1400" b="0" i="0" dirty="0">
                <a:solidFill>
                  <a:srgbClr val="000000"/>
                </a:solidFill>
                <a:effectLst/>
                <a:latin typeface="Times New Roman" panose="02020603050405020304" pitchFamily="18" charset="0"/>
              </a:rPr>
              <a:t>    </a:t>
            </a:r>
            <a:endParaRPr lang="en-US" sz="2000" b="1" dirty="0"/>
          </a:p>
        </p:txBody>
      </p:sp>
      <p:pic>
        <p:nvPicPr>
          <p:cNvPr id="17" name="Picture 16">
            <a:extLst>
              <a:ext uri="{FF2B5EF4-FFF2-40B4-BE49-F238E27FC236}">
                <a16:creationId xmlns:a16="http://schemas.microsoft.com/office/drawing/2014/main" id="{3CD69D75-BB33-4BC1-ABFA-F8B3E73A2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827" y="837744"/>
            <a:ext cx="2382161" cy="1082801"/>
          </a:xfrm>
          <a:prstGeom prst="rect">
            <a:avLst/>
          </a:prstGeom>
        </p:spPr>
      </p:pic>
      <p:sp>
        <p:nvSpPr>
          <p:cNvPr id="18" name="TextBox 17">
            <a:extLst>
              <a:ext uri="{FF2B5EF4-FFF2-40B4-BE49-F238E27FC236}">
                <a16:creationId xmlns:a16="http://schemas.microsoft.com/office/drawing/2014/main" id="{9D469403-B399-440B-91C4-3CCF1A2C1B70}"/>
              </a:ext>
            </a:extLst>
          </p:cNvPr>
          <p:cNvSpPr txBox="1"/>
          <p:nvPr/>
        </p:nvSpPr>
        <p:spPr>
          <a:xfrm>
            <a:off x="3047134" y="3244334"/>
            <a:ext cx="6094268"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
        <p:nvSpPr>
          <p:cNvPr id="19" name="TextBox 18">
            <a:extLst>
              <a:ext uri="{FF2B5EF4-FFF2-40B4-BE49-F238E27FC236}">
                <a16:creationId xmlns:a16="http://schemas.microsoft.com/office/drawing/2014/main" id="{8456C449-3FCA-44BB-AC99-DC934C9AD1AB}"/>
              </a:ext>
            </a:extLst>
          </p:cNvPr>
          <p:cNvSpPr txBox="1"/>
          <p:nvPr/>
        </p:nvSpPr>
        <p:spPr>
          <a:xfrm>
            <a:off x="3047134" y="3244334"/>
            <a:ext cx="6094268"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
        <p:nvSpPr>
          <p:cNvPr id="20" name="TextBox 19">
            <a:extLst>
              <a:ext uri="{FF2B5EF4-FFF2-40B4-BE49-F238E27FC236}">
                <a16:creationId xmlns:a16="http://schemas.microsoft.com/office/drawing/2014/main" id="{259F32E0-8AAF-4EE5-831A-B93C1DD0B3EF}"/>
              </a:ext>
            </a:extLst>
          </p:cNvPr>
          <p:cNvSpPr txBox="1"/>
          <p:nvPr/>
        </p:nvSpPr>
        <p:spPr>
          <a:xfrm>
            <a:off x="3047134" y="3244334"/>
            <a:ext cx="6094268"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graphicFrame>
        <p:nvGraphicFramePr>
          <p:cNvPr id="10" name="Chart 9">
            <a:extLst>
              <a:ext uri="{FF2B5EF4-FFF2-40B4-BE49-F238E27FC236}">
                <a16:creationId xmlns:a16="http://schemas.microsoft.com/office/drawing/2014/main" id="{8C6303E3-5626-4106-AF61-8CBBA093C7B9}"/>
              </a:ext>
            </a:extLst>
          </p:cNvPr>
          <p:cNvGraphicFramePr/>
          <p:nvPr>
            <p:extLst>
              <p:ext uri="{D42A27DB-BD31-4B8C-83A1-F6EECF244321}">
                <p14:modId xmlns:p14="http://schemas.microsoft.com/office/powerpoint/2010/main" val="1674550560"/>
              </p:ext>
            </p:extLst>
          </p:nvPr>
        </p:nvGraphicFramePr>
        <p:xfrm>
          <a:off x="1145008" y="2339351"/>
          <a:ext cx="9967778" cy="42907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2141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52BB879-8379-4F17-8E70-5770022CA63E}"/>
              </a:ext>
            </a:extLst>
          </p:cNvPr>
          <p:cNvSpPr>
            <a:spLocks noGrp="1"/>
          </p:cNvSpPr>
          <p:nvPr>
            <p:ph type="title"/>
          </p:nvPr>
        </p:nvSpPr>
        <p:spPr>
          <a:xfrm>
            <a:off x="3541098" y="710325"/>
            <a:ext cx="7317897" cy="1325563"/>
          </a:xfrm>
        </p:spPr>
        <p:txBody>
          <a:bodyPr>
            <a:normAutofit/>
          </a:bodyPr>
          <a:lstStyle/>
          <a:p>
            <a:r>
              <a:rPr lang="en-US" sz="4000" dirty="0">
                <a:solidFill>
                  <a:srgbClr val="FFFFFF"/>
                </a:solidFill>
              </a:rPr>
              <a:t>     Impact of Grantmaking</a:t>
            </a:r>
          </a:p>
        </p:txBody>
      </p:sp>
      <p:sp>
        <p:nvSpPr>
          <p:cNvPr id="3" name="Content Placeholder 2">
            <a:extLst>
              <a:ext uri="{FF2B5EF4-FFF2-40B4-BE49-F238E27FC236}">
                <a16:creationId xmlns:a16="http://schemas.microsoft.com/office/drawing/2014/main" id="{5EFA7B6E-0573-4099-9119-66928B161022}"/>
              </a:ext>
            </a:extLst>
          </p:cNvPr>
          <p:cNvSpPr>
            <a:spLocks noGrp="1"/>
          </p:cNvSpPr>
          <p:nvPr>
            <p:ph idx="1"/>
          </p:nvPr>
        </p:nvSpPr>
        <p:spPr>
          <a:xfrm>
            <a:off x="1284870" y="2250823"/>
            <a:ext cx="8292280" cy="4521373"/>
          </a:xfrm>
        </p:spPr>
        <p:txBody>
          <a:bodyPr vert="horz" lIns="91440" tIns="45720" rIns="91440" bIns="45720" numCol="1" rtlCol="0" anchor="t">
            <a:normAutofit fontScale="77500" lnSpcReduction="20000"/>
          </a:bodyPr>
          <a:lstStyle/>
          <a:p>
            <a:pPr marL="0" indent="0" algn="ctr">
              <a:lnSpc>
                <a:spcPct val="150000"/>
              </a:lnSpc>
              <a:buNone/>
            </a:pPr>
            <a:r>
              <a:rPr lang="en-US" sz="3200" b="1" dirty="0">
                <a:latin typeface="Calibri"/>
                <a:ea typeface="Helvetica Neue" panose="02000503000000020004" pitchFamily="2" charset="0"/>
                <a:cs typeface="Calibri"/>
              </a:rPr>
              <a:t>Total Awarded in 2022 </a:t>
            </a:r>
            <a:r>
              <a:rPr lang="en-US" sz="3200" b="1" dirty="0">
                <a:solidFill>
                  <a:srgbClr val="000000"/>
                </a:solidFill>
                <a:latin typeface="Calibri"/>
                <a:ea typeface="Helvetica Neue" panose="02000503000000020004" pitchFamily="2" charset="0"/>
                <a:cs typeface="Calibri"/>
              </a:rPr>
              <a:t>                  </a:t>
            </a:r>
            <a:r>
              <a:rPr lang="en-US" sz="3200" b="1" dirty="0">
                <a:solidFill>
                  <a:srgbClr val="00B050"/>
                </a:solidFill>
                <a:latin typeface="Calibri"/>
                <a:ea typeface="Helvetica Neue" panose="02000503000000020004" pitchFamily="2" charset="0"/>
                <a:cs typeface="Calibri"/>
              </a:rPr>
              <a:t>$59 million</a:t>
            </a:r>
            <a:endParaRPr lang="en-US" sz="3200" dirty="0">
              <a:latin typeface="Helvetica Neue"/>
              <a:ea typeface="Calibri" panose="020F0502020204030204"/>
              <a:cs typeface="Calibri"/>
            </a:endParaRPr>
          </a:p>
          <a:p>
            <a:pPr marL="457200" indent="-457200">
              <a:lnSpc>
                <a:spcPct val="150000"/>
              </a:lnSpc>
            </a:pPr>
            <a:r>
              <a:rPr lang="en-US" sz="2300" b="1" dirty="0">
                <a:solidFill>
                  <a:srgbClr val="00B050"/>
                </a:solidFill>
                <a:latin typeface="Calibri"/>
                <a:ea typeface="Helvetica Neue" panose="02000503000000020004" pitchFamily="2" charset="0"/>
                <a:cs typeface="Calibri"/>
              </a:rPr>
              <a:t>$43M</a:t>
            </a:r>
            <a:r>
              <a:rPr lang="en-US" sz="2300" b="1" dirty="0">
                <a:latin typeface="Calibri"/>
                <a:ea typeface="Helvetica Neue" panose="02000503000000020004" pitchFamily="2" charset="0"/>
                <a:cs typeface="Calibri"/>
              </a:rPr>
              <a:t> </a:t>
            </a:r>
            <a:r>
              <a:rPr lang="en-US" sz="2300" b="1" i="1" dirty="0">
                <a:latin typeface="Calibri"/>
                <a:ea typeface="Helvetica Neue" panose="02000503000000020004" pitchFamily="2" charset="0"/>
                <a:cs typeface="Calibri"/>
              </a:rPr>
              <a:t>in donor advised grants, including $1.3M in Giving Together grants from 58 different DAFs</a:t>
            </a:r>
            <a:endParaRPr lang="en-US" sz="1400" b="1" i="1" dirty="0">
              <a:solidFill>
                <a:schemeClr val="tx1">
                  <a:lumMod val="95000"/>
                  <a:lumOff val="5000"/>
                </a:schemeClr>
              </a:solidFill>
              <a:latin typeface="Calibri"/>
              <a:ea typeface="Helvetica Neue" panose="02000503000000020004" pitchFamily="2" charset="0"/>
              <a:cs typeface="Calibri"/>
            </a:endParaRPr>
          </a:p>
          <a:p>
            <a:pPr marL="457200" indent="-457200">
              <a:lnSpc>
                <a:spcPct val="150000"/>
              </a:lnSpc>
            </a:pPr>
            <a:r>
              <a:rPr lang="en-US" sz="2300" b="1" dirty="0">
                <a:solidFill>
                  <a:srgbClr val="00B050"/>
                </a:solidFill>
                <a:latin typeface="Calibri"/>
                <a:ea typeface="Helvetica Neue" panose="02000503000000020004" pitchFamily="2" charset="0"/>
                <a:cs typeface="Calibri"/>
              </a:rPr>
              <a:t>$4.9M</a:t>
            </a:r>
            <a:r>
              <a:rPr lang="en-US" sz="2300" b="1" dirty="0">
                <a:latin typeface="Calibri"/>
                <a:ea typeface="Helvetica Neue" panose="02000503000000020004" pitchFamily="2" charset="0"/>
                <a:cs typeface="Calibri"/>
              </a:rPr>
              <a:t> </a:t>
            </a:r>
            <a:r>
              <a:rPr lang="en-US" sz="2300" b="1" i="1" dirty="0">
                <a:latin typeface="Calibri"/>
                <a:ea typeface="Helvetica Neue" panose="02000503000000020004" pitchFamily="2" charset="0"/>
                <a:cs typeface="Calibri"/>
              </a:rPr>
              <a:t>awarded to grant applicants from every county and a variety of interest areas</a:t>
            </a:r>
          </a:p>
          <a:p>
            <a:pPr marL="457200" indent="-457200">
              <a:lnSpc>
                <a:spcPct val="150000"/>
              </a:lnSpc>
            </a:pPr>
            <a:r>
              <a:rPr lang="en-US" sz="2300" b="1" dirty="0">
                <a:solidFill>
                  <a:srgbClr val="00B050"/>
                </a:solidFill>
                <a:latin typeface="Calibri"/>
                <a:ea typeface="Helvetica Neue" panose="02000503000000020004" pitchFamily="2" charset="0"/>
                <a:cs typeface="Calibri"/>
              </a:rPr>
              <a:t>$3.9M</a:t>
            </a:r>
            <a:r>
              <a:rPr lang="en-US" sz="2300" b="1" dirty="0">
                <a:latin typeface="Calibri"/>
                <a:ea typeface="Helvetica Neue" panose="02000503000000020004" pitchFamily="2" charset="0"/>
                <a:cs typeface="Calibri"/>
              </a:rPr>
              <a:t> </a:t>
            </a:r>
            <a:r>
              <a:rPr lang="en-US" sz="2300" b="1" i="1" dirty="0">
                <a:latin typeface="Calibri"/>
                <a:ea typeface="Helvetica Neue" panose="02000503000000020004" pitchFamily="2" charset="0"/>
                <a:cs typeface="Calibri"/>
              </a:rPr>
              <a:t>distributed back to agency fund partners to help further their mission</a:t>
            </a:r>
          </a:p>
          <a:p>
            <a:pPr marL="457200" indent="-457200">
              <a:lnSpc>
                <a:spcPct val="150000"/>
              </a:lnSpc>
            </a:pPr>
            <a:r>
              <a:rPr lang="en-US" sz="2300" b="1" dirty="0">
                <a:solidFill>
                  <a:srgbClr val="00B050"/>
                </a:solidFill>
                <a:latin typeface="Calibri"/>
                <a:ea typeface="Helvetica Neue" panose="02000503000000020004" pitchFamily="2" charset="0"/>
                <a:cs typeface="Calibri"/>
              </a:rPr>
              <a:t>$3.6M</a:t>
            </a:r>
            <a:r>
              <a:rPr lang="en-US" sz="2300" b="1" dirty="0">
                <a:latin typeface="Calibri"/>
                <a:ea typeface="Helvetica Neue" panose="02000503000000020004" pitchFamily="2" charset="0"/>
                <a:cs typeface="Calibri"/>
              </a:rPr>
              <a:t> </a:t>
            </a:r>
            <a:r>
              <a:rPr lang="en-US" sz="2300" b="1" i="1" dirty="0">
                <a:latin typeface="Calibri"/>
                <a:ea typeface="Helvetica Neue" panose="02000503000000020004" pitchFamily="2" charset="0"/>
                <a:cs typeface="Calibri"/>
              </a:rPr>
              <a:t>to beneficiaries of designated endowments managed by MaineCF</a:t>
            </a:r>
            <a:endParaRPr lang="en-US" i="1" dirty="0">
              <a:latin typeface="Helvetica Neue"/>
              <a:ea typeface="Calibri" panose="020F0502020204030204"/>
              <a:cs typeface="Calibri"/>
            </a:endParaRPr>
          </a:p>
          <a:p>
            <a:pPr marL="457200" indent="-457200">
              <a:lnSpc>
                <a:spcPct val="150000"/>
              </a:lnSpc>
            </a:pPr>
            <a:r>
              <a:rPr lang="en-US" sz="2300" b="1" dirty="0">
                <a:solidFill>
                  <a:srgbClr val="00B050"/>
                </a:solidFill>
                <a:latin typeface="Calibri"/>
                <a:ea typeface="Helvetica Neue" panose="02000503000000020004" pitchFamily="2" charset="0"/>
                <a:cs typeface="Calibri"/>
              </a:rPr>
              <a:t>$2.7M</a:t>
            </a:r>
            <a:r>
              <a:rPr lang="en-US" sz="2300" b="1" dirty="0">
                <a:latin typeface="Calibri"/>
                <a:ea typeface="Helvetica Neue" panose="02000503000000020004" pitchFamily="2" charset="0"/>
                <a:cs typeface="Calibri"/>
              </a:rPr>
              <a:t> </a:t>
            </a:r>
            <a:r>
              <a:rPr lang="en-US" sz="2300" b="1" i="1" dirty="0">
                <a:latin typeface="Calibri"/>
                <a:ea typeface="Helvetica Neue" panose="02000503000000020004" pitchFamily="2" charset="0"/>
                <a:cs typeface="Calibri"/>
              </a:rPr>
              <a:t>in scholarship support to aspiring graduates and adult-learners</a:t>
            </a:r>
            <a:endParaRPr lang="en-US" i="1" dirty="0">
              <a:latin typeface="Helvetica Neue"/>
              <a:ea typeface="Calibri"/>
              <a:cs typeface="Calibri"/>
            </a:endParaRPr>
          </a:p>
          <a:p>
            <a:pPr marL="457200" indent="-457200">
              <a:lnSpc>
                <a:spcPct val="150000"/>
              </a:lnSpc>
            </a:pPr>
            <a:r>
              <a:rPr lang="en-US" sz="2300" b="1" dirty="0">
                <a:solidFill>
                  <a:srgbClr val="00B050"/>
                </a:solidFill>
                <a:latin typeface="Calibri"/>
                <a:ea typeface="Helvetica Neue" panose="02000503000000020004" pitchFamily="2" charset="0"/>
                <a:cs typeface="Calibri"/>
              </a:rPr>
              <a:t>$1.3M</a:t>
            </a:r>
            <a:r>
              <a:rPr lang="en-US" sz="2300" b="1" dirty="0">
                <a:latin typeface="Calibri"/>
                <a:ea typeface="Helvetica Neue" panose="02000503000000020004" pitchFamily="2" charset="0"/>
                <a:cs typeface="Calibri"/>
              </a:rPr>
              <a:t> </a:t>
            </a:r>
            <a:r>
              <a:rPr lang="en-US" sz="2300" b="1" i="1" dirty="0">
                <a:latin typeface="Calibri"/>
                <a:ea typeface="Helvetica Neue" panose="02000503000000020004" pitchFamily="2" charset="0"/>
                <a:cs typeface="Calibri"/>
              </a:rPr>
              <a:t>towards direct support of community needs and statewide initiatives</a:t>
            </a:r>
            <a:endParaRPr lang="en-US" sz="2300" b="1" i="1" dirty="0">
              <a:solidFill>
                <a:srgbClr val="00B050"/>
              </a:solidFill>
              <a:latin typeface="Helvetica Neue"/>
              <a:ea typeface="Calibri"/>
              <a:cs typeface="Calibri"/>
            </a:endParaRPr>
          </a:p>
          <a:p>
            <a:pPr marL="0" indent="0">
              <a:buNone/>
            </a:pPr>
            <a:endParaRPr lang="en-US" sz="2000" b="1" dirty="0"/>
          </a:p>
        </p:txBody>
      </p:sp>
      <p:pic>
        <p:nvPicPr>
          <p:cNvPr id="17" name="Picture 16">
            <a:extLst>
              <a:ext uri="{FF2B5EF4-FFF2-40B4-BE49-F238E27FC236}">
                <a16:creationId xmlns:a16="http://schemas.microsoft.com/office/drawing/2014/main" id="{3CD69D75-BB33-4BC1-ABFA-F8B3E73A2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723" y="837744"/>
            <a:ext cx="2382161" cy="1082801"/>
          </a:xfrm>
          <a:prstGeom prst="rect">
            <a:avLst/>
          </a:prstGeom>
        </p:spPr>
      </p:pic>
      <p:cxnSp>
        <p:nvCxnSpPr>
          <p:cNvPr id="4" name="Straight Arrow Connector 3">
            <a:extLst>
              <a:ext uri="{FF2B5EF4-FFF2-40B4-BE49-F238E27FC236}">
                <a16:creationId xmlns:a16="http://schemas.microsoft.com/office/drawing/2014/main" id="{E392E13D-A8CD-6466-D572-4C2800A9B6E4}"/>
              </a:ext>
            </a:extLst>
          </p:cNvPr>
          <p:cNvCxnSpPr/>
          <p:nvPr/>
        </p:nvCxnSpPr>
        <p:spPr>
          <a:xfrm flipV="1">
            <a:off x="5728501" y="2600849"/>
            <a:ext cx="884712" cy="59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5" name="Picture 5" descr="A picture containing logo&#10;&#10;Description automatically generated">
            <a:extLst>
              <a:ext uri="{FF2B5EF4-FFF2-40B4-BE49-F238E27FC236}">
                <a16:creationId xmlns:a16="http://schemas.microsoft.com/office/drawing/2014/main" id="{730362E4-AEF3-33EB-6432-54CB7A121AE4}"/>
              </a:ext>
            </a:extLst>
          </p:cNvPr>
          <p:cNvPicPr>
            <a:picLocks noChangeAspect="1"/>
          </p:cNvPicPr>
          <p:nvPr/>
        </p:nvPicPr>
        <p:blipFill>
          <a:blip r:embed="rId4"/>
          <a:stretch>
            <a:fillRect/>
          </a:stretch>
        </p:blipFill>
        <p:spPr>
          <a:xfrm>
            <a:off x="9988764" y="3025116"/>
            <a:ext cx="1552599" cy="515083"/>
          </a:xfrm>
          <a:prstGeom prst="rect">
            <a:avLst/>
          </a:prstGeom>
        </p:spPr>
      </p:pic>
      <p:pic>
        <p:nvPicPr>
          <p:cNvPr id="6" name="Picture 6" descr="Map&#10;&#10;Description automatically generated">
            <a:extLst>
              <a:ext uri="{FF2B5EF4-FFF2-40B4-BE49-F238E27FC236}">
                <a16:creationId xmlns:a16="http://schemas.microsoft.com/office/drawing/2014/main" id="{0D468092-921C-09BF-E389-5030EAAD95D6}"/>
              </a:ext>
            </a:extLst>
          </p:cNvPr>
          <p:cNvPicPr>
            <a:picLocks noChangeAspect="1"/>
          </p:cNvPicPr>
          <p:nvPr/>
        </p:nvPicPr>
        <p:blipFill>
          <a:blip r:embed="rId5"/>
          <a:stretch>
            <a:fillRect/>
          </a:stretch>
        </p:blipFill>
        <p:spPr>
          <a:xfrm>
            <a:off x="9325708" y="3729843"/>
            <a:ext cx="2743200" cy="2934776"/>
          </a:xfrm>
          <a:prstGeom prst="rect">
            <a:avLst/>
          </a:prstGeom>
        </p:spPr>
      </p:pic>
    </p:spTree>
    <p:extLst>
      <p:ext uri="{BB962C8B-B14F-4D97-AF65-F5344CB8AC3E}">
        <p14:creationId xmlns:p14="http://schemas.microsoft.com/office/powerpoint/2010/main" val="2692963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52BB879-8379-4F17-8E70-5770022CA63E}"/>
              </a:ext>
            </a:extLst>
          </p:cNvPr>
          <p:cNvSpPr>
            <a:spLocks noGrp="1"/>
          </p:cNvSpPr>
          <p:nvPr>
            <p:ph type="title"/>
          </p:nvPr>
        </p:nvSpPr>
        <p:spPr>
          <a:xfrm>
            <a:off x="3523611" y="770244"/>
            <a:ext cx="7693949" cy="1325563"/>
          </a:xfrm>
        </p:spPr>
        <p:txBody>
          <a:bodyPr>
            <a:normAutofit/>
          </a:bodyPr>
          <a:lstStyle/>
          <a:p>
            <a:r>
              <a:rPr lang="en-US" sz="4000" dirty="0">
                <a:solidFill>
                  <a:srgbClr val="FFFFFF"/>
                </a:solidFill>
              </a:rPr>
              <a:t>    Grants and Gifts </a:t>
            </a:r>
            <a:br>
              <a:rPr lang="en-US" sz="4000" dirty="0">
                <a:solidFill>
                  <a:srgbClr val="FFFFFF"/>
                </a:solidFill>
              </a:rPr>
            </a:br>
            <a:r>
              <a:rPr lang="en-US" sz="4000" dirty="0">
                <a:solidFill>
                  <a:srgbClr val="FFFFFF"/>
                </a:solidFill>
                <a:ea typeface="Calibri Light"/>
                <a:cs typeface="Calibri Light"/>
              </a:rPr>
              <a:t>       2018  - 2022</a:t>
            </a:r>
          </a:p>
        </p:txBody>
      </p:sp>
      <p:pic>
        <p:nvPicPr>
          <p:cNvPr id="17" name="Picture 16">
            <a:extLst>
              <a:ext uri="{FF2B5EF4-FFF2-40B4-BE49-F238E27FC236}">
                <a16:creationId xmlns:a16="http://schemas.microsoft.com/office/drawing/2014/main" id="{3CD69D75-BB33-4BC1-ABFA-F8B3E73A2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515" y="847640"/>
            <a:ext cx="2382161" cy="1082801"/>
          </a:xfrm>
          <a:prstGeom prst="rect">
            <a:avLst/>
          </a:prstGeom>
        </p:spPr>
      </p:pic>
      <p:sp>
        <p:nvSpPr>
          <p:cNvPr id="5" name="Content Placeholder 4">
            <a:extLst>
              <a:ext uri="{FF2B5EF4-FFF2-40B4-BE49-F238E27FC236}">
                <a16:creationId xmlns:a16="http://schemas.microsoft.com/office/drawing/2014/main" id="{9957FCEF-C295-4C0C-96FC-280A4E8F57C3}"/>
              </a:ext>
            </a:extLst>
          </p:cNvPr>
          <p:cNvSpPr>
            <a:spLocks noGrp="1"/>
          </p:cNvSpPr>
          <p:nvPr>
            <p:ph idx="1"/>
          </p:nvPr>
        </p:nvSpPr>
        <p:spPr>
          <a:xfrm>
            <a:off x="1297303" y="2909319"/>
            <a:ext cx="10324696" cy="3482687"/>
          </a:xfrm>
        </p:spPr>
        <p:txBody>
          <a:bodyPr>
            <a:normAutofit/>
          </a:bodyPr>
          <a:lstStyle/>
          <a:p>
            <a:endParaRPr lang="en-US" dirty="0"/>
          </a:p>
          <a:p>
            <a:endParaRPr lang="en-US" sz="2800" dirty="0"/>
          </a:p>
          <a:p>
            <a:endParaRPr lang="en-US" sz="2800" dirty="0"/>
          </a:p>
          <a:p>
            <a:endParaRPr lang="en-US" dirty="0"/>
          </a:p>
        </p:txBody>
      </p:sp>
      <p:pic>
        <p:nvPicPr>
          <p:cNvPr id="22" name="Picture 22" descr="Chart, bar chart&#10;&#10;Description automatically generated">
            <a:extLst>
              <a:ext uri="{FF2B5EF4-FFF2-40B4-BE49-F238E27FC236}">
                <a16:creationId xmlns:a16="http://schemas.microsoft.com/office/drawing/2014/main" id="{7E34EDA5-C603-7DB9-8DED-9577D4D247A2}"/>
              </a:ext>
            </a:extLst>
          </p:cNvPr>
          <p:cNvPicPr>
            <a:picLocks noChangeAspect="1"/>
          </p:cNvPicPr>
          <p:nvPr/>
        </p:nvPicPr>
        <p:blipFill>
          <a:blip r:embed="rId4"/>
          <a:stretch>
            <a:fillRect/>
          </a:stretch>
        </p:blipFill>
        <p:spPr>
          <a:xfrm>
            <a:off x="1267435" y="2312224"/>
            <a:ext cx="7770420" cy="4529445"/>
          </a:xfrm>
          <a:prstGeom prst="rect">
            <a:avLst/>
          </a:prstGeom>
        </p:spPr>
      </p:pic>
      <p:sp>
        <p:nvSpPr>
          <p:cNvPr id="20" name="Callout: Left Arrow 19">
            <a:extLst>
              <a:ext uri="{FF2B5EF4-FFF2-40B4-BE49-F238E27FC236}">
                <a16:creationId xmlns:a16="http://schemas.microsoft.com/office/drawing/2014/main" id="{2DF5C8BF-2D0A-0F6C-69FF-CBC324A6DE8F}"/>
              </a:ext>
            </a:extLst>
          </p:cNvPr>
          <p:cNvSpPr/>
          <p:nvPr/>
        </p:nvSpPr>
        <p:spPr>
          <a:xfrm>
            <a:off x="7906764" y="2492594"/>
            <a:ext cx="3077129" cy="830717"/>
          </a:xfrm>
          <a:prstGeom prst="lef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a typeface="Calibri"/>
                <a:cs typeface="Calibri"/>
              </a:rPr>
              <a:t>$262.4M in grants made over the past 5-years</a:t>
            </a:r>
            <a:endParaRPr lang="en-US" dirty="0"/>
          </a:p>
        </p:txBody>
      </p:sp>
    </p:spTree>
    <p:extLst>
      <p:ext uri="{BB962C8B-B14F-4D97-AF65-F5344CB8AC3E}">
        <p14:creationId xmlns:p14="http://schemas.microsoft.com/office/powerpoint/2010/main" val="416141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BB1A986088A84280DA3144312CC19E" ma:contentTypeVersion="18" ma:contentTypeDescription="Create a new document." ma:contentTypeScope="" ma:versionID="11200a9956265f3dd439109e2255d01e">
  <xsd:schema xmlns:xsd="http://www.w3.org/2001/XMLSchema" xmlns:xs="http://www.w3.org/2001/XMLSchema" xmlns:p="http://schemas.microsoft.com/office/2006/metadata/properties" xmlns:ns2="993d184c-9f57-4310-9f24-214be8822149" xmlns:ns3="3c05d1a7-e4d4-4cee-8415-9b00625ce614" targetNamespace="http://schemas.microsoft.com/office/2006/metadata/properties" ma:root="true" ma:fieldsID="e226269f088a095b9732dc94cf37f675" ns2:_="" ns3:_="">
    <xsd:import namespace="993d184c-9f57-4310-9f24-214be8822149"/>
    <xsd:import namespace="3c05d1a7-e4d4-4cee-8415-9b00625ce614"/>
    <xsd:element name="properties">
      <xsd:complexType>
        <xsd:sequence>
          <xsd:element name="documentManagement">
            <xsd:complexType>
              <xsd:all>
                <xsd:element ref="ns2:MediaServiceMetadata" minOccurs="0"/>
                <xsd:element ref="ns2:MediaServiceFastMetadata" minOccurs="0"/>
                <xsd:element ref="ns2:Period" minOccurs="0"/>
                <xsd:element ref="ns2:Investment" minOccurs="0"/>
                <xsd:element ref="ns2:Category"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3d184c-9f57-4310-9f24-214be88221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Period" ma:index="10" nillable="true" ma:displayName="Period" ma:format="Dropdown" ma:internalName="Period">
      <xsd:simpleType>
        <xsd:restriction base="dms:Text">
          <xsd:maxLength value="255"/>
        </xsd:restriction>
      </xsd:simpleType>
    </xsd:element>
    <xsd:element name="Investment" ma:index="11" nillable="true" ma:displayName="Investment" ma:format="Dropdown" ma:internalName="Investment">
      <xsd:simpleType>
        <xsd:restriction base="dms:Choice">
          <xsd:enumeration value="Accolade - General"/>
          <xsd:enumeration value="Accolade V"/>
          <xsd:enumeration value="Accolade VI"/>
          <xsd:enumeration value="Accolade Partners VI-B"/>
          <xsd:enumeration value="Accolade Partners VI-C"/>
          <xsd:enumeration value="Accolade Partners VI-D"/>
          <xsd:enumeration value="Accolade Partners VII"/>
          <xsd:enumeration value="Accolade Partners VII-A"/>
          <xsd:enumeration value="Accolade Partners VIII"/>
          <xsd:enumeration value="Accolade Partners VIII-G"/>
          <xsd:enumeration value="Accolade B"/>
          <xsd:enumeration value="Accolade Partners Blockchain I"/>
          <xsd:enumeration value="Accolade Partners Blockchain II"/>
          <xsd:enumeration value="Accolade Partners Blockchain II-A"/>
          <xsd:enumeration value="Accolade Partners C"/>
          <xsd:enumeration value="Accolade Partners D"/>
          <xsd:enumeration value="Accolade Partners E"/>
          <xsd:enumeration value="Accolade Partners Growth I"/>
          <xsd:enumeration value="Accolade Partners Growth II"/>
          <xsd:enumeration value="AKO European Long-Only"/>
          <xsd:enumeration value="AKO Global"/>
          <xsd:enumeration value="Caius Capital International"/>
          <xsd:enumeration value="Casdin Partners Offshre"/>
          <xsd:enumeration value="Cederberg Greater China Equity Fund"/>
          <xsd:enumeration value="Cevian Capital II"/>
          <xsd:enumeration value="City of London EM Global"/>
          <xsd:enumeration value="City of London EM Special Situations CDF"/>
          <xsd:enumeration value="Commonfund - General"/>
          <xsd:enumeration value="Commonfund Natural Resources VI"/>
          <xsd:enumeration value="Commonfund Natural Resources VII"/>
          <xsd:enumeration value="Commonfund Natural Resources VIII"/>
          <xsd:enumeration value="Commonfund Natural Resources IX"/>
          <xsd:enumeration value="Commonfund Natural Resources X"/>
          <xsd:enumeration value="Commonfund Private Equity V"/>
          <xsd:enumeration value="Commonfund Venture Partners VI"/>
          <xsd:enumeration value="Commonfund Venture Partners VII"/>
          <xsd:enumeration value="Commonfund Venture Partners VIII"/>
          <xsd:enumeration value="Commonfund Venture Partners IX"/>
          <xsd:enumeration value="Commonfund Venture Partners X"/>
          <xsd:enumeration value="Commonfund Venture Partners XI"/>
          <xsd:enumeration value="Davidson Kempner Income International"/>
          <xsd:enumeration value="Davidson Kempner Institutional Partners"/>
          <xsd:enumeration value="Davidson Kempner LTDOI III &amp; AIV"/>
          <xsd:enumeration value="Davidson Kempner LTDOI IV &amp; AIV"/>
          <xsd:enumeration value="Davidson Kempner LTDOI V &amp; AIV"/>
          <xsd:enumeration value="Eastern Point EM"/>
          <xsd:enumeration value="Elliott International Limited"/>
          <xsd:enumeration value="Fernwood"/>
          <xsd:enumeration value="Kensico Offshore Fund II"/>
          <xsd:enumeration value="Legacy Venture V"/>
          <xsd:enumeration value="Legacy Venture V-trf"/>
          <xsd:enumeration value="Legacy Venture VI"/>
          <xsd:enumeration value="Legacy Venture VII"/>
          <xsd:enumeration value="Legacy Venture VIII"/>
          <xsd:enumeration value="Legacy Venture IV"/>
          <xsd:enumeration value="Legacy Venture IX"/>
          <xsd:enumeration value="Legacy Venture X"/>
          <xsd:enumeration value="Lion Point International"/>
          <xsd:enumeration value="Lone Cascade"/>
          <xsd:enumeration value="Metropolitan Real Estate Partners V"/>
          <xsd:enumeration value="Metropolitan Real Estate Partners IV"/>
          <xsd:enumeration value="Metropolitan Real Estate Partners VI"/>
          <xsd:enumeration value="Metropolitan Real Estate Partners VII"/>
          <xsd:enumeration value="Metropolitan Real Estate Partners VIII"/>
          <xsd:enumeration value="Metropolitan Real Estate Partners IX"/>
          <xsd:enumeration value="Metropolitan Real Estate Partners 2008 Distressed"/>
          <xsd:enumeration value="Moonrise China Partners I"/>
          <xsd:enumeration value="Moonrise China Partners II"/>
          <xsd:enumeration value="Moonrise Venture Partners I"/>
          <xsd:enumeration value="Moonrise Venture Partners II"/>
          <xsd:enumeration value="Moonrise Venture Partners III"/>
          <xsd:enumeration value="Nut Tree Drawdown Offshore Fund"/>
          <xsd:enumeration value="Nut Tree Offshore Fund"/>
          <xsd:enumeration value="Park Street Natural Resource III &amp; AIV"/>
          <xsd:enumeration value="Park Street Natural Resource IV"/>
          <xsd:enumeration value="Park Street Natural Resource V"/>
          <xsd:enumeration value="Park Street Natural Resource VI"/>
          <xsd:enumeration value="Abrams Capital Partners I"/>
          <xsd:enumeration value="Riva Capital Partners III (Abrams)"/>
          <xsd:enumeration value="Riva Capital Partners IV (Abrams)"/>
          <xsd:enumeration value="Riva Capital Partners V (Abrams)"/>
          <xsd:enumeration value="Riva Capital Partners VI (Abrams)"/>
          <xsd:enumeration value="Semper Vic Partners"/>
          <xsd:enumeration value="DF Dent"/>
          <xsd:enumeration value="Eagle"/>
          <xsd:enumeration value="Edgewood Management"/>
          <xsd:enumeration value="Sagacia Offshore Fund"/>
          <xsd:enumeration value="Spyglass Growth Fund (SPYGX)"/>
          <xsd:enumeration value="SSgA Combined"/>
          <xsd:enumeration value="SSgA-MSCI EAFE Index"/>
          <xsd:enumeration value="SSgA-US Govt Bond Index"/>
          <xsd:enumeration value="Stark &amp; Stark Select"/>
          <xsd:enumeration value="Thirteen Partners Private Equity 8"/>
          <xsd:enumeration value="Thirteen Partners Private Equity 4"/>
          <xsd:enumeration value="Thirteen Partners Private Equity 6"/>
          <xsd:enumeration value="iShares MSCI ACWI ETF (ACWI)"/>
          <xsd:enumeration value="iShares Core S&amp;P 500 ETF (IVV)"/>
          <xsd:enumeration value="Delaware (Mondarian) International (MPIEX)"/>
          <xsd:enumeration value="Yiheng Capital Offshore Partners"/>
          <xsd:enumeration value="Fidelity - cash"/>
          <xsd:enumeration value="Machias Savings Bank"/>
          <xsd:enumeration value="UBS Combined"/>
          <xsd:enumeration value="UBS-Primary Pool"/>
          <xsd:enumeration value="Monticello Associates"/>
          <xsd:enumeration value="MaineCF"/>
          <xsd:enumeration value="z Possible Investment"/>
          <xsd:enumeration value="z Non-Primary Pool"/>
        </xsd:restriction>
      </xsd:simpleType>
    </xsd:element>
    <xsd:element name="Category" ma:index="12" nillable="true" ma:displayName="Category" ma:format="Dropdown" ma:internalName="Category">
      <xsd:simpleType>
        <xsd:restriction base="dms:Choice">
          <xsd:enumeration value="Audited Financial Statements"/>
          <xsd:enumeration value="Unaudited Financial Statements"/>
          <xsd:enumeration value="Buy/Sell/Letter"/>
          <xsd:enumeration value="Cap Calls/Dist notice"/>
          <xsd:enumeration value="Cap Calls/Dist letter"/>
          <xsd:enumeration value="Estimate"/>
          <xsd:enumeration value="K-1 PFIC Tax-Other"/>
          <xsd:enumeration value="Statement"/>
          <xsd:enumeration value="ADR"/>
          <xsd:enumeration value="ADV"/>
          <xsd:enumeration value="ATR"/>
          <xsd:enumeration value="Portfolio"/>
          <xsd:enumeration value="Confidential Memorandum"/>
          <xsd:enumeration value="LPA"/>
          <xsd:enumeration value="PPM"/>
          <xsd:enumeration value="Risk Report"/>
          <xsd:enumeration value="Fee Invoice"/>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6dbae54-bc92-4757-86ab-c151ed43fee9"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c05d1a7-e4d4-4cee-8415-9b00625ce61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3bda1c44-cbd1-4192-a866-a6c1e4ee5658}" ma:internalName="TaxCatchAll" ma:showField="CatchAllData" ma:web="3c05d1a7-e4d4-4cee-8415-9b00625ce614">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eriod xmlns="993d184c-9f57-4310-9f24-214be8822149" xsi:nil="true"/>
    <Investment xmlns="993d184c-9f57-4310-9f24-214be8822149" xsi:nil="true"/>
    <TaxCatchAll xmlns="3c05d1a7-e4d4-4cee-8415-9b00625ce614" xsi:nil="true"/>
    <lcf76f155ced4ddcb4097134ff3c332f xmlns="993d184c-9f57-4310-9f24-214be8822149">
      <Terms xmlns="http://schemas.microsoft.com/office/infopath/2007/PartnerControls"/>
    </lcf76f155ced4ddcb4097134ff3c332f>
    <Category xmlns="993d184c-9f57-4310-9f24-214be882214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7CFC45-CA80-483F-B969-18CCA06AD5D4}">
  <ds:schemaRefs>
    <ds:schemaRef ds:uri="3c05d1a7-e4d4-4cee-8415-9b00625ce614"/>
    <ds:schemaRef ds:uri="993d184c-9f57-4310-9f24-214be88221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979B70D-3FC7-4F2D-B7EF-D2AAD2630821}">
  <ds:schemaRef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3c05d1a7-e4d4-4cee-8415-9b00625ce614"/>
    <ds:schemaRef ds:uri="http://schemas.openxmlformats.org/package/2006/metadata/core-properties"/>
    <ds:schemaRef ds:uri="993d184c-9f57-4310-9f24-214be8822149"/>
    <ds:schemaRef ds:uri="http://www.w3.org/XML/1998/namespace"/>
    <ds:schemaRef ds:uri="http://purl.org/dc/dcmitype/"/>
  </ds:schemaRefs>
</ds:datastoreItem>
</file>

<file path=customXml/itemProps3.xml><?xml version="1.0" encoding="utf-8"?>
<ds:datastoreItem xmlns:ds="http://schemas.openxmlformats.org/officeDocument/2006/customXml" ds:itemID="{2B251F05-C6EA-4BD6-B9FF-E274D0111F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2679</Words>
  <Application>Microsoft Office PowerPoint</Application>
  <PresentationFormat>Widescreen</PresentationFormat>
  <Paragraphs>331</Paragraphs>
  <Slides>30</Slides>
  <Notes>30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Arial</vt:lpstr>
      <vt:lpstr>Calibri</vt:lpstr>
      <vt:lpstr>Calibri (body)</vt:lpstr>
      <vt:lpstr>Calibri Light</vt:lpstr>
      <vt:lpstr>Helvetica Neue</vt:lpstr>
      <vt:lpstr>Times New Roman</vt:lpstr>
      <vt:lpstr>Office Theme</vt:lpstr>
      <vt:lpstr>Equation</vt:lpstr>
      <vt:lpstr>Title of Program Goes Here </vt:lpstr>
      <vt:lpstr>      Presenters</vt:lpstr>
      <vt:lpstr>     Questions</vt:lpstr>
      <vt:lpstr>     2022 at MaineCF</vt:lpstr>
      <vt:lpstr>     About MaineCF</vt:lpstr>
      <vt:lpstr>     Our Roadmap</vt:lpstr>
      <vt:lpstr>   Working with MaineCF</vt:lpstr>
      <vt:lpstr>     Impact of Grantmaking</vt:lpstr>
      <vt:lpstr>    Grants and Gifts         2018  - 2022</vt:lpstr>
      <vt:lpstr>    Growth of Assets</vt:lpstr>
      <vt:lpstr>   Investment Performance (annualized, as of 12/31/22)</vt:lpstr>
      <vt:lpstr>PowerPoint Presentation</vt:lpstr>
      <vt:lpstr>   2022 – A Year to Remember Forget</vt:lpstr>
      <vt:lpstr>   150 years – Annual Performances</vt:lpstr>
      <vt:lpstr>Asset Allocation</vt:lpstr>
      <vt:lpstr>    Performance By Asset Class</vt:lpstr>
      <vt:lpstr>    Return and Risk</vt:lpstr>
      <vt:lpstr>   Comparative Performance      MaineCF vs InvMetrics E&amp;F, as of 12/31/22) </vt:lpstr>
      <vt:lpstr>   Comparative Performance     (MaineCF vs 56 $100M+ AUM Community Foundations, as of 12/31/22) </vt:lpstr>
      <vt:lpstr>   Update on Responsible Investing</vt:lpstr>
      <vt:lpstr>   Outlook for 2023</vt:lpstr>
      <vt:lpstr>PowerPoint Presentation</vt:lpstr>
      <vt:lpstr>PowerPoint Presentation</vt:lpstr>
      <vt:lpstr>PowerPoint Presentation</vt:lpstr>
      <vt:lpstr>PowerPoint Presentation</vt:lpstr>
      <vt:lpstr>PowerPoint Presentation</vt:lpstr>
      <vt:lpstr>Conclusion</vt:lpstr>
      <vt:lpstr>Title of Program Goes Here </vt:lpstr>
      <vt:lpstr>   MaineCF Investment Committee</vt:lpstr>
      <vt:lpstr>   Independent Investment Consultant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Building  Grant Program</dc:title>
  <dc:creator>Laura Lee</dc:creator>
  <cp:lastModifiedBy>Liana S. Kingsbury</cp:lastModifiedBy>
  <cp:revision>2</cp:revision>
  <cp:lastPrinted>2023-02-14T15:08:37Z</cp:lastPrinted>
  <dcterms:created xsi:type="dcterms:W3CDTF">2020-12-06T14:38:27Z</dcterms:created>
  <dcterms:modified xsi:type="dcterms:W3CDTF">2023-02-14T15:09:38Z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0x01010090BB1A986088A84280DA3144312CC19E</vt:lpwstr>
  </property>
  <property fmtid="{D5CDD505-2E9C-101B-9397-08002B2CF9AE}" pid="3" name="MediaServiceImageTags">
    <vt:lpwstr/>
  </property>
</Properties>
</file>