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61" r:id="rId5"/>
    <p:sldId id="258" r:id="rId6"/>
    <p:sldId id="263" r:id="rId7"/>
    <p:sldId id="259" r:id="rId8"/>
    <p:sldId id="266" r:id="rId9"/>
    <p:sldId id="267" r:id="rId10"/>
    <p:sldId id="340" r:id="rId11"/>
    <p:sldId id="1815" r:id="rId12"/>
    <p:sldId id="256" r:id="rId13"/>
    <p:sldId id="269" r:id="rId14"/>
    <p:sldId id="336" r:id="rId15"/>
    <p:sldId id="270" r:id="rId16"/>
    <p:sldId id="337" r:id="rId17"/>
    <p:sldId id="338" r:id="rId18"/>
    <p:sldId id="1817" r:id="rId19"/>
    <p:sldId id="1818" r:id="rId20"/>
    <p:sldId id="260" r:id="rId21"/>
    <p:sldId id="1816" r:id="rId22"/>
    <p:sldId id="33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Nemitz" initials="AN" lastIdx="1" clrIdx="0">
    <p:extLst>
      <p:ext uri="{19B8F6BF-5375-455C-9EA6-DF929625EA0E}">
        <p15:presenceInfo xmlns:p15="http://schemas.microsoft.com/office/powerpoint/2012/main" userId="S::anemitz@mainecf.org::48cd46fa-aaeb-455a-b461-8b8cc59822a9" providerId="AD"/>
      </p:ext>
    </p:extLst>
  </p:cmAuthor>
  <p:cmAuthor id="2" name="Liana S. Kingsbury" initials="LSK" lastIdx="1" clrIdx="1">
    <p:extLst>
      <p:ext uri="{19B8F6BF-5375-455C-9EA6-DF929625EA0E}">
        <p15:presenceInfo xmlns:p15="http://schemas.microsoft.com/office/powerpoint/2012/main" userId="S::lkingsbury@mainecf.org::5136cb44-b567-4595-8d33-9971807421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613CD-914C-45CA-BCF1-95437D4B0B0B}" v="59" dt="2022-05-04T20:04:41.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99" autoAdjust="0"/>
    <p:restoredTop sz="81121" autoAdjust="0"/>
  </p:normalViewPr>
  <p:slideViewPr>
    <p:cSldViewPr snapToGrid="0">
      <p:cViewPr varScale="1">
        <p:scale>
          <a:sx n="92" d="100"/>
          <a:sy n="92" d="100"/>
        </p:scale>
        <p:origin x="540"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6900687986548025E-2"/>
          <c:y val="0.17877814329146435"/>
          <c:w val="0.88701273316912965"/>
          <c:h val="0.76154741636980816"/>
        </c:manualLayout>
      </c:layout>
      <c:pie3DChart>
        <c:varyColors val="1"/>
        <c:ser>
          <c:idx val="0"/>
          <c:order val="0"/>
          <c:tx>
            <c:strRef>
              <c:f>Sheet1!$B$1</c:f>
              <c:strCache>
                <c:ptCount val="1"/>
                <c:pt idx="0">
                  <c:v>Column2</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2-F741-47EE-8540-4945F2BA52C5}"/>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5-F741-47EE-8540-4945F2BA52C5}"/>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4-F741-47EE-8540-4945F2BA52C5}"/>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3-F741-47EE-8540-4945F2BA52C5}"/>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6-F741-47EE-8540-4945F2BA52C5}"/>
              </c:ext>
            </c:extLst>
          </c:dPt>
          <c:dPt>
            <c:idx val="5"/>
            <c:bubble3D val="0"/>
            <c:spPr>
              <a:solidFill>
                <a:schemeClr val="accent6">
                  <a:alpha val="90000"/>
                </a:schemeClr>
              </a:solidFill>
              <a:ln w="19050">
                <a:solidFill>
                  <a:schemeClr val="accent6">
                    <a:lumMod val="75000"/>
                  </a:schemeClr>
                </a:solidFill>
              </a:ln>
              <a:effectLst>
                <a:innerShdw blurRad="114300">
                  <a:schemeClr val="accent6">
                    <a:lumMod val="75000"/>
                  </a:schemeClr>
                </a:innerShdw>
              </a:effectLst>
              <a:scene3d>
                <a:camera prst="orthographicFront"/>
                <a:lightRig rig="threePt" dir="t"/>
              </a:scene3d>
              <a:sp3d contourW="19050" prstMaterial="flat">
                <a:contourClr>
                  <a:schemeClr val="accent6">
                    <a:lumMod val="75000"/>
                  </a:schemeClr>
                </a:contourClr>
              </a:sp3d>
            </c:spPr>
            <c:extLst>
              <c:ext xmlns:c16="http://schemas.microsoft.com/office/drawing/2014/chart" uri="{C3380CC4-5D6E-409C-BE32-E72D297353CC}">
                <c16:uniqueId val="{00000008-F741-47EE-8540-4945F2BA52C5}"/>
              </c:ext>
            </c:extLst>
          </c:dPt>
          <c:dPt>
            <c:idx val="6"/>
            <c:bubble3D val="0"/>
            <c:spPr>
              <a:solidFill>
                <a:schemeClr val="accent1">
                  <a:lumMod val="60000"/>
                  <a:alpha val="90000"/>
                </a:schemeClr>
              </a:solidFill>
              <a:ln w="19050">
                <a:solidFill>
                  <a:schemeClr val="accent1">
                    <a:lumMod val="60000"/>
                    <a:lumMod val="75000"/>
                  </a:schemeClr>
                </a:solidFill>
              </a:ln>
              <a:effectLst>
                <a:innerShdw blurRad="114300">
                  <a:schemeClr val="accent1">
                    <a:lumMod val="60000"/>
                    <a:lumMod val="75000"/>
                  </a:schemeClr>
                </a:innerShdw>
              </a:effectLst>
              <a:scene3d>
                <a:camera prst="orthographicFront"/>
                <a:lightRig rig="threePt" dir="t"/>
              </a:scene3d>
              <a:sp3d contourW="19050" prstMaterial="flat">
                <a:contourClr>
                  <a:schemeClr val="accent1">
                    <a:lumMod val="60000"/>
                    <a:lumMod val="75000"/>
                  </a:schemeClr>
                </a:contourClr>
              </a:sp3d>
            </c:spPr>
            <c:extLst>
              <c:ext xmlns:c16="http://schemas.microsoft.com/office/drawing/2014/chart" uri="{C3380CC4-5D6E-409C-BE32-E72D297353CC}">
                <c16:uniqueId val="{00000007-F741-47EE-8540-4945F2BA52C5}"/>
              </c:ext>
            </c:extLst>
          </c:dPt>
          <c:dLbls>
            <c:dLbl>
              <c:idx val="0"/>
              <c:layout>
                <c:manualLayout>
                  <c:x val="4.8182710919743243E-2"/>
                  <c:y val="1.6738742478436654E-3"/>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7428D8D8-82FA-4140-9EEC-F77583D3C7C1}" type="CATEGORYNAME">
                      <a:rPr lang="en-US" sz="1800" b="1"/>
                      <a:pPr>
                        <a:defRPr/>
                      </a:pPr>
                      <a:t>[CATEGORY NAME]</a:t>
                    </a:fld>
                    <a:r>
                      <a:rPr lang="en-US" sz="1800" baseline="0" dirty="0"/>
                      <a:t>
</a:t>
                    </a:r>
                    <a:fld id="{155B6A58-4C12-44CB-98D4-2174383DD109}" type="PERCENTAGE">
                      <a:rPr lang="en-US" sz="1800" baseline="0"/>
                      <a:pPr>
                        <a:defRPr/>
                      </a:pPr>
                      <a:t>[PERCENTAGE]</a:t>
                    </a:fld>
                    <a:endParaRPr lang="en-US" sz="1800" baseline="0" dirty="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2-F741-47EE-8540-4945F2BA52C5}"/>
                </c:ext>
              </c:extLst>
            </c:dLbl>
            <c:dLbl>
              <c:idx val="1"/>
              <c:layout>
                <c:manualLayout>
                  <c:x val="0.15293326861089354"/>
                  <c:y val="-5.1776314946169272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E99A8991-52AF-4168-BF96-CD470E021270}" type="CATEGORYNAME">
                      <a:rPr lang="en-US" sz="1800" b="1"/>
                      <a:pPr>
                        <a:defRPr>
                          <a:solidFill>
                            <a:schemeClr val="accent1"/>
                          </a:solidFill>
                        </a:defRPr>
                      </a:pPr>
                      <a:t>[CATEGORY NAME]</a:t>
                    </a:fld>
                    <a:r>
                      <a:rPr lang="en-US" sz="1800" baseline="0" dirty="0"/>
                      <a:t>
</a:t>
                    </a:r>
                    <a:fld id="{A4B2A50E-1945-430A-9055-3D309863C0E1}" type="PERCENTAGE">
                      <a:rPr lang="en-US" sz="1800" baseline="0"/>
                      <a:pPr>
                        <a:defRPr>
                          <a:solidFill>
                            <a:schemeClr val="accent1"/>
                          </a:solidFill>
                        </a:defRPr>
                      </a:pPr>
                      <a:t>[PERCENTAGE]</a:t>
                    </a:fld>
                    <a:endParaRPr lang="en-US" sz="1800" baseline="0" dirty="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5-F741-47EE-8540-4945F2BA52C5}"/>
                </c:ext>
              </c:extLst>
            </c:dLbl>
            <c:dLbl>
              <c:idx val="2"/>
              <c:layout>
                <c:manualLayout>
                  <c:x val="-3.4547613188976381E-2"/>
                  <c:y val="-5.1733203989863509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ADF51602-1891-4072-B523-A88A4F2179C6}" type="CATEGORYNAME">
                      <a:rPr lang="en-US" sz="1800" b="1"/>
                      <a:pPr>
                        <a:defRPr>
                          <a:solidFill>
                            <a:schemeClr val="accent1"/>
                          </a:solidFill>
                        </a:defRPr>
                      </a:pPr>
                      <a:t>[CATEGORY NAME]</a:t>
                    </a:fld>
                    <a:r>
                      <a:rPr lang="en-US" sz="1800" b="1" baseline="0" dirty="0"/>
                      <a:t>
</a:t>
                    </a:r>
                    <a:fld id="{C39ECF7E-FC69-49D9-A4AE-C368F97E6C6D}" type="PERCENTAGE">
                      <a:rPr lang="en-US" sz="1800" b="1" baseline="0"/>
                      <a:pPr>
                        <a:defRPr>
                          <a:solidFill>
                            <a:schemeClr val="accent1"/>
                          </a:solidFill>
                        </a:defRPr>
                      </a:pPr>
                      <a:t>[PERCENTAGE]</a:t>
                    </a:fld>
                    <a:endParaRPr lang="en-US" sz="1800" b="1" baseline="0" dirty="0"/>
                  </a:p>
                </c:rich>
              </c:tx>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4-F741-47EE-8540-4945F2BA52C5}"/>
                </c:ext>
              </c:extLst>
            </c:dLbl>
            <c:dLbl>
              <c:idx val="3"/>
              <c:layout>
                <c:manualLayout>
                  <c:x val="-2.7632387898871257E-2"/>
                  <c:y val="5.8657673258379922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65EE42BE-E267-41C8-93EF-5E42D0FE8D23}" type="CATEGORYNAME">
                      <a:rPr lang="en-US" sz="1800" b="1"/>
                      <a:pPr>
                        <a:defRPr>
                          <a:solidFill>
                            <a:schemeClr val="accent1"/>
                          </a:solidFill>
                        </a:defRPr>
                      </a:pPr>
                      <a:t>[CATEGORY NAME]</a:t>
                    </a:fld>
                    <a:r>
                      <a:rPr lang="en-US" sz="1800" b="1" baseline="0" dirty="0"/>
                      <a:t>
</a:t>
                    </a:r>
                    <a:fld id="{D3A31108-164C-4EAA-87B9-51E25897D05F}" type="PERCENTAGE">
                      <a:rPr lang="en-US" sz="1800" b="1" baseline="0"/>
                      <a:pPr>
                        <a:defRPr>
                          <a:solidFill>
                            <a:schemeClr val="accent1"/>
                          </a:solidFill>
                        </a:defRPr>
                      </a:pPr>
                      <a:t>[PERCENTAGE]</a:t>
                    </a:fld>
                    <a:endParaRPr lang="en-US" sz="1800" b="1" baseline="0" dirty="0"/>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3-F741-47EE-8540-4945F2BA52C5}"/>
                </c:ext>
              </c:extLst>
            </c:dLbl>
            <c:dLbl>
              <c:idx val="4"/>
              <c:layout>
                <c:manualLayout>
                  <c:x val="-6.1167966890163822E-2"/>
                  <c:y val="4.2316320557517433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56D3A295-CA81-4CC8-9608-A6338C5D0DEF}" type="CATEGORYNAME">
                      <a:rPr lang="en-US" sz="1800" b="1"/>
                      <a:pPr>
                        <a:defRPr>
                          <a:solidFill>
                            <a:schemeClr val="accent1"/>
                          </a:solidFill>
                        </a:defRPr>
                      </a:pPr>
                      <a:t>[CATEGORY NAME]</a:t>
                    </a:fld>
                    <a:r>
                      <a:rPr lang="en-US" baseline="0" dirty="0"/>
                      <a:t>
</a:t>
                    </a:r>
                    <a:fld id="{AA22B116-9EE1-4DE3-8740-725264EF4F77}" type="PERCENTAGE">
                      <a:rPr lang="en-US" sz="1800" b="1" baseline="0"/>
                      <a:pPr>
                        <a:defRPr>
                          <a:solidFill>
                            <a:schemeClr val="accent1"/>
                          </a:solidFill>
                        </a:defRPr>
                      </a:pPr>
                      <a:t>[PERCENTAGE]</a:t>
                    </a:fld>
                    <a:endParaRPr lang="en-US" baseline="0" dirty="0"/>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6-F741-47EE-8540-4945F2BA52C5}"/>
                </c:ext>
              </c:extLst>
            </c:dLbl>
            <c:dLbl>
              <c:idx val="5"/>
              <c:layout>
                <c:manualLayout>
                  <c:x val="2.368682368327224E-2"/>
                  <c:y val="-1.940399905378179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F5130A6B-879F-42C8-861F-DA95CC697CCF}" type="CATEGORYNAME">
                      <a:rPr lang="en-US" b="1" dirty="0"/>
                      <a:pPr>
                        <a:defRPr>
                          <a:solidFill>
                            <a:schemeClr val="accent1"/>
                          </a:solidFill>
                        </a:defRPr>
                      </a:pPr>
                      <a:t>[CATEGORY NAME]</a:t>
                    </a:fld>
                    <a:r>
                      <a:rPr lang="en-US" b="1" baseline="0" dirty="0"/>
                      <a:t>
</a:t>
                    </a:r>
                    <a:fld id="{4260D2EE-6DA0-4B55-9B1F-5B9B3F45DCFA}" type="PERCENTAGE">
                      <a:rPr lang="en-US" b="1" baseline="0" dirty="0"/>
                      <a:pPr>
                        <a:defRPr>
                          <a:solidFill>
                            <a:schemeClr val="accent1"/>
                          </a:solidFill>
                        </a:defRPr>
                      </a:pPr>
                      <a:t>[PERCENTAGE]</a:t>
                    </a:fld>
                    <a:endParaRPr lang="en-US" b="1" baseline="0" dirty="0"/>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8-F741-47EE-8540-4945F2BA52C5}"/>
                </c:ext>
              </c:extLst>
            </c:dLbl>
            <c:dLbl>
              <c:idx val="6"/>
              <c:layout>
                <c:manualLayout>
                  <c:x val="0.10212837805978424"/>
                  <c:y val="-2.9706357724088826E-2"/>
                </c:manualLayout>
              </c:layout>
              <c:tx>
                <c:rich>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fld id="{DF19BAA0-3A5F-4489-9040-63DEB5DE527A}" type="CATEGORYNAME">
                      <a:rPr lang="en-US" b="1"/>
                      <a:pPr>
                        <a:defRPr>
                          <a:solidFill>
                            <a:schemeClr val="accent1"/>
                          </a:solidFill>
                        </a:defRPr>
                      </a:pPr>
                      <a:t>[CATEGORY NAME]</a:t>
                    </a:fld>
                    <a:r>
                      <a:rPr lang="en-US" b="1" baseline="0" dirty="0"/>
                      <a:t>
</a:t>
                    </a:r>
                    <a:fld id="{2098C8C6-533D-4B70-982E-387E7CBE8279}" type="PERCENTAGE">
                      <a:rPr lang="en-US" b="1" baseline="0"/>
                      <a:pPr>
                        <a:defRPr>
                          <a:solidFill>
                            <a:schemeClr val="accent1"/>
                          </a:solidFill>
                        </a:defRPr>
                      </a:pPr>
                      <a:t>[PERCENTAGE]</a:t>
                    </a:fld>
                    <a:endParaRPr lang="en-US" b="1" baseline="0" dirty="0"/>
                  </a:p>
                </c:rich>
              </c:tx>
              <c:spPr>
                <a:solidFill>
                  <a:schemeClr val="lt1">
                    <a:alpha val="90000"/>
                  </a:schemeClr>
                </a:solidFill>
                <a:ln w="12700" cap="flat" cmpd="sng" algn="ctr">
                  <a:solidFill>
                    <a:schemeClr val="accent1">
                      <a:lumMod val="60000"/>
                    </a:schemeClr>
                  </a:solidFill>
                  <a:round/>
                </a:ln>
                <a:effectLst>
                  <a:outerShdw blurRad="50800" dist="38100" dir="2700000" algn="tl" rotWithShape="0">
                    <a:schemeClr val="accent1">
                      <a:lumMod val="60000"/>
                      <a:lumMod val="75000"/>
                      <a:alpha val="40000"/>
                    </a:schemeClr>
                  </a:outerShdw>
                </a:effectLst>
              </c:spPr>
              <c:txPr>
                <a:bodyPr rot="0" spcFirstLastPara="1" vertOverflow="clip" horzOverflow="clip" vert="horz" wrap="square" lIns="36576" tIns="18288" rIns="36576" bIns="18288" anchor="ctr" anchorCtr="1">
                  <a:spAutoFit/>
                </a:bodyPr>
                <a:lstStyle/>
                <a:p>
                  <a:pPr>
                    <a:defRPr sz="1330" b="0" i="0" u="none" strike="noStrike" kern="1200" baseline="0">
                      <a:solidFill>
                        <a:schemeClr val="accent1"/>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15:dlblFieldTable/>
                  <c15:showDataLabelsRange val="0"/>
                </c:ext>
                <c:ext xmlns:c16="http://schemas.microsoft.com/office/drawing/2014/chart" uri="{C3380CC4-5D6E-409C-BE32-E72D297353CC}">
                  <c16:uniqueId val="{00000007-F741-47EE-8540-4945F2BA52C5}"/>
                </c:ext>
              </c:extLst>
            </c:dLbl>
            <c:spPr>
              <a:solidFill>
                <a:prstClr val="white">
                  <a:alpha val="90000"/>
                </a:prstClr>
              </a:solidFill>
              <a:ln w="12700" cap="flat" cmpd="sng" algn="ctr">
                <a:solidFill>
                  <a:srgbClr val="4472C4"/>
                </a:solidFill>
                <a:round/>
              </a:ln>
              <a:effectLst>
                <a:outerShdw blurRad="50800" dist="38100" dir="2700000" algn="tl" rotWithShape="0">
                  <a:srgbClr val="4472C4">
                    <a:lumMod val="75000"/>
                    <a:alpha val="40000"/>
                  </a:srgbClr>
                </a:outerShdw>
              </a:effectLst>
            </c:sp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a:solidFill>
                    <a:schemeClr val="lt1">
                      <a:alpha val="90000"/>
                    </a:schemeClr>
                  </a:solidFill>
                  <a:ln w="12700" cap="flat" cmpd="sng" algn="ctr">
                    <a:solidFill>
                      <a:schemeClr val="accent1"/>
                    </a:solidFill>
                    <a:round/>
                  </a:ln>
                </c15:spPr>
              </c:ext>
            </c:extLst>
          </c:dLbls>
          <c:cat>
            <c:strRef>
              <c:f>Sheet1!$A$2:$A$8</c:f>
              <c:strCache>
                <c:ptCount val="7"/>
                <c:pt idx="0">
                  <c:v>Donor Advised</c:v>
                </c:pt>
                <c:pt idx="1">
                  <c:v>Nonprofit Agency</c:v>
                </c:pt>
                <c:pt idx="2">
                  <c:v>Designated</c:v>
                </c:pt>
                <c:pt idx="3">
                  <c:v>Field of Interest</c:v>
                </c:pt>
                <c:pt idx="4">
                  <c:v>Scholarship</c:v>
                </c:pt>
                <c:pt idx="5">
                  <c:v>Unrestricted</c:v>
                </c:pt>
                <c:pt idx="6">
                  <c:v>Other</c:v>
                </c:pt>
              </c:strCache>
            </c:strRef>
          </c:cat>
          <c:val>
            <c:numRef>
              <c:f>Sheet1!$B$2:$B$8</c:f>
              <c:numCache>
                <c:formatCode>0%</c:formatCode>
                <c:ptCount val="7"/>
                <c:pt idx="0">
                  <c:v>0.38</c:v>
                </c:pt>
                <c:pt idx="1">
                  <c:v>0.17</c:v>
                </c:pt>
                <c:pt idx="2">
                  <c:v>0.16</c:v>
                </c:pt>
                <c:pt idx="3">
                  <c:v>0.14000000000000001</c:v>
                </c:pt>
                <c:pt idx="4">
                  <c:v>0.09</c:v>
                </c:pt>
                <c:pt idx="5">
                  <c:v>0.02</c:v>
                </c:pt>
                <c:pt idx="6">
                  <c:v>0.04</c:v>
                </c:pt>
              </c:numCache>
            </c:numRef>
          </c:val>
          <c:extLst>
            <c:ext xmlns:c16="http://schemas.microsoft.com/office/drawing/2014/chart" uri="{C3380CC4-5D6E-409C-BE32-E72D297353CC}">
              <c16:uniqueId val="{00000000-F741-47EE-8540-4945F2BA52C5}"/>
            </c:ext>
          </c:extLst>
        </c:ser>
        <c:dLbls>
          <c:showLegendKey val="0"/>
          <c:showVal val="0"/>
          <c:showCatName val="1"/>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Net Cash Flows</c:v>
                </c:pt>
              </c:strCache>
            </c:strRef>
          </c:tx>
          <c:spPr>
            <a:solidFill>
              <a:schemeClr val="accent1"/>
            </a:solidFill>
            <a:ln>
              <a:noFill/>
            </a:ln>
            <a:effectLst/>
          </c:spPr>
          <c:invertIfNegative val="0"/>
          <c:cat>
            <c:numRef>
              <c:f>Sheet1!$A$2:$A$23</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Sheet1!$B$2:$B$23</c:f>
              <c:numCache>
                <c:formatCode>#,##0</c:formatCode>
                <c:ptCount val="22"/>
                <c:pt idx="0">
                  <c:v>64820931</c:v>
                </c:pt>
                <c:pt idx="1">
                  <c:v>69401800</c:v>
                </c:pt>
                <c:pt idx="2">
                  <c:v>69861710</c:v>
                </c:pt>
                <c:pt idx="3">
                  <c:v>69777624</c:v>
                </c:pt>
                <c:pt idx="4">
                  <c:v>70066517</c:v>
                </c:pt>
                <c:pt idx="5">
                  <c:v>70807252</c:v>
                </c:pt>
                <c:pt idx="6">
                  <c:v>73003597</c:v>
                </c:pt>
                <c:pt idx="7">
                  <c:v>78779539</c:v>
                </c:pt>
                <c:pt idx="8">
                  <c:v>86525078</c:v>
                </c:pt>
                <c:pt idx="9">
                  <c:v>91408893</c:v>
                </c:pt>
                <c:pt idx="10">
                  <c:v>100734233</c:v>
                </c:pt>
                <c:pt idx="11">
                  <c:v>120476597</c:v>
                </c:pt>
                <c:pt idx="12">
                  <c:v>120606349</c:v>
                </c:pt>
                <c:pt idx="13">
                  <c:v>134968429</c:v>
                </c:pt>
                <c:pt idx="14">
                  <c:v>147315324</c:v>
                </c:pt>
                <c:pt idx="15">
                  <c:v>157139840</c:v>
                </c:pt>
                <c:pt idx="16">
                  <c:v>161163437</c:v>
                </c:pt>
                <c:pt idx="17">
                  <c:v>184954599</c:v>
                </c:pt>
                <c:pt idx="18" formatCode="General">
                  <c:v>180541838</c:v>
                </c:pt>
                <c:pt idx="19" formatCode="General">
                  <c:v>176450757</c:v>
                </c:pt>
                <c:pt idx="20" formatCode="General">
                  <c:v>168078156</c:v>
                </c:pt>
                <c:pt idx="21" formatCode="General">
                  <c:v>163668511.63</c:v>
                </c:pt>
              </c:numCache>
            </c:numRef>
          </c:val>
          <c:extLst>
            <c:ext xmlns:c16="http://schemas.microsoft.com/office/drawing/2014/chart" uri="{C3380CC4-5D6E-409C-BE32-E72D297353CC}">
              <c16:uniqueId val="{00000000-6F20-4A5F-989D-88A6E629CAB4}"/>
            </c:ext>
          </c:extLst>
        </c:ser>
        <c:ser>
          <c:idx val="1"/>
          <c:order val="1"/>
          <c:tx>
            <c:strRef>
              <c:f>Sheet1!$C$1</c:f>
              <c:strCache>
                <c:ptCount val="1"/>
                <c:pt idx="0">
                  <c:v> Cumulative Investment Return </c:v>
                </c:pt>
              </c:strCache>
            </c:strRef>
          </c:tx>
          <c:spPr>
            <a:solidFill>
              <a:schemeClr val="accent2"/>
            </a:solidFill>
            <a:ln>
              <a:noFill/>
            </a:ln>
            <a:effectLst/>
          </c:spPr>
          <c:invertIfNegative val="0"/>
          <c:cat>
            <c:numRef>
              <c:f>Sheet1!$A$2:$A$23</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Sheet1!$C$2:$C$23</c:f>
              <c:numCache>
                <c:formatCode>#,##0</c:formatCode>
                <c:ptCount val="22"/>
                <c:pt idx="0">
                  <c:v>30233423</c:v>
                </c:pt>
                <c:pt idx="1">
                  <c:v>28705916</c:v>
                </c:pt>
                <c:pt idx="2">
                  <c:v>22576565</c:v>
                </c:pt>
                <c:pt idx="3">
                  <c:v>61678985</c:v>
                </c:pt>
                <c:pt idx="4">
                  <c:v>84052935</c:v>
                </c:pt>
                <c:pt idx="5">
                  <c:v>98447284</c:v>
                </c:pt>
                <c:pt idx="6">
                  <c:v>120354339</c:v>
                </c:pt>
                <c:pt idx="7">
                  <c:v>149134665</c:v>
                </c:pt>
                <c:pt idx="8">
                  <c:v>87500667</c:v>
                </c:pt>
                <c:pt idx="9">
                  <c:v>130010876</c:v>
                </c:pt>
                <c:pt idx="10">
                  <c:v>158675796</c:v>
                </c:pt>
                <c:pt idx="11">
                  <c:v>158005665</c:v>
                </c:pt>
                <c:pt idx="12">
                  <c:v>192658825</c:v>
                </c:pt>
                <c:pt idx="13">
                  <c:v>238515977</c:v>
                </c:pt>
                <c:pt idx="14">
                  <c:v>269456219</c:v>
                </c:pt>
                <c:pt idx="15">
                  <c:v>266800001</c:v>
                </c:pt>
                <c:pt idx="16">
                  <c:v>296496279</c:v>
                </c:pt>
                <c:pt idx="17">
                  <c:v>356864926</c:v>
                </c:pt>
                <c:pt idx="18" formatCode="_(* #,##0_);_(* \(#,##0\);_(* &quot;-&quot;??_);_(@_)">
                  <c:v>343472139</c:v>
                </c:pt>
                <c:pt idx="19" formatCode="_(* #,##0_);_(* \(#,##0\);_(* &quot;-&quot;??_);_(@_)">
                  <c:v>415235585</c:v>
                </c:pt>
                <c:pt idx="20" formatCode="_(* #,##0_);_(* \(#,##0\);_(* &quot;-&quot;??_);_(@_)">
                  <c:v>490955155</c:v>
                </c:pt>
                <c:pt idx="21" formatCode="_(* #,##0_);_(* \(#,##0\);_(* &quot;-&quot;??_);_(@_)">
                  <c:v>588912058.27999997</c:v>
                </c:pt>
              </c:numCache>
            </c:numRef>
          </c:val>
          <c:extLst>
            <c:ext xmlns:c16="http://schemas.microsoft.com/office/drawing/2014/chart" uri="{C3380CC4-5D6E-409C-BE32-E72D297353CC}">
              <c16:uniqueId val="{00000001-6F20-4A5F-989D-88A6E629CAB4}"/>
            </c:ext>
          </c:extLst>
        </c:ser>
        <c:dLbls>
          <c:showLegendKey val="0"/>
          <c:showVal val="0"/>
          <c:showCatName val="0"/>
          <c:showSerName val="0"/>
          <c:showPercent val="0"/>
          <c:showBubbleSize val="0"/>
        </c:dLbls>
        <c:gapWidth val="150"/>
        <c:overlap val="100"/>
        <c:axId val="465530800"/>
        <c:axId val="465523352"/>
      </c:barChart>
      <c:catAx>
        <c:axId val="465530800"/>
        <c:scaling>
          <c:orientation val="minMax"/>
        </c:scaling>
        <c:delete val="0"/>
        <c:axPos val="b"/>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798" b="0" i="0" u="none" strike="noStrike" kern="1200" baseline="0">
                <a:solidFill>
                  <a:schemeClr val="tx1"/>
                </a:solidFill>
                <a:latin typeface="+mn-lt"/>
                <a:ea typeface="+mn-ea"/>
                <a:cs typeface="+mn-cs"/>
              </a:defRPr>
            </a:pPr>
            <a:endParaRPr lang="en-US"/>
          </a:p>
        </c:txPr>
        <c:crossAx val="465523352"/>
        <c:crosses val="autoZero"/>
        <c:auto val="1"/>
        <c:lblAlgn val="ctr"/>
        <c:lblOffset val="100"/>
        <c:noMultiLvlLbl val="0"/>
      </c:catAx>
      <c:valAx>
        <c:axId val="465523352"/>
        <c:scaling>
          <c:orientation val="minMax"/>
        </c:scaling>
        <c:delete val="0"/>
        <c:axPos val="l"/>
        <c:majorGridlines>
          <c:spPr>
            <a:ln w="6350" cap="flat" cmpd="sng" algn="ctr">
              <a:solidFill>
                <a:schemeClr val="tx1">
                  <a:tint val="75000"/>
                </a:schemeClr>
              </a:solidFill>
              <a:prstDash val="solid"/>
              <a:round/>
            </a:ln>
            <a:effectLst/>
          </c:spPr>
        </c:majorGridlines>
        <c:numFmt formatCode="&quot;$&quot;#,##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798" b="0" i="0" u="none" strike="noStrike" kern="1200" baseline="0">
                <a:solidFill>
                  <a:schemeClr val="tx1"/>
                </a:solidFill>
                <a:latin typeface="+mn-lt"/>
                <a:ea typeface="+mn-ea"/>
                <a:cs typeface="+mn-cs"/>
              </a:defRPr>
            </a:pPr>
            <a:endParaRPr lang="en-US"/>
          </a:p>
        </c:txPr>
        <c:crossAx val="465530800"/>
        <c:crosses val="autoZero"/>
        <c:crossBetween val="between"/>
        <c:dispUnits>
          <c:builtInUnit val="millions"/>
          <c:dispUnitsLbl>
            <c:layout>
              <c:manualLayout>
                <c:xMode val="edge"/>
                <c:yMode val="edge"/>
                <c:x val="1.7973856209150325E-2"/>
                <c:y val="0.26220666861086811"/>
              </c:manualLayout>
            </c:layout>
            <c:spPr>
              <a:noFill/>
              <a:ln>
                <a:noFill/>
              </a:ln>
              <a:effectLst/>
            </c:spPr>
            <c:txPr>
              <a:bodyPr rot="-5400000" spcFirstLastPara="1" vertOverflow="ellipsis" vert="horz" wrap="square" anchor="ctr" anchorCtr="1"/>
              <a:lstStyle/>
              <a:p>
                <a:pPr>
                  <a:defRPr sz="1798" b="1" i="0" u="none" strike="noStrike" kern="1200" baseline="0">
                    <a:solidFill>
                      <a:schemeClr val="tx1"/>
                    </a:solidFill>
                    <a:latin typeface="+mn-lt"/>
                    <a:ea typeface="+mn-ea"/>
                    <a:cs typeface="+mn-cs"/>
                  </a:defRPr>
                </a:pPr>
                <a:endParaRPr lang="en-US"/>
              </a:p>
            </c:txPr>
          </c:dispUnitsLbl>
        </c:dispUnits>
      </c:valAx>
      <c:spPr>
        <a:noFill/>
        <a:ln w="25391">
          <a:noFill/>
        </a:ln>
        <a:effectLst/>
      </c:spPr>
    </c:plotArea>
    <c:legend>
      <c:legendPos val="b"/>
      <c:overlay val="0"/>
      <c:spPr>
        <a:noFill/>
        <a:ln>
          <a:noFill/>
        </a:ln>
        <a:effectLst/>
      </c:spPr>
      <c:txPr>
        <a:bodyPr rot="0" spcFirstLastPara="1" vertOverflow="ellipsis" vert="horz" wrap="square" anchor="ctr" anchorCtr="1"/>
        <a:lstStyle/>
        <a:p>
          <a:pPr>
            <a:defRPr sz="1798"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sz="1798"/>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33300307660217"/>
          <c:y val="3.6918375755356163E-2"/>
          <c:w val="0.89463220675944366"/>
          <c:h val="0.71482889733840826"/>
        </c:manualLayout>
      </c:layout>
      <c:barChart>
        <c:barDir val="col"/>
        <c:grouping val="clustered"/>
        <c:varyColors val="0"/>
        <c:ser>
          <c:idx val="0"/>
          <c:order val="0"/>
          <c:tx>
            <c:strRef>
              <c:f>Sheet1!$A$2</c:f>
              <c:strCache>
                <c:ptCount val="1"/>
                <c:pt idx="0">
                  <c:v>Primary Pool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6"/>
                <c:pt idx="0">
                  <c:v>2021</c:v>
                </c:pt>
                <c:pt idx="1">
                  <c:v>3 Year</c:v>
                </c:pt>
                <c:pt idx="2">
                  <c:v>5 Year</c:v>
                </c:pt>
                <c:pt idx="3">
                  <c:v>7 Year</c:v>
                </c:pt>
                <c:pt idx="4">
                  <c:v>10 Year</c:v>
                </c:pt>
                <c:pt idx="5">
                  <c:v>Since Inception (12/93)</c:v>
                </c:pt>
              </c:strCache>
            </c:strRef>
          </c:cat>
          <c:val>
            <c:numRef>
              <c:f>Sheet1!$B$2:$H$2</c:f>
              <c:numCache>
                <c:formatCode>0.0%</c:formatCode>
                <c:ptCount val="7"/>
                <c:pt idx="0">
                  <c:v>0.158</c:v>
                </c:pt>
                <c:pt idx="1">
                  <c:v>0.16400000000000001</c:v>
                </c:pt>
                <c:pt idx="2">
                  <c:v>0.12</c:v>
                </c:pt>
                <c:pt idx="3">
                  <c:v>9.4E-2</c:v>
                </c:pt>
                <c:pt idx="4">
                  <c:v>9.9000000000000005E-2</c:v>
                </c:pt>
                <c:pt idx="5">
                  <c:v>8.5300000000000001E-2</c:v>
                </c:pt>
              </c:numCache>
            </c:numRef>
          </c:val>
          <c:extLst>
            <c:ext xmlns:c16="http://schemas.microsoft.com/office/drawing/2014/chart" uri="{C3380CC4-5D6E-409C-BE32-E72D297353CC}">
              <c16:uniqueId val="{00000000-F903-40B1-945C-F7E3B37CE5C0}"/>
            </c:ext>
          </c:extLst>
        </c:ser>
        <c:ser>
          <c:idx val="1"/>
          <c:order val="1"/>
          <c:tx>
            <c:strRef>
              <c:f>Sheet1!$A$3</c:f>
              <c:strCache>
                <c:ptCount val="1"/>
                <c:pt idx="0">
                  <c:v>Benchmark</c:v>
                </c:pt>
              </c:strCache>
            </c:strRef>
          </c:tx>
          <c:spPr>
            <a:solidFill>
              <a:schemeClr val="accent2"/>
            </a:solidFill>
            <a:ln>
              <a:noFill/>
            </a:ln>
            <a:effectLst/>
          </c:spPr>
          <c:invertIfNegative val="0"/>
          <c:cat>
            <c:strRef>
              <c:f>Sheet1!$B$1:$H$1</c:f>
              <c:strCache>
                <c:ptCount val="6"/>
                <c:pt idx="0">
                  <c:v>2021</c:v>
                </c:pt>
                <c:pt idx="1">
                  <c:v>3 Year</c:v>
                </c:pt>
                <c:pt idx="2">
                  <c:v>5 Year</c:v>
                </c:pt>
                <c:pt idx="3">
                  <c:v>7 Year</c:v>
                </c:pt>
                <c:pt idx="4">
                  <c:v>10 Year</c:v>
                </c:pt>
                <c:pt idx="5">
                  <c:v>Since Inception (12/93)</c:v>
                </c:pt>
              </c:strCache>
            </c:strRef>
          </c:cat>
          <c:val>
            <c:numRef>
              <c:f>Sheet1!$B$3:$H$3</c:f>
              <c:numCache>
                <c:formatCode>0.0%</c:formatCode>
                <c:ptCount val="7"/>
                <c:pt idx="0">
                  <c:v>0.121</c:v>
                </c:pt>
                <c:pt idx="1">
                  <c:v>0.14299999999999999</c:v>
                </c:pt>
                <c:pt idx="2">
                  <c:v>0.1</c:v>
                </c:pt>
                <c:pt idx="3">
                  <c:v>7.8E-2</c:v>
                </c:pt>
                <c:pt idx="4">
                  <c:v>8.5999999999999993E-2</c:v>
                </c:pt>
                <c:pt idx="5">
                  <c:v>7.5999999999999998E-2</c:v>
                </c:pt>
              </c:numCache>
            </c:numRef>
          </c:val>
          <c:extLst>
            <c:ext xmlns:c16="http://schemas.microsoft.com/office/drawing/2014/chart" uri="{C3380CC4-5D6E-409C-BE32-E72D297353CC}">
              <c16:uniqueId val="{00000001-F903-40B1-945C-F7E3B37CE5C0}"/>
            </c:ext>
          </c:extLst>
        </c:ser>
        <c:ser>
          <c:idx val="2"/>
          <c:order val="2"/>
          <c:tx>
            <c:strRef>
              <c:f>Sheet1!$A$4</c:f>
              <c:strCache>
                <c:ptCount val="1"/>
                <c:pt idx="0">
                  <c:v>60% S&amp;P 500/40% BBG Agg Bond Index</c:v>
                </c:pt>
              </c:strCache>
            </c:strRef>
          </c:tx>
          <c:spPr>
            <a:solidFill>
              <a:schemeClr val="accent3"/>
            </a:solidFill>
            <a:ln>
              <a:noFill/>
            </a:ln>
            <a:effectLst/>
          </c:spPr>
          <c:invertIfNegative val="0"/>
          <c:cat>
            <c:strRef>
              <c:f>Sheet1!$B$1:$H$1</c:f>
              <c:strCache>
                <c:ptCount val="6"/>
                <c:pt idx="0">
                  <c:v>2021</c:v>
                </c:pt>
                <c:pt idx="1">
                  <c:v>3 Year</c:v>
                </c:pt>
                <c:pt idx="2">
                  <c:v>5 Year</c:v>
                </c:pt>
                <c:pt idx="3">
                  <c:v>7 Year</c:v>
                </c:pt>
                <c:pt idx="4">
                  <c:v>10 Year</c:v>
                </c:pt>
                <c:pt idx="5">
                  <c:v>Since Inception (12/93)</c:v>
                </c:pt>
              </c:strCache>
            </c:strRef>
          </c:cat>
          <c:val>
            <c:numRef>
              <c:f>Sheet1!$B$4:$H$4</c:f>
            </c:numRef>
          </c:val>
          <c:extLst>
            <c:ext xmlns:c16="http://schemas.microsoft.com/office/drawing/2014/chart" uri="{C3380CC4-5D6E-409C-BE32-E72D297353CC}">
              <c16:uniqueId val="{00000002-F903-40B1-945C-F7E3B37CE5C0}"/>
            </c:ext>
          </c:extLst>
        </c:ser>
        <c:ser>
          <c:idx val="3"/>
          <c:order val="3"/>
          <c:tx>
            <c:strRef>
              <c:f>Sheet1!$A$5</c:f>
              <c:strCache>
                <c:ptCount val="1"/>
                <c:pt idx="0">
                  <c:v>60% MSCI ACWI/40% BBG Agg Bond Index</c:v>
                </c:pt>
              </c:strCache>
            </c:strRef>
          </c:tx>
          <c:spPr>
            <a:solidFill>
              <a:schemeClr val="accent4"/>
            </a:solidFill>
            <a:ln>
              <a:noFill/>
            </a:ln>
            <a:effectLst/>
          </c:spPr>
          <c:invertIfNegative val="0"/>
          <c:cat>
            <c:strRef>
              <c:f>Sheet1!$B$1:$H$1</c:f>
              <c:strCache>
                <c:ptCount val="6"/>
                <c:pt idx="0">
                  <c:v>2021</c:v>
                </c:pt>
                <c:pt idx="1">
                  <c:v>3 Year</c:v>
                </c:pt>
                <c:pt idx="2">
                  <c:v>5 Year</c:v>
                </c:pt>
                <c:pt idx="3">
                  <c:v>7 Year</c:v>
                </c:pt>
                <c:pt idx="4">
                  <c:v>10 Year</c:v>
                </c:pt>
                <c:pt idx="5">
                  <c:v>Since Inception (12/93)</c:v>
                </c:pt>
              </c:strCache>
            </c:strRef>
          </c:cat>
          <c:val>
            <c:numRef>
              <c:f>Sheet1!$B$5:$H$5</c:f>
              <c:numCache>
                <c:formatCode>0.0%</c:formatCode>
                <c:ptCount val="7"/>
                <c:pt idx="0">
                  <c:v>0.10199999999999999</c:v>
                </c:pt>
                <c:pt idx="1">
                  <c:v>0.14299999999999999</c:v>
                </c:pt>
                <c:pt idx="2">
                  <c:v>0.10199999999999999</c:v>
                </c:pt>
                <c:pt idx="3">
                  <c:v>0.08</c:v>
                </c:pt>
                <c:pt idx="4">
                  <c:v>8.4000000000000005E-2</c:v>
                </c:pt>
                <c:pt idx="5">
                  <c:v>7.0800000000000002E-2</c:v>
                </c:pt>
              </c:numCache>
            </c:numRef>
          </c:val>
          <c:extLst>
            <c:ext xmlns:c16="http://schemas.microsoft.com/office/drawing/2014/chart" uri="{C3380CC4-5D6E-409C-BE32-E72D297353CC}">
              <c16:uniqueId val="{00000003-F903-40B1-945C-F7E3B37CE5C0}"/>
            </c:ext>
          </c:extLst>
        </c:ser>
        <c:ser>
          <c:idx val="4"/>
          <c:order val="4"/>
          <c:tx>
            <c:strRef>
              <c:f>Sheet1!$A$6</c:f>
              <c:strCache>
                <c:ptCount val="1"/>
                <c:pt idx="0">
                  <c:v>CPI-U</c:v>
                </c:pt>
              </c:strCache>
            </c:strRef>
          </c:tx>
          <c:spPr>
            <a:solidFill>
              <a:schemeClr val="accent5"/>
            </a:solidFill>
            <a:ln>
              <a:noFill/>
            </a:ln>
            <a:effectLst/>
          </c:spPr>
          <c:invertIfNegative val="0"/>
          <c:cat>
            <c:strRef>
              <c:f>Sheet1!$B$1:$H$1</c:f>
              <c:strCache>
                <c:ptCount val="6"/>
                <c:pt idx="0">
                  <c:v>2021</c:v>
                </c:pt>
                <c:pt idx="1">
                  <c:v>3 Year</c:v>
                </c:pt>
                <c:pt idx="2">
                  <c:v>5 Year</c:v>
                </c:pt>
                <c:pt idx="3">
                  <c:v>7 Year</c:v>
                </c:pt>
                <c:pt idx="4">
                  <c:v>10 Year</c:v>
                </c:pt>
                <c:pt idx="5">
                  <c:v>Since Inception (12/93)</c:v>
                </c:pt>
              </c:strCache>
            </c:strRef>
          </c:cat>
          <c:val>
            <c:numRef>
              <c:f>Sheet1!$B$6:$H$6</c:f>
              <c:numCache>
                <c:formatCode>0.0%</c:formatCode>
                <c:ptCount val="7"/>
                <c:pt idx="0">
                  <c:v>7.0000000000000007E-2</c:v>
                </c:pt>
                <c:pt idx="1">
                  <c:v>3.5000000000000003E-2</c:v>
                </c:pt>
                <c:pt idx="2">
                  <c:v>2.9000000000000001E-2</c:v>
                </c:pt>
                <c:pt idx="3">
                  <c:v>2.5000000000000001E-2</c:v>
                </c:pt>
                <c:pt idx="4">
                  <c:v>2.1000000000000001E-2</c:v>
                </c:pt>
                <c:pt idx="5">
                  <c:v>2.3400000000000001E-2</c:v>
                </c:pt>
              </c:numCache>
            </c:numRef>
          </c:val>
          <c:extLst>
            <c:ext xmlns:c16="http://schemas.microsoft.com/office/drawing/2014/chart" uri="{C3380CC4-5D6E-409C-BE32-E72D297353CC}">
              <c16:uniqueId val="{00000004-F903-40B1-945C-F7E3B37CE5C0}"/>
            </c:ext>
          </c:extLst>
        </c:ser>
        <c:dLbls>
          <c:showLegendKey val="0"/>
          <c:showVal val="0"/>
          <c:showCatName val="0"/>
          <c:showSerName val="0"/>
          <c:showPercent val="0"/>
          <c:showBubbleSize val="0"/>
        </c:dLbls>
        <c:gapWidth val="219"/>
        <c:overlap val="-27"/>
        <c:axId val="465525704"/>
        <c:axId val="465526880"/>
      </c:barChart>
      <c:catAx>
        <c:axId val="4655257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526880"/>
        <c:crossesAt val="0"/>
        <c:auto val="1"/>
        <c:lblAlgn val="ctr"/>
        <c:lblOffset val="100"/>
        <c:noMultiLvlLbl val="0"/>
      </c:catAx>
      <c:valAx>
        <c:axId val="46552688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52570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33300307660217"/>
          <c:y val="3.6918375755356163E-2"/>
          <c:w val="0.89463220675944366"/>
          <c:h val="0.71482889733840826"/>
        </c:manualLayout>
      </c:layout>
      <c:barChart>
        <c:barDir val="col"/>
        <c:grouping val="clustered"/>
        <c:varyColors val="0"/>
        <c:ser>
          <c:idx val="0"/>
          <c:order val="0"/>
          <c:tx>
            <c:strRef>
              <c:f>Sheet1!$A$2</c:f>
              <c:strCache>
                <c:ptCount val="1"/>
                <c:pt idx="0">
                  <c:v>Primary Pool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Sheet1!$B$1:$H$1</c:f>
              <c:strCache>
                <c:ptCount val="6"/>
                <c:pt idx="0">
                  <c:v>Q1 2022</c:v>
                </c:pt>
                <c:pt idx="1">
                  <c:v>3 Year</c:v>
                </c:pt>
                <c:pt idx="2">
                  <c:v>5 Year</c:v>
                </c:pt>
                <c:pt idx="3">
                  <c:v>7 Year</c:v>
                </c:pt>
                <c:pt idx="4">
                  <c:v>10 Year</c:v>
                </c:pt>
                <c:pt idx="5">
                  <c:v>Since Inception (12/93)</c:v>
                </c:pt>
              </c:strCache>
            </c:strRef>
          </c:cat>
          <c:val>
            <c:numRef>
              <c:f>Sheet1!$B$2:$H$2</c:f>
              <c:numCache>
                <c:formatCode>0.0%</c:formatCode>
                <c:ptCount val="7"/>
                <c:pt idx="0">
                  <c:v>-5.1799999999999999E-2</c:v>
                </c:pt>
                <c:pt idx="1">
                  <c:v>0.1192</c:v>
                </c:pt>
                <c:pt idx="2">
                  <c:v>9.8199999999999996E-2</c:v>
                </c:pt>
                <c:pt idx="3">
                  <c:v>8.3299999999999999E-2</c:v>
                </c:pt>
                <c:pt idx="4">
                  <c:v>8.4900000000000003E-2</c:v>
                </c:pt>
                <c:pt idx="5">
                  <c:v>8.2500000000000004E-2</c:v>
                </c:pt>
              </c:numCache>
            </c:numRef>
          </c:val>
          <c:extLst>
            <c:ext xmlns:c16="http://schemas.microsoft.com/office/drawing/2014/chart" uri="{C3380CC4-5D6E-409C-BE32-E72D297353CC}">
              <c16:uniqueId val="{00000000-F903-40B1-945C-F7E3B37CE5C0}"/>
            </c:ext>
          </c:extLst>
        </c:ser>
        <c:ser>
          <c:idx val="1"/>
          <c:order val="1"/>
          <c:tx>
            <c:strRef>
              <c:f>Sheet1!$A$3</c:f>
              <c:strCache>
                <c:ptCount val="1"/>
                <c:pt idx="0">
                  <c:v>Benchmark</c:v>
                </c:pt>
              </c:strCache>
            </c:strRef>
          </c:tx>
          <c:spPr>
            <a:solidFill>
              <a:schemeClr val="accent2"/>
            </a:solidFill>
            <a:ln>
              <a:noFill/>
            </a:ln>
            <a:effectLst/>
          </c:spPr>
          <c:invertIfNegative val="0"/>
          <c:cat>
            <c:strRef>
              <c:f>Sheet1!$B$1:$H$1</c:f>
              <c:strCache>
                <c:ptCount val="6"/>
                <c:pt idx="0">
                  <c:v>Q1 2022</c:v>
                </c:pt>
                <c:pt idx="1">
                  <c:v>3 Year</c:v>
                </c:pt>
                <c:pt idx="2">
                  <c:v>5 Year</c:v>
                </c:pt>
                <c:pt idx="3">
                  <c:v>7 Year</c:v>
                </c:pt>
                <c:pt idx="4">
                  <c:v>10 Year</c:v>
                </c:pt>
                <c:pt idx="5">
                  <c:v>Since Inception (12/93)</c:v>
                </c:pt>
              </c:strCache>
            </c:strRef>
          </c:cat>
          <c:val>
            <c:numRef>
              <c:f>Sheet1!$B$3:$H$3</c:f>
              <c:numCache>
                <c:formatCode>0.0%</c:formatCode>
                <c:ptCount val="7"/>
                <c:pt idx="0">
                  <c:v>-4.6899999999999997E-2</c:v>
                </c:pt>
                <c:pt idx="1">
                  <c:v>9.1700000000000004E-2</c:v>
                </c:pt>
                <c:pt idx="2">
                  <c:v>8.0399999999999999E-2</c:v>
                </c:pt>
                <c:pt idx="3">
                  <c:v>6.7100000000000007E-2</c:v>
                </c:pt>
                <c:pt idx="4">
                  <c:v>7.2900000000000006E-2</c:v>
                </c:pt>
                <c:pt idx="5">
                  <c:v>7.3400000000000007E-2</c:v>
                </c:pt>
              </c:numCache>
            </c:numRef>
          </c:val>
          <c:extLst>
            <c:ext xmlns:c16="http://schemas.microsoft.com/office/drawing/2014/chart" uri="{C3380CC4-5D6E-409C-BE32-E72D297353CC}">
              <c16:uniqueId val="{00000001-F903-40B1-945C-F7E3B37CE5C0}"/>
            </c:ext>
          </c:extLst>
        </c:ser>
        <c:ser>
          <c:idx val="2"/>
          <c:order val="2"/>
          <c:tx>
            <c:strRef>
              <c:f>Sheet1!$A$4</c:f>
              <c:strCache>
                <c:ptCount val="1"/>
                <c:pt idx="0">
                  <c:v>60% S&amp;P 500/40% BBG Agg Bond Index</c:v>
                </c:pt>
              </c:strCache>
            </c:strRef>
          </c:tx>
          <c:spPr>
            <a:solidFill>
              <a:schemeClr val="accent3"/>
            </a:solidFill>
            <a:ln>
              <a:noFill/>
            </a:ln>
            <a:effectLst/>
          </c:spPr>
          <c:invertIfNegative val="0"/>
          <c:cat>
            <c:strRef>
              <c:f>Sheet1!$B$1:$H$1</c:f>
              <c:strCache>
                <c:ptCount val="6"/>
                <c:pt idx="0">
                  <c:v>Q1 2022</c:v>
                </c:pt>
                <c:pt idx="1">
                  <c:v>3 Year</c:v>
                </c:pt>
                <c:pt idx="2">
                  <c:v>5 Year</c:v>
                </c:pt>
                <c:pt idx="3">
                  <c:v>7 Year</c:v>
                </c:pt>
                <c:pt idx="4">
                  <c:v>10 Year</c:v>
                </c:pt>
                <c:pt idx="5">
                  <c:v>Since Inception (12/93)</c:v>
                </c:pt>
              </c:strCache>
            </c:strRef>
          </c:cat>
          <c:val>
            <c:numRef>
              <c:f>Sheet1!$B$4:$H$4</c:f>
            </c:numRef>
          </c:val>
          <c:extLst>
            <c:ext xmlns:c16="http://schemas.microsoft.com/office/drawing/2014/chart" uri="{C3380CC4-5D6E-409C-BE32-E72D297353CC}">
              <c16:uniqueId val="{00000002-F903-40B1-945C-F7E3B37CE5C0}"/>
            </c:ext>
          </c:extLst>
        </c:ser>
        <c:ser>
          <c:idx val="3"/>
          <c:order val="3"/>
          <c:tx>
            <c:strRef>
              <c:f>Sheet1!$A$5</c:f>
              <c:strCache>
                <c:ptCount val="1"/>
                <c:pt idx="0">
                  <c:v>60% MSCI ACWI/40% BBG Agg Bond Index</c:v>
                </c:pt>
              </c:strCache>
            </c:strRef>
          </c:tx>
          <c:spPr>
            <a:solidFill>
              <a:schemeClr val="accent4"/>
            </a:solidFill>
            <a:ln>
              <a:noFill/>
            </a:ln>
            <a:effectLst/>
          </c:spPr>
          <c:invertIfNegative val="0"/>
          <c:cat>
            <c:strRef>
              <c:f>Sheet1!$B$1:$H$1</c:f>
              <c:strCache>
                <c:ptCount val="6"/>
                <c:pt idx="0">
                  <c:v>Q1 2022</c:v>
                </c:pt>
                <c:pt idx="1">
                  <c:v>3 Year</c:v>
                </c:pt>
                <c:pt idx="2">
                  <c:v>5 Year</c:v>
                </c:pt>
                <c:pt idx="3">
                  <c:v>7 Year</c:v>
                </c:pt>
                <c:pt idx="4">
                  <c:v>10 Year</c:v>
                </c:pt>
                <c:pt idx="5">
                  <c:v>Since Inception (12/93)</c:v>
                </c:pt>
              </c:strCache>
            </c:strRef>
          </c:cat>
          <c:val>
            <c:numRef>
              <c:f>Sheet1!$B$5:$H$5</c:f>
              <c:numCache>
                <c:formatCode>0.0%</c:formatCode>
                <c:ptCount val="7"/>
                <c:pt idx="0">
                  <c:v>-5.5500000000000001E-2</c:v>
                </c:pt>
                <c:pt idx="1">
                  <c:v>9.1600000000000001E-2</c:v>
                </c:pt>
                <c:pt idx="2">
                  <c:v>8.0500000000000002E-2</c:v>
                </c:pt>
                <c:pt idx="3">
                  <c:v>6.7500000000000004E-2</c:v>
                </c:pt>
                <c:pt idx="4">
                  <c:v>7.0599999999999996E-2</c:v>
                </c:pt>
                <c:pt idx="5">
                  <c:v>6.8000000000000005E-2</c:v>
                </c:pt>
              </c:numCache>
            </c:numRef>
          </c:val>
          <c:extLst>
            <c:ext xmlns:c16="http://schemas.microsoft.com/office/drawing/2014/chart" uri="{C3380CC4-5D6E-409C-BE32-E72D297353CC}">
              <c16:uniqueId val="{00000003-F903-40B1-945C-F7E3B37CE5C0}"/>
            </c:ext>
          </c:extLst>
        </c:ser>
        <c:ser>
          <c:idx val="4"/>
          <c:order val="4"/>
          <c:tx>
            <c:strRef>
              <c:f>Sheet1!$A$6</c:f>
              <c:strCache>
                <c:ptCount val="1"/>
                <c:pt idx="0">
                  <c:v>CPI-U</c:v>
                </c:pt>
              </c:strCache>
            </c:strRef>
          </c:tx>
          <c:spPr>
            <a:solidFill>
              <a:schemeClr val="accent5"/>
            </a:solidFill>
            <a:ln>
              <a:noFill/>
            </a:ln>
            <a:effectLst/>
          </c:spPr>
          <c:invertIfNegative val="0"/>
          <c:cat>
            <c:strRef>
              <c:f>Sheet1!$B$1:$H$1</c:f>
              <c:strCache>
                <c:ptCount val="6"/>
                <c:pt idx="0">
                  <c:v>Q1 2022</c:v>
                </c:pt>
                <c:pt idx="1">
                  <c:v>3 Year</c:v>
                </c:pt>
                <c:pt idx="2">
                  <c:v>5 Year</c:v>
                </c:pt>
                <c:pt idx="3">
                  <c:v>7 Year</c:v>
                </c:pt>
                <c:pt idx="4">
                  <c:v>10 Year</c:v>
                </c:pt>
                <c:pt idx="5">
                  <c:v>Since Inception (12/93)</c:v>
                </c:pt>
              </c:strCache>
            </c:strRef>
          </c:cat>
          <c:val>
            <c:numRef>
              <c:f>Sheet1!$B$6:$H$6</c:f>
              <c:numCache>
                <c:formatCode>0.0%</c:formatCode>
                <c:ptCount val="7"/>
                <c:pt idx="0">
                  <c:v>3.1199999999999999E-2</c:v>
                </c:pt>
                <c:pt idx="1">
                  <c:v>4.19E-2</c:v>
                </c:pt>
                <c:pt idx="2">
                  <c:v>3.3500000000000002E-2</c:v>
                </c:pt>
                <c:pt idx="3">
                  <c:v>2.8500000000000001E-2</c:v>
                </c:pt>
                <c:pt idx="4">
                  <c:v>2.2800000000000001E-2</c:v>
                </c:pt>
                <c:pt idx="5">
                  <c:v>2.4E-2</c:v>
                </c:pt>
              </c:numCache>
            </c:numRef>
          </c:val>
          <c:extLst>
            <c:ext xmlns:c16="http://schemas.microsoft.com/office/drawing/2014/chart" uri="{C3380CC4-5D6E-409C-BE32-E72D297353CC}">
              <c16:uniqueId val="{00000004-F903-40B1-945C-F7E3B37CE5C0}"/>
            </c:ext>
          </c:extLst>
        </c:ser>
        <c:dLbls>
          <c:showLegendKey val="0"/>
          <c:showVal val="0"/>
          <c:showCatName val="0"/>
          <c:showSerName val="0"/>
          <c:showPercent val="0"/>
          <c:showBubbleSize val="0"/>
        </c:dLbls>
        <c:gapWidth val="150"/>
        <c:axId val="465525704"/>
        <c:axId val="465526880"/>
      </c:barChart>
      <c:catAx>
        <c:axId val="465525704"/>
        <c:scaling>
          <c:orientation val="minMax"/>
        </c:scaling>
        <c:delete val="0"/>
        <c:axPos val="b"/>
        <c:numFmt formatCode="General" sourceLinked="1"/>
        <c:majorTickMark val="out"/>
        <c:minorTickMark val="none"/>
        <c:tickLblPos val="low"/>
        <c:spPr>
          <a:noFill/>
          <a:ln w="3175" cap="flat" cmpd="sng" algn="ctr">
            <a:solidFill>
              <a:schemeClr val="tx1"/>
            </a:solidFill>
            <a:prstDash val="solid"/>
            <a:round/>
          </a:ln>
          <a:effectLst/>
        </c:spPr>
        <c:txPr>
          <a:bodyPr rot="0" spcFirstLastPara="1" vertOverflow="ellipsis" wrap="square" anchor="ctr" anchorCtr="1"/>
          <a:lstStyle/>
          <a:p>
            <a:pPr>
              <a:defRPr sz="1800" b="1" i="0" u="none" strike="noStrike" kern="1200" baseline="0">
                <a:solidFill>
                  <a:schemeClr val="tx1"/>
                </a:solidFill>
                <a:latin typeface="Times New Roman"/>
                <a:ea typeface="Times New Roman"/>
                <a:cs typeface="Times New Roman"/>
              </a:defRPr>
            </a:pPr>
            <a:endParaRPr lang="en-US"/>
          </a:p>
        </c:txPr>
        <c:crossAx val="465526880"/>
        <c:crossesAt val="0"/>
        <c:auto val="1"/>
        <c:lblAlgn val="ctr"/>
        <c:lblOffset val="100"/>
        <c:noMultiLvlLbl val="0"/>
      </c:catAx>
      <c:valAx>
        <c:axId val="465526880"/>
        <c:scaling>
          <c:orientation val="minMax"/>
        </c:scaling>
        <c:delete val="0"/>
        <c:axPos val="l"/>
        <c:majorGridlines>
          <c:spPr>
            <a:ln w="3175" cap="flat" cmpd="sng" algn="ctr">
              <a:solidFill>
                <a:schemeClr val="tx1"/>
              </a:solidFill>
              <a:prstDash val="solid"/>
              <a:round/>
            </a:ln>
            <a:effectLst/>
          </c:spPr>
        </c:majorGridlines>
        <c:numFmt formatCode="0%" sourceLinked="0"/>
        <c:majorTickMark val="out"/>
        <c:minorTickMark val="none"/>
        <c:tickLblPos val="nextTo"/>
        <c:spPr>
          <a:noFill/>
          <a:ln w="3175" cap="flat" cmpd="sng" algn="ctr">
            <a:solidFill>
              <a:schemeClr val="tx1"/>
            </a:solidFill>
            <a:prstDash val="solid"/>
            <a:round/>
          </a:ln>
          <a:effectLst/>
        </c:spPr>
        <c:txPr>
          <a:bodyPr rot="0" spcFirstLastPara="1" vertOverflow="ellipsis" wrap="square" anchor="ctr" anchorCtr="1"/>
          <a:lstStyle/>
          <a:p>
            <a:pPr>
              <a:defRPr sz="1800" b="1" i="0" u="none" strike="noStrike" kern="1200" baseline="0">
                <a:solidFill>
                  <a:schemeClr val="tx1"/>
                </a:solidFill>
                <a:latin typeface="Times New Roman"/>
                <a:ea typeface="Times New Roman"/>
                <a:cs typeface="Times New Roman"/>
              </a:defRPr>
            </a:pPr>
            <a:endParaRPr lang="en-US"/>
          </a:p>
        </c:txPr>
        <c:crossAx val="465525704"/>
        <c:crosses val="autoZero"/>
        <c:crossBetween val="between"/>
      </c:valAx>
      <c:spPr>
        <a:noFill/>
        <a:ln w="12700">
          <a:solidFill>
            <a:schemeClr val="tx1"/>
          </a:solidFill>
          <a:prstDash val="solid"/>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tx1"/>
                </a:solidFill>
                <a:latin typeface="Times New Roman"/>
                <a:ea typeface="Times New Roman"/>
                <a:cs typeface="Times New Roman"/>
              </a:defRPr>
            </a:pPr>
            <a:endParaRPr lang="en-US"/>
          </a:p>
        </c:txPr>
      </c:legendEntry>
      <c:legendEntry>
        <c:idx val="1"/>
        <c:txPr>
          <a:bodyPr rot="0" spcFirstLastPara="1" vertOverflow="ellipsis" vert="horz" wrap="square" anchor="ctr" anchorCtr="1"/>
          <a:lstStyle/>
          <a:p>
            <a:pPr>
              <a:defRPr sz="1000" b="0" i="0" u="none" strike="noStrike" kern="1200" baseline="0">
                <a:solidFill>
                  <a:schemeClr val="tx1"/>
                </a:solidFill>
                <a:latin typeface="Times New Roman"/>
                <a:ea typeface="Times New Roman"/>
                <a:cs typeface="Times New Roman"/>
              </a:defRPr>
            </a:pPr>
            <a:endParaRPr lang="en-US"/>
          </a:p>
        </c:txPr>
      </c:legendEntry>
      <c:legendEntry>
        <c:idx val="2"/>
        <c:txPr>
          <a:bodyPr rot="0" spcFirstLastPara="1" vertOverflow="ellipsis" vert="horz" wrap="square" anchor="ctr" anchorCtr="1"/>
          <a:lstStyle/>
          <a:p>
            <a:pPr>
              <a:defRPr sz="1000" b="0" i="0" u="none" strike="noStrike" kern="1200" baseline="0">
                <a:solidFill>
                  <a:schemeClr val="tx1"/>
                </a:solidFill>
                <a:latin typeface="Times New Roman"/>
                <a:ea typeface="Times New Roman"/>
                <a:cs typeface="Times New Roman"/>
              </a:defRPr>
            </a:pPr>
            <a:endParaRPr lang="en-US"/>
          </a:p>
        </c:txPr>
      </c:legendEntry>
      <c:legendEntry>
        <c:idx val="3"/>
        <c:txPr>
          <a:bodyPr rot="0" spcFirstLastPara="1" vertOverflow="ellipsis" vert="horz" wrap="square" anchor="ctr" anchorCtr="1"/>
          <a:lstStyle/>
          <a:p>
            <a:pPr>
              <a:defRPr sz="1000" b="0" i="0" u="none" strike="noStrike" kern="1200" baseline="0">
                <a:solidFill>
                  <a:schemeClr val="tx1"/>
                </a:solidFill>
                <a:latin typeface="Times New Roman"/>
                <a:ea typeface="Times New Roman"/>
                <a:cs typeface="Times New Roman"/>
              </a:defRPr>
            </a:pPr>
            <a:endParaRPr lang="en-US"/>
          </a:p>
        </c:txPr>
      </c:legendEntry>
      <c:layout>
        <c:manualLayout>
          <c:xMode val="edge"/>
          <c:yMode val="edge"/>
          <c:x val="1.6877823963060579E-2"/>
          <c:y val="0.86636258343085093"/>
          <c:w val="0.7200162419161994"/>
          <c:h val="0.10456761582127816"/>
        </c:manualLayout>
      </c:layout>
      <c:overlay val="0"/>
      <c:spPr>
        <a:noFill/>
        <a:ln w="3175">
          <a:solidFill>
            <a:schemeClr val="tx1"/>
          </a:solidFill>
          <a:prstDash val="solid"/>
        </a:ln>
        <a:effectLst/>
      </c:spPr>
      <c:txPr>
        <a:bodyPr rot="0" spcFirstLastPara="1" vertOverflow="ellipsis" vert="horz" wrap="square" anchor="ctr" anchorCtr="1"/>
        <a:lstStyle/>
        <a:p>
          <a:pPr>
            <a:defRPr sz="1655" b="1" i="0" u="none" strike="noStrike" kern="1200" baseline="0">
              <a:solidFill>
                <a:schemeClr val="tx1"/>
              </a:solidFill>
              <a:latin typeface="Times New Roman"/>
              <a:ea typeface="Times New Roman"/>
              <a:cs typeface="Times New Roman"/>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88022109819053"/>
          <c:y val="5.7659972092096085E-2"/>
          <c:w val="0.8588469184890678"/>
          <c:h val="0.72053231939163298"/>
        </c:manualLayout>
      </c:layout>
      <c:barChart>
        <c:barDir val="col"/>
        <c:grouping val="clustered"/>
        <c:varyColors val="0"/>
        <c:ser>
          <c:idx val="0"/>
          <c:order val="0"/>
          <c:tx>
            <c:strRef>
              <c:f>Sheet1!$A$2</c:f>
              <c:strCache>
                <c:ptCount val="1"/>
                <c:pt idx="0">
                  <c:v>MaineCF</c:v>
                </c:pt>
              </c:strCache>
            </c:strRef>
          </c:tx>
          <c:spPr>
            <a:solidFill>
              <a:schemeClr val="accent1"/>
            </a:solidFill>
            <a:ln>
              <a:noFill/>
            </a:ln>
            <a:effectLst/>
          </c:spPr>
          <c:invertIfNegative val="0"/>
          <c:dLbls>
            <c:dLbl>
              <c:idx val="4"/>
              <c:layout>
                <c:manualLayout>
                  <c:x val="-2.4834437086092714E-2"/>
                  <c:y val="-4.43037974683544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AC-47FF-ADF0-9B179ECAA50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Sheet1!$B$1:$F$1</c:f>
              <c:strCache>
                <c:ptCount val="5"/>
                <c:pt idx="0">
                  <c:v>1 year</c:v>
                </c:pt>
                <c:pt idx="1">
                  <c:v>3 years</c:v>
                </c:pt>
                <c:pt idx="2">
                  <c:v>5 years</c:v>
                </c:pt>
                <c:pt idx="3">
                  <c:v>10 years</c:v>
                </c:pt>
                <c:pt idx="4">
                  <c:v>20 Years</c:v>
                </c:pt>
              </c:strCache>
            </c:strRef>
          </c:cat>
          <c:val>
            <c:numRef>
              <c:f>Sheet1!$B$2:$F$2</c:f>
              <c:numCache>
                <c:formatCode>0.0%</c:formatCode>
                <c:ptCount val="5"/>
                <c:pt idx="0">
                  <c:v>0.1578</c:v>
                </c:pt>
                <c:pt idx="1">
                  <c:v>0.1641</c:v>
                </c:pt>
                <c:pt idx="2">
                  <c:v>0.1195</c:v>
                </c:pt>
                <c:pt idx="3">
                  <c:v>9.9099999999999994E-2</c:v>
                </c:pt>
                <c:pt idx="4">
                  <c:v>8.3900000000000002E-2</c:v>
                </c:pt>
              </c:numCache>
            </c:numRef>
          </c:val>
          <c:extLst>
            <c:ext xmlns:c16="http://schemas.microsoft.com/office/drawing/2014/chart" uri="{C3380CC4-5D6E-409C-BE32-E72D297353CC}">
              <c16:uniqueId val="{00000001-53AC-47FF-ADF0-9B179ECAA503}"/>
            </c:ext>
          </c:extLst>
        </c:ser>
        <c:ser>
          <c:idx val="3"/>
          <c:order val="1"/>
          <c:tx>
            <c:strRef>
              <c:f>Sheet1!$A$3</c:f>
              <c:strCache>
                <c:ptCount val="1"/>
                <c:pt idx="0">
                  <c:v>Average</c:v>
                </c:pt>
              </c:strCache>
            </c:strRef>
          </c:tx>
          <c:spPr>
            <a:solidFill>
              <a:schemeClr val="accent4"/>
            </a:solidFill>
            <a:ln>
              <a:noFill/>
            </a:ln>
            <a:effectLst/>
          </c:spPr>
          <c:invertIfNegative val="0"/>
          <c:dLbls>
            <c:dLbl>
              <c:idx val="0"/>
              <c:layout>
                <c:manualLayout>
                  <c:x val="2.1523178807946991E-2"/>
                  <c:y val="-2.900810371447593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AC-47FF-ADF0-9B179ECAA503}"/>
                </c:ext>
              </c:extLst>
            </c:dLbl>
            <c:dLbl>
              <c:idx val="2"/>
              <c:layout>
                <c:manualLayout>
                  <c:x val="6.6225165562913907E-3"/>
                  <c:y val="-2.8481012658227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AC-47FF-ADF0-9B179ECAA50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Sheet1!$B$1:$F$1</c:f>
              <c:strCache>
                <c:ptCount val="5"/>
                <c:pt idx="0">
                  <c:v>1 year</c:v>
                </c:pt>
                <c:pt idx="1">
                  <c:v>3 years</c:v>
                </c:pt>
                <c:pt idx="2">
                  <c:v>5 years</c:v>
                </c:pt>
                <c:pt idx="3">
                  <c:v>10 years</c:v>
                </c:pt>
                <c:pt idx="4">
                  <c:v>20 Years</c:v>
                </c:pt>
              </c:strCache>
            </c:strRef>
          </c:cat>
          <c:val>
            <c:numRef>
              <c:f>Sheet1!$B$3:$F$3</c:f>
              <c:numCache>
                <c:formatCode>0.0%</c:formatCode>
                <c:ptCount val="5"/>
                <c:pt idx="0">
                  <c:v>0.1336</c:v>
                </c:pt>
                <c:pt idx="1">
                  <c:v>0.14779999999999999</c:v>
                </c:pt>
                <c:pt idx="2">
                  <c:v>0.1086</c:v>
                </c:pt>
                <c:pt idx="3">
                  <c:v>9.1700000000000004E-2</c:v>
                </c:pt>
                <c:pt idx="4">
                  <c:v>7.0699999999999999E-2</c:v>
                </c:pt>
              </c:numCache>
            </c:numRef>
          </c:val>
          <c:extLst>
            <c:ext xmlns:c16="http://schemas.microsoft.com/office/drawing/2014/chart" uri="{C3380CC4-5D6E-409C-BE32-E72D297353CC}">
              <c16:uniqueId val="{00000004-53AC-47FF-ADF0-9B179ECAA503}"/>
            </c:ext>
          </c:extLst>
        </c:ser>
        <c:dLbls>
          <c:showLegendKey val="0"/>
          <c:showVal val="0"/>
          <c:showCatName val="0"/>
          <c:showSerName val="0"/>
          <c:showPercent val="0"/>
          <c:showBubbleSize val="0"/>
        </c:dLbls>
        <c:gapWidth val="150"/>
        <c:axId val="465529624"/>
        <c:axId val="462984072"/>
      </c:barChart>
      <c:catAx>
        <c:axId val="465529624"/>
        <c:scaling>
          <c:orientation val="minMax"/>
        </c:scaling>
        <c:delete val="0"/>
        <c:axPos val="b"/>
        <c:numFmt formatCode="General" sourceLinked="1"/>
        <c:majorTickMark val="out"/>
        <c:minorTickMark val="none"/>
        <c:tickLblPos val="low"/>
        <c:spPr>
          <a:noFill/>
          <a:ln w="3175" cap="flat" cmpd="sng" algn="ctr">
            <a:solidFill>
              <a:schemeClr val="tx1"/>
            </a:solidFill>
            <a:prstDash val="solid"/>
            <a:round/>
          </a:ln>
          <a:effectLst/>
        </c:spPr>
        <c:txPr>
          <a:bodyPr rot="0" spcFirstLastPara="1" vertOverflow="ellipsis" wrap="square" anchor="ctr" anchorCtr="1"/>
          <a:lstStyle/>
          <a:p>
            <a:pPr>
              <a:defRPr sz="1800" b="1" i="0" u="none" strike="noStrike" kern="1200" baseline="0">
                <a:solidFill>
                  <a:schemeClr val="tx1"/>
                </a:solidFill>
                <a:latin typeface="Times New Roman"/>
                <a:ea typeface="Times New Roman"/>
                <a:cs typeface="Times New Roman"/>
              </a:defRPr>
            </a:pPr>
            <a:endParaRPr lang="en-US"/>
          </a:p>
        </c:txPr>
        <c:crossAx val="462984072"/>
        <c:crosses val="autoZero"/>
        <c:auto val="1"/>
        <c:lblAlgn val="ctr"/>
        <c:lblOffset val="100"/>
        <c:noMultiLvlLbl val="0"/>
      </c:catAx>
      <c:valAx>
        <c:axId val="462984072"/>
        <c:scaling>
          <c:orientation val="minMax"/>
        </c:scaling>
        <c:delete val="0"/>
        <c:axPos val="l"/>
        <c:majorGridlines>
          <c:spPr>
            <a:ln w="3175" cap="flat" cmpd="sng" algn="ctr">
              <a:solidFill>
                <a:schemeClr val="tx1"/>
              </a:solidFill>
              <a:prstDash val="solid"/>
              <a:round/>
            </a:ln>
            <a:effectLst/>
          </c:spPr>
        </c:majorGridlines>
        <c:numFmt formatCode="0%" sourceLinked="0"/>
        <c:majorTickMark val="out"/>
        <c:minorTickMark val="none"/>
        <c:tickLblPos val="nextTo"/>
        <c:spPr>
          <a:noFill/>
          <a:ln w="3175" cap="flat" cmpd="sng" algn="ctr">
            <a:solidFill>
              <a:schemeClr val="tx1"/>
            </a:solidFill>
            <a:prstDash val="solid"/>
            <a:round/>
          </a:ln>
          <a:effectLst/>
        </c:spPr>
        <c:txPr>
          <a:bodyPr rot="0" spcFirstLastPara="1" vertOverflow="ellipsis" wrap="square" anchor="ctr" anchorCtr="1"/>
          <a:lstStyle/>
          <a:p>
            <a:pPr>
              <a:defRPr sz="1800" b="1" i="0" u="none" strike="noStrike" kern="1200" baseline="0">
                <a:solidFill>
                  <a:schemeClr val="tx1"/>
                </a:solidFill>
                <a:latin typeface="Times New Roman"/>
                <a:ea typeface="Times New Roman"/>
                <a:cs typeface="Times New Roman"/>
              </a:defRPr>
            </a:pPr>
            <a:endParaRPr lang="en-US"/>
          </a:p>
        </c:txPr>
        <c:crossAx val="465529624"/>
        <c:crosses val="autoZero"/>
        <c:crossBetween val="between"/>
      </c:valAx>
      <c:spPr>
        <a:noFill/>
        <a:ln w="12700">
          <a:solidFill>
            <a:schemeClr val="tx1"/>
          </a:solidFill>
          <a:prstDash val="solid"/>
        </a:ln>
        <a:effectLst/>
      </c:spPr>
    </c:plotArea>
    <c:legend>
      <c:legendPos val="b"/>
      <c:layout>
        <c:manualLayout>
          <c:xMode val="edge"/>
          <c:yMode val="edge"/>
          <c:x val="0.27852088439276212"/>
          <c:y val="0.90051505033389823"/>
          <c:w val="0.4791382906606873"/>
          <c:h val="7.6413335991228945E-2"/>
        </c:manualLayout>
      </c:layout>
      <c:overlay val="0"/>
      <c:spPr>
        <a:noFill/>
        <a:ln w="3175">
          <a:solidFill>
            <a:schemeClr val="tx1"/>
          </a:solidFill>
          <a:prstDash val="solid"/>
        </a:ln>
        <a:effectLst/>
      </c:spPr>
      <c:txPr>
        <a:bodyPr rot="0" spcFirstLastPara="1" vertOverflow="ellipsis" vert="horz" wrap="square" anchor="ctr" anchorCtr="1"/>
        <a:lstStyle/>
        <a:p>
          <a:pPr>
            <a:defRPr sz="1655" b="1" i="0" u="none" strike="noStrike" kern="1200" baseline="0">
              <a:solidFill>
                <a:schemeClr val="tx1"/>
              </a:solidFill>
              <a:latin typeface="Times New Roman"/>
              <a:ea typeface="Times New Roman"/>
              <a:cs typeface="Times New Roman"/>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418822026385774"/>
          <c:y val="3.1642857142857146E-2"/>
          <c:w val="0.86481113320079783"/>
          <c:h val="0.72433460076045619"/>
        </c:manualLayout>
      </c:layout>
      <c:barChart>
        <c:barDir val="col"/>
        <c:grouping val="clustered"/>
        <c:varyColors val="0"/>
        <c:ser>
          <c:idx val="0"/>
          <c:order val="0"/>
          <c:tx>
            <c:strRef>
              <c:f>Sheet1!$A$2</c:f>
              <c:strCache>
                <c:ptCount val="1"/>
                <c:pt idx="0">
                  <c:v>MaineCF</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Sheet1!$B$1:$H$1</c:f>
              <c:strCache>
                <c:ptCount val="7"/>
                <c:pt idx="0">
                  <c:v>1 year</c:v>
                </c:pt>
                <c:pt idx="1">
                  <c:v>3 years</c:v>
                </c:pt>
                <c:pt idx="2">
                  <c:v>5 years</c:v>
                </c:pt>
                <c:pt idx="3">
                  <c:v>7 years</c:v>
                </c:pt>
                <c:pt idx="4">
                  <c:v>10 years</c:v>
                </c:pt>
                <c:pt idx="5">
                  <c:v>15 years</c:v>
                </c:pt>
                <c:pt idx="6">
                  <c:v>20 Years</c:v>
                </c:pt>
              </c:strCache>
            </c:strRef>
          </c:cat>
          <c:val>
            <c:numRef>
              <c:f>Sheet1!$B$2:$H$2</c:f>
              <c:numCache>
                <c:formatCode>0.0%</c:formatCode>
                <c:ptCount val="7"/>
                <c:pt idx="0">
                  <c:v>0.1578</c:v>
                </c:pt>
                <c:pt idx="1">
                  <c:v>0.16400000000000001</c:v>
                </c:pt>
                <c:pt idx="2">
                  <c:v>0.1195</c:v>
                </c:pt>
                <c:pt idx="3">
                  <c:v>9.4E-2</c:v>
                </c:pt>
                <c:pt idx="4">
                  <c:v>9.9099999999999994E-2</c:v>
                </c:pt>
                <c:pt idx="5">
                  <c:v>7.6999999999999999E-2</c:v>
                </c:pt>
                <c:pt idx="6">
                  <c:v>8.3900000000000002E-2</c:v>
                </c:pt>
              </c:numCache>
            </c:numRef>
          </c:val>
          <c:extLst>
            <c:ext xmlns:c16="http://schemas.microsoft.com/office/drawing/2014/chart" uri="{C3380CC4-5D6E-409C-BE32-E72D297353CC}">
              <c16:uniqueId val="{00000000-A35B-421D-B332-E2AC398B623A}"/>
            </c:ext>
          </c:extLst>
        </c:ser>
        <c:ser>
          <c:idx val="1"/>
          <c:order val="1"/>
          <c:tx>
            <c:strRef>
              <c:f>Sheet1!$A$3</c:f>
              <c:strCache>
                <c:ptCount val="1"/>
                <c:pt idx="0">
                  <c:v>COF Average</c:v>
                </c:pt>
              </c:strCache>
            </c:strRef>
          </c:tx>
          <c:spPr>
            <a:solidFill>
              <a:schemeClr val="accent2"/>
            </a:solidFill>
            <a:ln>
              <a:noFill/>
            </a:ln>
            <a:effectLst/>
          </c:spPr>
          <c:invertIfNegative val="0"/>
          <c:dLbls>
            <c:dLbl>
              <c:idx val="0"/>
              <c:layout>
                <c:manualLayout>
                  <c:x val="1.8211920529801293E-2"/>
                  <c:y val="-4.28571428571428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5B-421D-B332-E2AC398B623A}"/>
                </c:ext>
              </c:extLst>
            </c:dLbl>
            <c:dLbl>
              <c:idx val="1"/>
              <c:layout>
                <c:manualLayout>
                  <c:x val="1.8211920529801324E-2"/>
                  <c:y val="-3.5714285714285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5B-421D-B332-E2AC398B623A}"/>
                </c:ext>
              </c:extLst>
            </c:dLbl>
            <c:dLbl>
              <c:idx val="2"/>
              <c:layout>
                <c:manualLayout>
                  <c:x val="1.9867549668874173E-2"/>
                  <c:y val="-5.35714285714285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5B-421D-B332-E2AC398B623A}"/>
                </c:ext>
              </c:extLst>
            </c:dLbl>
            <c:dLbl>
              <c:idx val="3"/>
              <c:layout>
                <c:manualLayout>
                  <c:x val="9.9337748344370865E-3"/>
                  <c:y val="-6.7857142857142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5B-421D-B332-E2AC398B623A}"/>
                </c:ext>
              </c:extLst>
            </c:dLbl>
            <c:dLbl>
              <c:idx val="4"/>
              <c:layout>
                <c:manualLayout>
                  <c:x val="6.6225165562913907E-3"/>
                  <c:y val="-4.28571428571428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5B-421D-B332-E2AC398B623A}"/>
                </c:ext>
              </c:extLst>
            </c:dLbl>
            <c:dLbl>
              <c:idx val="5"/>
              <c:layout>
                <c:manualLayout>
                  <c:x val="4.9668874172185433E-3"/>
                  <c:y val="-6.07142857142857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5B-421D-B332-E2AC398B623A}"/>
                </c:ext>
              </c:extLst>
            </c:dLbl>
            <c:dLbl>
              <c:idx val="6"/>
              <c:layout>
                <c:manualLayout>
                  <c:x val="9.9337748344370865E-3"/>
                  <c:y val="-3.92857142857142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5B-421D-B332-E2AC398B623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Sheet1!$B$1:$H$1</c:f>
              <c:strCache>
                <c:ptCount val="7"/>
                <c:pt idx="0">
                  <c:v>1 year</c:v>
                </c:pt>
                <c:pt idx="1">
                  <c:v>3 years</c:v>
                </c:pt>
                <c:pt idx="2">
                  <c:v>5 years</c:v>
                </c:pt>
                <c:pt idx="3">
                  <c:v>7 years</c:v>
                </c:pt>
                <c:pt idx="4">
                  <c:v>10 years</c:v>
                </c:pt>
                <c:pt idx="5">
                  <c:v>15 years</c:v>
                </c:pt>
                <c:pt idx="6">
                  <c:v>20 Years</c:v>
                </c:pt>
              </c:strCache>
            </c:strRef>
          </c:cat>
          <c:val>
            <c:numRef>
              <c:f>Sheet1!$B$3:$H$3</c:f>
              <c:numCache>
                <c:formatCode>0.0%</c:formatCode>
                <c:ptCount val="7"/>
                <c:pt idx="0">
                  <c:v>0.14599999999999999</c:v>
                </c:pt>
                <c:pt idx="1">
                  <c:v>0.155</c:v>
                </c:pt>
                <c:pt idx="2">
                  <c:v>0.11</c:v>
                </c:pt>
                <c:pt idx="3">
                  <c:v>8.5999999999999993E-2</c:v>
                </c:pt>
                <c:pt idx="4">
                  <c:v>9.2999999999999999E-2</c:v>
                </c:pt>
                <c:pt idx="5">
                  <c:v>6.7000000000000004E-2</c:v>
                </c:pt>
                <c:pt idx="6">
                  <c:v>7.0999999999999994E-2</c:v>
                </c:pt>
              </c:numCache>
            </c:numRef>
          </c:val>
          <c:extLst>
            <c:ext xmlns:c16="http://schemas.microsoft.com/office/drawing/2014/chart" uri="{C3380CC4-5D6E-409C-BE32-E72D297353CC}">
              <c16:uniqueId val="{00000008-A35B-421D-B332-E2AC398B623A}"/>
            </c:ext>
          </c:extLst>
        </c:ser>
        <c:dLbls>
          <c:showLegendKey val="0"/>
          <c:showVal val="0"/>
          <c:showCatName val="0"/>
          <c:showSerName val="0"/>
          <c:showPercent val="0"/>
          <c:showBubbleSize val="0"/>
        </c:dLbls>
        <c:gapWidth val="150"/>
        <c:axId val="401081880"/>
        <c:axId val="317652976"/>
      </c:barChart>
      <c:catAx>
        <c:axId val="401081880"/>
        <c:scaling>
          <c:orientation val="minMax"/>
        </c:scaling>
        <c:delete val="0"/>
        <c:axPos val="b"/>
        <c:numFmt formatCode="General" sourceLinked="1"/>
        <c:majorTickMark val="out"/>
        <c:minorTickMark val="none"/>
        <c:tickLblPos val="low"/>
        <c:spPr>
          <a:noFill/>
          <a:ln w="2822" cap="flat" cmpd="sng" algn="ctr">
            <a:solidFill>
              <a:schemeClr val="tx1"/>
            </a:solidFill>
            <a:prstDash val="solid"/>
            <a:round/>
          </a:ln>
          <a:effectLst/>
        </c:spPr>
        <c:txPr>
          <a:bodyPr rot="0" spcFirstLastPara="1" vertOverflow="ellipsis" wrap="square" anchor="ctr" anchorCtr="1"/>
          <a:lstStyle/>
          <a:p>
            <a:pPr>
              <a:defRPr sz="1600" b="1" i="0" u="none" strike="noStrike" kern="1200" baseline="0">
                <a:solidFill>
                  <a:schemeClr val="tx1"/>
                </a:solidFill>
                <a:latin typeface="Times New Roman"/>
                <a:ea typeface="Times New Roman"/>
                <a:cs typeface="Times New Roman"/>
              </a:defRPr>
            </a:pPr>
            <a:endParaRPr lang="en-US"/>
          </a:p>
        </c:txPr>
        <c:crossAx val="317652976"/>
        <c:crosses val="autoZero"/>
        <c:auto val="1"/>
        <c:lblAlgn val="ctr"/>
        <c:lblOffset val="100"/>
        <c:noMultiLvlLbl val="0"/>
      </c:catAx>
      <c:valAx>
        <c:axId val="317652976"/>
        <c:scaling>
          <c:orientation val="minMax"/>
        </c:scaling>
        <c:delete val="0"/>
        <c:axPos val="l"/>
        <c:majorGridlines>
          <c:spPr>
            <a:ln w="2822" cap="flat" cmpd="sng" algn="ctr">
              <a:solidFill>
                <a:schemeClr val="tx1"/>
              </a:solidFill>
              <a:prstDash val="solid"/>
              <a:round/>
            </a:ln>
            <a:effectLst/>
          </c:spPr>
        </c:majorGridlines>
        <c:numFmt formatCode="0%" sourceLinked="0"/>
        <c:majorTickMark val="out"/>
        <c:minorTickMark val="none"/>
        <c:tickLblPos val="nextTo"/>
        <c:spPr>
          <a:noFill/>
          <a:ln w="2822" cap="flat" cmpd="sng" algn="ctr">
            <a:solidFill>
              <a:schemeClr val="tx1"/>
            </a:solidFill>
            <a:prstDash val="solid"/>
            <a:round/>
          </a:ln>
          <a:effectLst/>
        </c:spPr>
        <c:txPr>
          <a:bodyPr rot="0" spcFirstLastPara="1" vertOverflow="ellipsis" wrap="square" anchor="ctr" anchorCtr="1"/>
          <a:lstStyle/>
          <a:p>
            <a:pPr>
              <a:defRPr sz="1600" b="1" i="0" u="none" strike="noStrike" kern="1200" baseline="0">
                <a:solidFill>
                  <a:schemeClr val="tx1"/>
                </a:solidFill>
                <a:latin typeface="Times New Roman"/>
                <a:ea typeface="Times New Roman"/>
                <a:cs typeface="Times New Roman"/>
              </a:defRPr>
            </a:pPr>
            <a:endParaRPr lang="en-US"/>
          </a:p>
        </c:txPr>
        <c:crossAx val="401081880"/>
        <c:crosses val="autoZero"/>
        <c:crossBetween val="between"/>
      </c:valAx>
      <c:spPr>
        <a:noFill/>
        <a:ln w="12700">
          <a:solidFill>
            <a:schemeClr val="tx1"/>
          </a:solidFill>
          <a:prstDash val="solid"/>
        </a:ln>
        <a:effectLst/>
      </c:spPr>
    </c:plotArea>
    <c:legend>
      <c:legendPos val="b"/>
      <c:layout>
        <c:manualLayout>
          <c:xMode val="edge"/>
          <c:yMode val="edge"/>
          <c:x val="0.31717182091369017"/>
          <c:y val="0.85912838763617061"/>
          <c:w val="0.34962376805548312"/>
          <c:h val="7.9025028121484819E-2"/>
        </c:manualLayout>
      </c:layout>
      <c:overlay val="0"/>
      <c:spPr>
        <a:noFill/>
        <a:ln w="2822">
          <a:solidFill>
            <a:schemeClr val="tx1"/>
          </a:solidFill>
          <a:prstDash val="solid"/>
        </a:ln>
        <a:effectLst/>
      </c:spPr>
      <c:txPr>
        <a:bodyPr rot="0" spcFirstLastPara="1" vertOverflow="ellipsis" vert="horz" wrap="square" anchor="ctr" anchorCtr="1"/>
        <a:lstStyle/>
        <a:p>
          <a:pPr>
            <a:defRPr sz="1471" b="1" i="0" u="none" strike="noStrike" kern="1200" baseline="0">
              <a:solidFill>
                <a:schemeClr val="tx1"/>
              </a:solidFill>
              <a:latin typeface="Times New Roman"/>
              <a:ea typeface="Times New Roman"/>
              <a:cs typeface="Times New Roman"/>
            </a:defRPr>
          </a:pPr>
          <a:endParaRPr lang="en-US"/>
        </a:p>
      </c:txPr>
    </c:legend>
    <c:plotVisOnly val="1"/>
    <c:dispBlanksAs val="gap"/>
    <c:showDLblsOverMax val="0"/>
  </c:chart>
  <c:spPr>
    <a:noFill/>
    <a:ln w="6350" cap="flat" cmpd="sng" algn="ctr">
      <a:noFill/>
      <a:prstDash val="solid"/>
      <a:miter lim="800000"/>
    </a:ln>
    <a:effectLst/>
  </c:spPr>
  <c:txPr>
    <a:bodyPr/>
    <a:lstStyle/>
    <a:p>
      <a:pPr>
        <a:defRPr sz="1600" b="1" i="0" u="none" strike="noStrike" baseline="0">
          <a:solidFill>
            <a:schemeClr val="tx1"/>
          </a:solidFill>
          <a:latin typeface="Times New Roman"/>
          <a:ea typeface="Times New Roman"/>
          <a:cs typeface="Times New Roman"/>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22D04-F469-488A-8F1A-FB2E05979570}" type="datetimeFigureOut">
              <a:rPr lang="en-US" smtClean="0"/>
              <a:t>5/5/2022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960F5-1897-4E8A-8E48-A07088416CAE}" type="slidenum">
              <a:rPr lang="en-US" smtClean="0"/>
              <a:t>‹#›</a:t>
            </a:fld>
            <a:endParaRPr lang="en-US" dirty="0"/>
          </a:p>
        </p:txBody>
      </p:sp>
    </p:spTree>
    <p:extLst>
      <p:ext uri="{BB962C8B-B14F-4D97-AF65-F5344CB8AC3E}">
        <p14:creationId xmlns:p14="http://schemas.microsoft.com/office/powerpoint/2010/main" val="22230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etymonline.com/word/reveille?ref=etymonline_crossreference" TargetMode="External"/><Relationship Id="rId13" Type="http://schemas.openxmlformats.org/officeDocument/2006/relationships/hyperlink" Target="https://www.etymonline.com/word/vigil?ref=etymonline_crossreference" TargetMode="External"/><Relationship Id="rId18" Type="http://schemas.openxmlformats.org/officeDocument/2006/relationships/hyperlink" Target="https://www.etymonline.com/word/wait?ref=etymonline_crossreference" TargetMode="External"/><Relationship Id="rId3" Type="http://schemas.openxmlformats.org/officeDocument/2006/relationships/hyperlink" Target="https://www.etymonline.com/word/*weg-#etymonline_v_52877" TargetMode="External"/><Relationship Id="rId21" Type="http://schemas.openxmlformats.org/officeDocument/2006/relationships/hyperlink" Target="https://www.etymonline.com/word/watch?ref=etymonline_crossreference" TargetMode="External"/><Relationship Id="rId7" Type="http://schemas.openxmlformats.org/officeDocument/2006/relationships/hyperlink" Target="https://www.etymonline.com/word/invigilate?ref=etymonline_crossreference" TargetMode="External"/><Relationship Id="rId12" Type="http://schemas.openxmlformats.org/officeDocument/2006/relationships/hyperlink" Target="https://www.etymonline.com/word/velocity?ref=etymonline_crossreference" TargetMode="External"/><Relationship Id="rId17" Type="http://schemas.openxmlformats.org/officeDocument/2006/relationships/hyperlink" Target="https://www.etymonline.com/word/waft?ref=etymonline_crossreference" TargetMode="External"/><Relationship Id="rId2" Type="http://schemas.openxmlformats.org/officeDocument/2006/relationships/slide" Target="../slides/slide8.xml"/><Relationship Id="rId16" Type="http://schemas.openxmlformats.org/officeDocument/2006/relationships/hyperlink" Target="https://www.etymonline.com/word/vigor?ref=etymonline_crossreference" TargetMode="External"/><Relationship Id="rId20" Type="http://schemas.openxmlformats.org/officeDocument/2006/relationships/hyperlink" Target="https://www.etymonline.com/word/waken?ref=etymonline_crossreference" TargetMode="External"/><Relationship Id="rId1" Type="http://schemas.openxmlformats.org/officeDocument/2006/relationships/notesMaster" Target="../notesMasters/notesMaster1.xml"/><Relationship Id="rId6" Type="http://schemas.openxmlformats.org/officeDocument/2006/relationships/hyperlink" Target="https://www.etymonline.com/word/bivouac?ref=etymonline_crossreference" TargetMode="External"/><Relationship Id="rId11" Type="http://schemas.openxmlformats.org/officeDocument/2006/relationships/hyperlink" Target="https://www.etymonline.com/word/vegetable?ref=etymonline_crossreference" TargetMode="External"/><Relationship Id="rId24" Type="http://schemas.openxmlformats.org/officeDocument/2006/relationships/hyperlink" Target="https://www.etymonline.com/word/witch?ref=etymonline_crossreference" TargetMode="External"/><Relationship Id="rId5" Type="http://schemas.openxmlformats.org/officeDocument/2006/relationships/hyperlink" Target="https://www.etymonline.com/word/bewitch?ref=etymonline_crossreference" TargetMode="External"/><Relationship Id="rId15" Type="http://schemas.openxmlformats.org/officeDocument/2006/relationships/hyperlink" Target="https://www.etymonline.com/word/vigilante?ref=etymonline_crossreference" TargetMode="External"/><Relationship Id="rId23" Type="http://schemas.openxmlformats.org/officeDocument/2006/relationships/hyperlink" Target="https://www.etymonline.com/word/wicked?ref=etymonline_crossreference" TargetMode="External"/><Relationship Id="rId10" Type="http://schemas.openxmlformats.org/officeDocument/2006/relationships/hyperlink" Target="https://www.etymonline.com/word/vedette?ref=etymonline_crossreference" TargetMode="External"/><Relationship Id="rId19" Type="http://schemas.openxmlformats.org/officeDocument/2006/relationships/hyperlink" Target="https://www.etymonline.com/word/wake?ref=etymonline_crossreference#etymonline_v_4796" TargetMode="External"/><Relationship Id="rId4" Type="http://schemas.openxmlformats.org/officeDocument/2006/relationships/hyperlink" Target="https://www.etymonline.com/word/awake?ref=etymonline_crossreference" TargetMode="External"/><Relationship Id="rId9" Type="http://schemas.openxmlformats.org/officeDocument/2006/relationships/hyperlink" Target="https://www.etymonline.com/word/surveillance?ref=etymonline_crossreference" TargetMode="External"/><Relationship Id="rId14" Type="http://schemas.openxmlformats.org/officeDocument/2006/relationships/hyperlink" Target="https://www.etymonline.com/word/vigilant?ref=etymonline_crossreference" TargetMode="External"/><Relationship Id="rId22" Type="http://schemas.openxmlformats.org/officeDocument/2006/relationships/hyperlink" Target="https://www.etymonline.com/word/Wicca?ref=etymonline_crossreferenc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489960F5-1897-4E8A-8E48-A07088416CAE}" type="slidenum">
              <a:rPr lang="en-US" smtClean="0"/>
              <a:t>1</a:t>
            </a:fld>
            <a:endParaRPr lang="en-US" dirty="0"/>
          </a:p>
        </p:txBody>
      </p:sp>
    </p:spTree>
    <p:extLst>
      <p:ext uri="{BB962C8B-B14F-4D97-AF65-F5344CB8AC3E}">
        <p14:creationId xmlns:p14="http://schemas.microsoft.com/office/powerpoint/2010/main" val="4169021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11</a:t>
            </a:fld>
            <a:endParaRPr lang="en-US" dirty="0"/>
          </a:p>
        </p:txBody>
      </p:sp>
    </p:spTree>
    <p:extLst>
      <p:ext uri="{BB962C8B-B14F-4D97-AF65-F5344CB8AC3E}">
        <p14:creationId xmlns:p14="http://schemas.microsoft.com/office/powerpoint/2010/main" val="883697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12</a:t>
            </a:fld>
            <a:endParaRPr lang="en-US" dirty="0"/>
          </a:p>
        </p:txBody>
      </p:sp>
    </p:spTree>
    <p:extLst>
      <p:ext uri="{BB962C8B-B14F-4D97-AF65-F5344CB8AC3E}">
        <p14:creationId xmlns:p14="http://schemas.microsoft.com/office/powerpoint/2010/main" val="1633921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13</a:t>
            </a:fld>
            <a:endParaRPr lang="en-US" dirty="0"/>
          </a:p>
        </p:txBody>
      </p:sp>
    </p:spTree>
    <p:extLst>
      <p:ext uri="{BB962C8B-B14F-4D97-AF65-F5344CB8AC3E}">
        <p14:creationId xmlns:p14="http://schemas.microsoft.com/office/powerpoint/2010/main" val="1341997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14</a:t>
            </a:fld>
            <a:endParaRPr lang="en-US" dirty="0"/>
          </a:p>
        </p:txBody>
      </p:sp>
    </p:spTree>
    <p:extLst>
      <p:ext uri="{BB962C8B-B14F-4D97-AF65-F5344CB8AC3E}">
        <p14:creationId xmlns:p14="http://schemas.microsoft.com/office/powerpoint/2010/main" val="1773270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15</a:t>
            </a:fld>
            <a:endParaRPr lang="en-US" dirty="0"/>
          </a:p>
        </p:txBody>
      </p:sp>
    </p:spTree>
    <p:extLst>
      <p:ext uri="{BB962C8B-B14F-4D97-AF65-F5344CB8AC3E}">
        <p14:creationId xmlns:p14="http://schemas.microsoft.com/office/powerpoint/2010/main" val="2282927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16</a:t>
            </a:fld>
            <a:endParaRPr lang="en-US" dirty="0"/>
          </a:p>
        </p:txBody>
      </p:sp>
    </p:spTree>
    <p:extLst>
      <p:ext uri="{BB962C8B-B14F-4D97-AF65-F5344CB8AC3E}">
        <p14:creationId xmlns:p14="http://schemas.microsoft.com/office/powerpoint/2010/main" val="3765557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17</a:t>
            </a:fld>
            <a:endParaRPr lang="en-US" dirty="0"/>
          </a:p>
        </p:txBody>
      </p:sp>
    </p:spTree>
    <p:extLst>
      <p:ext uri="{BB962C8B-B14F-4D97-AF65-F5344CB8AC3E}">
        <p14:creationId xmlns:p14="http://schemas.microsoft.com/office/powerpoint/2010/main" val="2680139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18</a:t>
            </a:fld>
            <a:endParaRPr lang="en-US" dirty="0"/>
          </a:p>
        </p:txBody>
      </p:sp>
    </p:spTree>
    <p:extLst>
      <p:ext uri="{BB962C8B-B14F-4D97-AF65-F5344CB8AC3E}">
        <p14:creationId xmlns:p14="http://schemas.microsoft.com/office/powerpoint/2010/main" val="722082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19</a:t>
            </a:fld>
            <a:endParaRPr lang="en-US" dirty="0"/>
          </a:p>
        </p:txBody>
      </p:sp>
    </p:spTree>
    <p:extLst>
      <p:ext uri="{BB962C8B-B14F-4D97-AF65-F5344CB8AC3E}">
        <p14:creationId xmlns:p14="http://schemas.microsoft.com/office/powerpoint/2010/main" val="332291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2</a:t>
            </a:fld>
            <a:endParaRPr lang="en-US" dirty="0"/>
          </a:p>
        </p:txBody>
      </p:sp>
    </p:spTree>
    <p:extLst>
      <p:ext uri="{BB962C8B-B14F-4D97-AF65-F5344CB8AC3E}">
        <p14:creationId xmlns:p14="http://schemas.microsoft.com/office/powerpoint/2010/main" val="412086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3</a:t>
            </a:fld>
            <a:endParaRPr lang="en-US" dirty="0"/>
          </a:p>
        </p:txBody>
      </p:sp>
    </p:spTree>
    <p:extLst>
      <p:ext uri="{BB962C8B-B14F-4D97-AF65-F5344CB8AC3E}">
        <p14:creationId xmlns:p14="http://schemas.microsoft.com/office/powerpoint/2010/main" val="2144135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4</a:t>
            </a:fld>
            <a:endParaRPr lang="en-US" dirty="0"/>
          </a:p>
        </p:txBody>
      </p:sp>
    </p:spTree>
    <p:extLst>
      <p:ext uri="{BB962C8B-B14F-4D97-AF65-F5344CB8AC3E}">
        <p14:creationId xmlns:p14="http://schemas.microsoft.com/office/powerpoint/2010/main" val="305744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5</a:t>
            </a:fld>
            <a:endParaRPr lang="en-US" dirty="0"/>
          </a:p>
        </p:txBody>
      </p:sp>
    </p:spTree>
    <p:extLst>
      <p:ext uri="{BB962C8B-B14F-4D97-AF65-F5344CB8AC3E}">
        <p14:creationId xmlns:p14="http://schemas.microsoft.com/office/powerpoint/2010/main" val="2463985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6</a:t>
            </a:fld>
            <a:endParaRPr lang="en-US" dirty="0"/>
          </a:p>
        </p:txBody>
      </p:sp>
    </p:spTree>
    <p:extLst>
      <p:ext uri="{BB962C8B-B14F-4D97-AF65-F5344CB8AC3E}">
        <p14:creationId xmlns:p14="http://schemas.microsoft.com/office/powerpoint/2010/main" val="357419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7</a:t>
            </a:fld>
            <a:endParaRPr lang="en-US" dirty="0"/>
          </a:p>
        </p:txBody>
      </p:sp>
    </p:spTree>
    <p:extLst>
      <p:ext uri="{BB962C8B-B14F-4D97-AF65-F5344CB8AC3E}">
        <p14:creationId xmlns:p14="http://schemas.microsoft.com/office/powerpoint/2010/main" val="414870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Vigilant: &lt;</a:t>
            </a:r>
            <a:r>
              <a:rPr lang="en-US" dirty="0" err="1"/>
              <a:t>vigilare</a:t>
            </a:r>
            <a:r>
              <a:rPr lang="en-US" dirty="0"/>
              <a:t>, “to keep awake”.  As an adjective: watchful, anxious, careful.</a:t>
            </a:r>
          </a:p>
          <a:p>
            <a:endParaRPr lang="en-US" dirty="0"/>
          </a:p>
          <a:p>
            <a:pPr algn="l"/>
            <a:r>
              <a:rPr lang="en-US" b="1" i="0" dirty="0">
                <a:solidFill>
                  <a:srgbClr val="83001D"/>
                </a:solidFill>
                <a:effectLst/>
                <a:latin typeface="Georgia" panose="02040502050405020303" pitchFamily="18" charset="0"/>
                <a:hlinkClick r:id="rId3" tooltip="Origin and meaning of *weg-"/>
              </a:rPr>
              <a:t>*</a:t>
            </a:r>
            <a:r>
              <a:rPr lang="en-US" b="1" i="0" dirty="0" err="1">
                <a:solidFill>
                  <a:srgbClr val="83001D"/>
                </a:solidFill>
                <a:effectLst/>
                <a:latin typeface="Georgia" panose="02040502050405020303" pitchFamily="18" charset="0"/>
                <a:hlinkClick r:id="rId3" tooltip="Origin and meaning of *weg-"/>
              </a:rPr>
              <a:t>weg</a:t>
            </a:r>
            <a:r>
              <a:rPr lang="en-US" b="1" i="0" dirty="0">
                <a:solidFill>
                  <a:srgbClr val="83001D"/>
                </a:solidFill>
                <a:effectLst/>
                <a:latin typeface="Georgia" panose="02040502050405020303" pitchFamily="18" charset="0"/>
                <a:hlinkClick r:id="rId3" tooltip="Origin and meaning of *weg-"/>
              </a:rPr>
              <a:t>- </a:t>
            </a:r>
            <a:endParaRPr lang="en-US" b="0" i="0" dirty="0">
              <a:effectLst/>
              <a:latin typeface="Georgia" panose="02040502050405020303" pitchFamily="18" charset="0"/>
            </a:endParaRPr>
          </a:p>
          <a:p>
            <a:pPr algn="l"/>
            <a:r>
              <a:rPr lang="en-US" b="0" i="0" dirty="0">
                <a:effectLst/>
                <a:latin typeface="Georgia" panose="02040502050405020303" pitchFamily="18" charset="0"/>
              </a:rPr>
              <a:t>Proto-Indo-European root meaning "to be strong, be lively."</a:t>
            </a:r>
            <a:br>
              <a:rPr lang="en-US" b="0" i="0" dirty="0">
                <a:effectLst/>
                <a:latin typeface="Georgia" panose="02040502050405020303" pitchFamily="18" charset="0"/>
              </a:rPr>
            </a:br>
            <a:br>
              <a:rPr lang="en-US" b="0" i="0" dirty="0">
                <a:effectLst/>
                <a:latin typeface="Georgia" panose="02040502050405020303" pitchFamily="18" charset="0"/>
              </a:rPr>
            </a:br>
            <a:r>
              <a:rPr lang="en-US" b="0" i="0" dirty="0">
                <a:effectLst/>
                <a:latin typeface="Georgia" panose="02040502050405020303" pitchFamily="18" charset="0"/>
              </a:rPr>
              <a:t>It forms all or part of: </a:t>
            </a:r>
            <a:r>
              <a:rPr lang="en-US" b="1" i="0" dirty="0">
                <a:solidFill>
                  <a:srgbClr val="83001D"/>
                </a:solidFill>
                <a:effectLst/>
                <a:latin typeface="Georgia" panose="02040502050405020303" pitchFamily="18" charset="0"/>
                <a:hlinkClick r:id="rId4" tooltip="Etymology, meaning and definition of awake "/>
              </a:rPr>
              <a:t>awake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5" tooltip="Etymology, meaning and definition of bewitch "/>
              </a:rPr>
              <a:t>bewitch</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6" tooltip="Etymology, meaning and definition of bivouac "/>
              </a:rPr>
              <a:t>bivouac</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7" tooltip="Etymology, meaning and definition of invigilate "/>
              </a:rPr>
              <a:t>invigilate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8" tooltip="Etymology, meaning and definition of reveille "/>
              </a:rPr>
              <a:t>reveille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9" tooltip="Etymology, meaning and definition of surveillance "/>
              </a:rPr>
              <a:t>surveillance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0" tooltip="Etymology, meaning and definition of vedette "/>
              </a:rPr>
              <a:t>vedette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1" tooltip="Etymology, meaning and definition of vegetable "/>
              </a:rPr>
              <a:t>vegetable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2" tooltip="Etymology, meaning and definition of velocity "/>
              </a:rPr>
              <a:t>velocity</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3" tooltip="Etymology, meaning and definition of vigil "/>
              </a:rPr>
              <a:t>vigil</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4" tooltip="Etymology, meaning and definition of vigilant "/>
              </a:rPr>
              <a:t>vigilant</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5" tooltip="Etymology, meaning and definition of vigilante "/>
              </a:rPr>
              <a:t>vigilante</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6" tooltip="Etymology, meaning and definition of vigor "/>
              </a:rPr>
              <a:t>vigor</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7" tooltip="Etymology, meaning and definition of waft "/>
              </a:rPr>
              <a:t>waft</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8" tooltip="Etymology, meaning and definition of wait "/>
              </a:rPr>
              <a:t>wait</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19" tooltip="Etymology, meaning and definition of wake "/>
              </a:rPr>
              <a:t>wake</a:t>
            </a:r>
            <a:r>
              <a:rPr lang="en-US" b="0" i="0" dirty="0">
                <a:effectLst/>
                <a:latin typeface="Georgia" panose="02040502050405020303" pitchFamily="18" charset="0"/>
              </a:rPr>
              <a:t> (v.) "emerge or arise from sleep;" </a:t>
            </a:r>
            <a:r>
              <a:rPr lang="en-US" b="1" i="0" dirty="0">
                <a:solidFill>
                  <a:srgbClr val="83001D"/>
                </a:solidFill>
                <a:effectLst/>
                <a:latin typeface="Georgia" panose="02040502050405020303" pitchFamily="18" charset="0"/>
                <a:hlinkClick r:id="rId20" tooltip="Etymology, meaning and definition of waken "/>
              </a:rPr>
              <a:t>waken</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21" tooltip="Etymology, meaning and definition of watch "/>
              </a:rPr>
              <a:t>watch</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22" tooltip="Etymology, meaning and definition of Wicca "/>
              </a:rPr>
              <a:t>Wicca</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23" tooltip="Etymology, meaning and definition of wicked "/>
              </a:rPr>
              <a:t>wicked</a:t>
            </a:r>
            <a:r>
              <a:rPr lang="en-US" b="0" i="0" dirty="0">
                <a:effectLst/>
                <a:latin typeface="Georgia" panose="02040502050405020303" pitchFamily="18" charset="0"/>
              </a:rPr>
              <a:t>; </a:t>
            </a:r>
            <a:r>
              <a:rPr lang="en-US" b="1" i="0" dirty="0">
                <a:solidFill>
                  <a:srgbClr val="83001D"/>
                </a:solidFill>
                <a:effectLst/>
                <a:latin typeface="Georgia" panose="02040502050405020303" pitchFamily="18" charset="0"/>
                <a:hlinkClick r:id="rId24" tooltip="Etymology, meaning and definition of witch "/>
              </a:rPr>
              <a:t>witch</a:t>
            </a:r>
            <a:r>
              <a:rPr lang="en-US" b="0" i="0" dirty="0">
                <a:effectLst/>
                <a:latin typeface="Georgia" panose="02040502050405020303" pitchFamily="18" charset="0"/>
              </a:rPr>
              <a:t>.</a:t>
            </a:r>
          </a:p>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8</a:t>
            </a:fld>
            <a:endParaRPr lang="en-US" dirty="0"/>
          </a:p>
        </p:txBody>
      </p:sp>
    </p:spTree>
    <p:extLst>
      <p:ext uri="{BB962C8B-B14F-4D97-AF65-F5344CB8AC3E}">
        <p14:creationId xmlns:p14="http://schemas.microsoft.com/office/powerpoint/2010/main" val="81168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9960F5-1897-4E8A-8E48-A07088416CAE}" type="slidenum">
              <a:rPr lang="en-US" smtClean="0"/>
              <a:t>10</a:t>
            </a:fld>
            <a:endParaRPr lang="en-US" dirty="0"/>
          </a:p>
        </p:txBody>
      </p:sp>
    </p:spTree>
    <p:extLst>
      <p:ext uri="{BB962C8B-B14F-4D97-AF65-F5344CB8AC3E}">
        <p14:creationId xmlns:p14="http://schemas.microsoft.com/office/powerpoint/2010/main" val="60637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883C-6FA9-47A4-A937-2FD3BD75C3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0CA8F7-7C72-4ABA-858E-46A24AFE5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EECB-63B2-4EA6-9682-26B7A8C3C604}"/>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B570FE37-606C-4D07-B70F-6BD9A275AA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36F0A0-0277-4081-BADA-625B96F74C18}"/>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43637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6E86-C84F-4B4F-9EC4-040A1B772B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A59991-B7D2-4BB8-97D9-82F4A5C43A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70540-865F-41AD-9E5F-0AF748DAAEB8}"/>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67838ECA-5236-4C8D-9BFD-A0F1C71B36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ECBD25-E250-4EEB-AB2D-04412A673D9C}"/>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9795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28D531-73AD-4CBE-AD83-2E52A49F8F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9ECEC4-7648-418B-85B9-237A0CEB5C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C0223-B864-47EE-9692-EC240ABB8CF3}"/>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713BA42E-00C0-472D-BD09-335DEE0CC4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0825E-E0E5-43E9-9C64-61B940037E36}"/>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1006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C5D69-A4FD-4549-BD8A-B0DA9D4CAD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05E92B-737D-473C-A98B-C79E582B5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30639-E140-43A7-997F-4042E5412EC5}"/>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D5988E12-5653-41BC-99A1-05C1CBB6E5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F3E32-8395-4A2F-9943-0BFC456A703F}"/>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203372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D790-6B60-4E10-B6A2-9F72D0C482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E44B44-E488-42B2-9930-9081D043C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3BCEDD-D76B-4F74-A605-0468322E7D7D}"/>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E92D5694-A2F1-4256-8E86-1C05E44E74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4515B0-BAD9-49C0-B444-59BB7DE38209}"/>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176631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D372-FC7A-42A9-B284-3D543E57D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47FE9-2C94-4E92-A7D8-9145DD249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E09F04-1C6C-4FF3-9EBF-7438E911FE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4C7EAB-5337-4191-AA34-BD39D2322662}"/>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6" name="Footer Placeholder 5">
            <a:extLst>
              <a:ext uri="{FF2B5EF4-FFF2-40B4-BE49-F238E27FC236}">
                <a16:creationId xmlns:a16="http://schemas.microsoft.com/office/drawing/2014/main" id="{AF84C370-8F2C-4D45-8F89-2EF122E763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1409828-E0BB-4C35-8776-A5372CE34A3B}"/>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79891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EA8B1-A970-48AA-807A-2B0E6C0E7E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C52714-FCED-4865-9AF7-E9A071D2ED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B178F-5EC9-4460-8735-24A2853AEC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6E026B-7A39-4508-A39E-FEB46E6AE4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01FF0B-7B31-4D9C-B72A-D19C23CF30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2CE222-407F-4545-B3D9-61996069AF66}"/>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8" name="Footer Placeholder 7">
            <a:extLst>
              <a:ext uri="{FF2B5EF4-FFF2-40B4-BE49-F238E27FC236}">
                <a16:creationId xmlns:a16="http://schemas.microsoft.com/office/drawing/2014/main" id="{9AB4E974-2DF7-4DF4-BBB9-99061E634DA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2AC2DF4-EBDF-432E-9630-7F71716979E3}"/>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15190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08F76-4B26-4E10-9B0D-8621086F30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9A74EA-C402-455F-BCD3-78AC4F0BC1A9}"/>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4" name="Footer Placeholder 3">
            <a:extLst>
              <a:ext uri="{FF2B5EF4-FFF2-40B4-BE49-F238E27FC236}">
                <a16:creationId xmlns:a16="http://schemas.microsoft.com/office/drawing/2014/main" id="{A1CEBEEB-7F02-4EDC-87FD-31D8665EEC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1E7143C-258A-41E3-B82B-EF67CFE83BFB}"/>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26919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491D48-4CDB-4A1E-8470-9A685448B5C6}"/>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3" name="Footer Placeholder 2">
            <a:extLst>
              <a:ext uri="{FF2B5EF4-FFF2-40B4-BE49-F238E27FC236}">
                <a16:creationId xmlns:a16="http://schemas.microsoft.com/office/drawing/2014/main" id="{F7B3DE2B-96E7-4253-9B60-615255B0F5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CA4685F-0605-4F44-A98D-B489E20DEFD1}"/>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30823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E6EFA-F614-43D6-82D2-5316BE9481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0736B5-C468-4B9D-970B-73E4E8FC1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4A0D52-19A3-4EB8-B2E9-5D29EAA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81540-793D-4C79-BA1E-FE3256275609}"/>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6" name="Footer Placeholder 5">
            <a:extLst>
              <a:ext uri="{FF2B5EF4-FFF2-40B4-BE49-F238E27FC236}">
                <a16:creationId xmlns:a16="http://schemas.microsoft.com/office/drawing/2014/main" id="{EC5EFD51-2939-4D7F-8141-54F84E1A62D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E11FC9-243E-4ED0-8973-DD5F05A3EC50}"/>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74893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D8FCD-06CF-4D34-A934-51272AC13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A712B2-7F54-418B-AE09-5DC6C1519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F99FA4B-2ACB-4D8B-BD13-003C3BFB1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74BCE-EE6A-44AE-B307-72F092BE87E4}"/>
              </a:ext>
            </a:extLst>
          </p:cNvPr>
          <p:cNvSpPr>
            <a:spLocks noGrp="1"/>
          </p:cNvSpPr>
          <p:nvPr>
            <p:ph type="dt" sz="half" idx="10"/>
          </p:nvPr>
        </p:nvSpPr>
        <p:spPr/>
        <p:txBody>
          <a:bodyPr/>
          <a:lstStyle/>
          <a:p>
            <a:fld id="{27D358B4-AD42-446D-93AC-FCBF1B375EAF}" type="datetimeFigureOut">
              <a:rPr lang="en-US" smtClean="0"/>
              <a:t>5/5/2022</a:t>
            </a:fld>
            <a:endParaRPr lang="en-US" dirty="0"/>
          </a:p>
        </p:txBody>
      </p:sp>
      <p:sp>
        <p:nvSpPr>
          <p:cNvPr id="6" name="Footer Placeholder 5">
            <a:extLst>
              <a:ext uri="{FF2B5EF4-FFF2-40B4-BE49-F238E27FC236}">
                <a16:creationId xmlns:a16="http://schemas.microsoft.com/office/drawing/2014/main" id="{DA07128F-EBA4-40DB-9E04-4B23A6E077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79150A-98C5-4540-9F62-1C42065474E5}"/>
              </a:ext>
            </a:extLst>
          </p:cNvPr>
          <p:cNvSpPr>
            <a:spLocks noGrp="1"/>
          </p:cNvSpPr>
          <p:nvPr>
            <p:ph type="sldNum" sz="quarter" idx="12"/>
          </p:nvPr>
        </p:nvSpPr>
        <p:spPr/>
        <p:txBody>
          <a:bodyPr/>
          <a:lstStyle/>
          <a:p>
            <a:fld id="{78F9C710-7FA5-4AF7-BD48-AA323FDDA82E}" type="slidenum">
              <a:rPr lang="en-US" smtClean="0"/>
              <a:t>‹#›</a:t>
            </a:fld>
            <a:endParaRPr lang="en-US" dirty="0"/>
          </a:p>
        </p:txBody>
      </p:sp>
    </p:spTree>
    <p:extLst>
      <p:ext uri="{BB962C8B-B14F-4D97-AF65-F5344CB8AC3E}">
        <p14:creationId xmlns:p14="http://schemas.microsoft.com/office/powerpoint/2010/main" val="48954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6995E-164A-48E3-B1DB-333688C25B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23E4A0-C5A3-476F-AE63-C3AD07543A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307B7-0FC1-4DC3-B791-93552D338B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358B4-AD42-446D-93AC-FCBF1B375EAF}" type="datetimeFigureOut">
              <a:rPr lang="en-US" smtClean="0"/>
              <a:t>5/5/2022</a:t>
            </a:fld>
            <a:endParaRPr lang="en-US" dirty="0"/>
          </a:p>
        </p:txBody>
      </p:sp>
      <p:sp>
        <p:nvSpPr>
          <p:cNvPr id="5" name="Footer Placeholder 4">
            <a:extLst>
              <a:ext uri="{FF2B5EF4-FFF2-40B4-BE49-F238E27FC236}">
                <a16:creationId xmlns:a16="http://schemas.microsoft.com/office/drawing/2014/main" id="{2519CE60-6CE2-41A0-BD17-4CAA26B5C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CA7891-0B87-47A7-97DD-D7DC6D26CD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9C710-7FA5-4AF7-BD48-AA323FDDA82E}" type="slidenum">
              <a:rPr lang="en-US" smtClean="0"/>
              <a:t>‹#›</a:t>
            </a:fld>
            <a:endParaRPr lang="en-US" dirty="0"/>
          </a:p>
        </p:txBody>
      </p:sp>
    </p:spTree>
    <p:extLst>
      <p:ext uri="{BB962C8B-B14F-4D97-AF65-F5344CB8AC3E}">
        <p14:creationId xmlns:p14="http://schemas.microsoft.com/office/powerpoint/2010/main" val="312135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reay@mainecf.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breay@mainec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lkingsbury@mainecf.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D8A9B-2ED5-4FCB-A950-BAEC35E025EA}"/>
              </a:ext>
            </a:extLst>
          </p:cNvPr>
          <p:cNvSpPr>
            <a:spLocks noGrp="1"/>
          </p:cNvSpPr>
          <p:nvPr>
            <p:ph type="ctrTitle"/>
          </p:nvPr>
        </p:nvSpPr>
        <p:spPr>
          <a:xfrm>
            <a:off x="1524000" y="1122363"/>
            <a:ext cx="9144000" cy="1585277"/>
          </a:xfrm>
        </p:spPr>
        <p:txBody>
          <a:bodyPr anchor="ctr">
            <a:normAutofit/>
          </a:bodyPr>
          <a:lstStyle/>
          <a:p>
            <a:pPr algn="r"/>
            <a:r>
              <a:rPr lang="en-US" sz="4100" dirty="0">
                <a:solidFill>
                  <a:srgbClr val="FFFFFF"/>
                </a:solidFill>
              </a:rPr>
              <a:t>Title of Program</a:t>
            </a:r>
            <a:br>
              <a:rPr lang="en-US" sz="4100" dirty="0">
                <a:solidFill>
                  <a:srgbClr val="FFFFFF"/>
                </a:solidFill>
              </a:rPr>
            </a:br>
            <a:r>
              <a:rPr lang="en-US" sz="4100" dirty="0">
                <a:solidFill>
                  <a:srgbClr val="FFFFFF"/>
                </a:solidFill>
              </a:rPr>
              <a:t>Goes Here </a:t>
            </a:r>
          </a:p>
        </p:txBody>
      </p:sp>
      <p:sp>
        <p:nvSpPr>
          <p:cNvPr id="3" name="Subtitle 2">
            <a:extLst>
              <a:ext uri="{FF2B5EF4-FFF2-40B4-BE49-F238E27FC236}">
                <a16:creationId xmlns:a16="http://schemas.microsoft.com/office/drawing/2014/main" id="{749AC6A3-CA67-4FA1-800C-45319DB093C5}"/>
              </a:ext>
            </a:extLst>
          </p:cNvPr>
          <p:cNvSpPr>
            <a:spLocks noGrp="1"/>
          </p:cNvSpPr>
          <p:nvPr>
            <p:ph type="subTitle" idx="1"/>
          </p:nvPr>
        </p:nvSpPr>
        <p:spPr>
          <a:xfrm>
            <a:off x="2524991" y="4312227"/>
            <a:ext cx="8143009" cy="1787236"/>
          </a:xfrm>
        </p:spPr>
        <p:txBody>
          <a:bodyPr anchor="ctr">
            <a:noAutofit/>
          </a:bodyPr>
          <a:lstStyle/>
          <a:p>
            <a:r>
              <a:rPr lang="en-US" sz="6600" dirty="0">
                <a:solidFill>
                  <a:srgbClr val="004800"/>
                </a:solidFill>
              </a:rPr>
              <a:t>Investment Program Review</a:t>
            </a:r>
          </a:p>
          <a:p>
            <a:pPr lvl="1"/>
            <a:endParaRPr lang="en-US" sz="800" dirty="0">
              <a:solidFill>
                <a:srgbClr val="004800"/>
              </a:solidFill>
            </a:endParaRPr>
          </a:p>
          <a:p>
            <a:r>
              <a:rPr lang="en-US" sz="3200" dirty="0">
                <a:solidFill>
                  <a:srgbClr val="004800"/>
                </a:solidFill>
              </a:rPr>
              <a:t>May 5, 2022</a:t>
            </a:r>
          </a:p>
          <a:p>
            <a:r>
              <a:rPr lang="en-US" sz="3200" dirty="0">
                <a:solidFill>
                  <a:srgbClr val="004800"/>
                </a:solidFill>
              </a:rPr>
              <a:t>11 AM EST</a:t>
            </a:r>
          </a:p>
          <a:p>
            <a:endParaRPr lang="en-US" sz="2800" dirty="0">
              <a:solidFill>
                <a:srgbClr val="004800"/>
              </a:solidFill>
            </a:endParaRPr>
          </a:p>
          <a:p>
            <a:endParaRPr lang="en-US" sz="2800" dirty="0">
              <a:solidFill>
                <a:srgbClr val="004800"/>
              </a:solidFill>
            </a:endParaRPr>
          </a:p>
        </p:txBody>
      </p:sp>
      <p:pic>
        <p:nvPicPr>
          <p:cNvPr id="5" name="Picture 4">
            <a:extLst>
              <a:ext uri="{FF2B5EF4-FFF2-40B4-BE49-F238E27FC236}">
                <a16:creationId xmlns:a16="http://schemas.microsoft.com/office/drawing/2014/main" id="{C97F0A2B-B2C7-4238-856C-920D5C18AE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8035" r="-1" b="7046"/>
          <a:stretch/>
        </p:blipFill>
        <p:spPr>
          <a:xfrm>
            <a:off x="320041" y="320040"/>
            <a:ext cx="6179382" cy="2387600"/>
          </a:xfrm>
          <a:prstGeom prst="rect">
            <a:avLst/>
          </a:prstGeom>
        </p:spPr>
      </p:pic>
    </p:spTree>
    <p:extLst>
      <p:ext uri="{BB962C8B-B14F-4D97-AF65-F5344CB8AC3E}">
        <p14:creationId xmlns:p14="http://schemas.microsoft.com/office/powerpoint/2010/main" val="340443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a:t>
            </a:r>
            <a:r>
              <a:rPr lang="en-US" sz="3200" dirty="0">
                <a:solidFill>
                  <a:srgbClr val="FFFFFF"/>
                </a:solidFill>
              </a:rPr>
              <a:t>Investment Performance </a:t>
            </a:r>
            <a:r>
              <a:rPr lang="en-US" sz="2000" dirty="0">
                <a:solidFill>
                  <a:srgbClr val="FFFFFF"/>
                </a:solidFill>
              </a:rPr>
              <a:t>(annualized, as of 12/31/21)</a:t>
            </a:r>
            <a:endParaRPr lang="en-US" sz="4000" dirty="0">
              <a:solidFill>
                <a:srgbClr val="FFFFFF"/>
              </a:solidFill>
            </a:endParaRP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graphicFrame>
        <p:nvGraphicFramePr>
          <p:cNvPr id="18" name="Object 3">
            <a:extLst>
              <a:ext uri="{FF2B5EF4-FFF2-40B4-BE49-F238E27FC236}">
                <a16:creationId xmlns:a16="http://schemas.microsoft.com/office/drawing/2014/main" id="{7DB8A57F-F994-4281-BE16-4ADBC18AA359}"/>
              </a:ext>
            </a:extLst>
          </p:cNvPr>
          <p:cNvGraphicFramePr>
            <a:graphicFrameLocks noGrp="1" noChangeAspect="1"/>
          </p:cNvGraphicFramePr>
          <p:nvPr>
            <p:ph idx="1"/>
            <p:extLst>
              <p:ext uri="{D42A27DB-BD31-4B8C-83A1-F6EECF244321}">
                <p14:modId xmlns:p14="http://schemas.microsoft.com/office/powerpoint/2010/main" val="1777368062"/>
              </p:ext>
            </p:extLst>
          </p:nvPr>
        </p:nvGraphicFramePr>
        <p:xfrm>
          <a:off x="1535113" y="2543175"/>
          <a:ext cx="9688512" cy="40052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44959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a:t>
            </a:r>
            <a:r>
              <a:rPr lang="en-US" sz="3200" dirty="0">
                <a:solidFill>
                  <a:srgbClr val="FFFFFF"/>
                </a:solidFill>
              </a:rPr>
              <a:t>Investment Performance </a:t>
            </a:r>
            <a:r>
              <a:rPr lang="en-US" sz="2000" dirty="0">
                <a:solidFill>
                  <a:srgbClr val="FFFFFF"/>
                </a:solidFill>
              </a:rPr>
              <a:t>(annualized, as of 3/31/22)</a:t>
            </a:r>
            <a:endParaRPr lang="en-US" sz="4000" dirty="0">
              <a:solidFill>
                <a:srgbClr val="FFFFFF"/>
              </a:solidFill>
            </a:endParaRP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graphicFrame>
        <p:nvGraphicFramePr>
          <p:cNvPr id="18" name="Object 3">
            <a:extLst>
              <a:ext uri="{FF2B5EF4-FFF2-40B4-BE49-F238E27FC236}">
                <a16:creationId xmlns:a16="http://schemas.microsoft.com/office/drawing/2014/main" id="{7DB8A57F-F994-4281-BE16-4ADBC18AA359}"/>
              </a:ext>
            </a:extLst>
          </p:cNvPr>
          <p:cNvGraphicFramePr>
            <a:graphicFrameLocks noGrp="1" noChangeAspect="1"/>
          </p:cNvGraphicFramePr>
          <p:nvPr>
            <p:ph idx="1"/>
            <p:extLst>
              <p:ext uri="{D42A27DB-BD31-4B8C-83A1-F6EECF244321}">
                <p14:modId xmlns:p14="http://schemas.microsoft.com/office/powerpoint/2010/main" val="4064877315"/>
              </p:ext>
            </p:extLst>
          </p:nvPr>
        </p:nvGraphicFramePr>
        <p:xfrm>
          <a:off x="1535113" y="2543175"/>
          <a:ext cx="9688512" cy="40052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9106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a:t>
            </a:r>
            <a:r>
              <a:rPr lang="en-US" sz="2000" dirty="0">
                <a:solidFill>
                  <a:srgbClr val="FFFFFF"/>
                </a:solidFill>
              </a:rPr>
              <a:t>Investment Performance (MaineCF vs </a:t>
            </a:r>
            <a:r>
              <a:rPr lang="en-US" sz="2000" dirty="0" err="1">
                <a:solidFill>
                  <a:srgbClr val="FFFFFF"/>
                </a:solidFill>
              </a:rPr>
              <a:t>InvMetrics</a:t>
            </a:r>
            <a:r>
              <a:rPr lang="en-US" sz="2000" dirty="0">
                <a:solidFill>
                  <a:srgbClr val="FFFFFF"/>
                </a:solidFill>
              </a:rPr>
              <a:t> E&amp;F, as of 12/31/21) </a:t>
            </a:r>
            <a:endParaRPr lang="en-US" sz="4000" dirty="0">
              <a:solidFill>
                <a:srgbClr val="FFFFFF"/>
              </a:solidFill>
            </a:endParaRP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graphicFrame>
        <p:nvGraphicFramePr>
          <p:cNvPr id="18" name="Object 5">
            <a:extLst>
              <a:ext uri="{FF2B5EF4-FFF2-40B4-BE49-F238E27FC236}">
                <a16:creationId xmlns:a16="http://schemas.microsoft.com/office/drawing/2014/main" id="{5B6E3578-3486-49A5-BFEA-5315E58BED37}"/>
              </a:ext>
            </a:extLst>
          </p:cNvPr>
          <p:cNvGraphicFramePr>
            <a:graphicFrameLocks noGrp="1" noChangeAspect="1"/>
          </p:cNvGraphicFramePr>
          <p:nvPr>
            <p:ph idx="1"/>
            <p:extLst>
              <p:ext uri="{D42A27DB-BD31-4B8C-83A1-F6EECF244321}">
                <p14:modId xmlns:p14="http://schemas.microsoft.com/office/powerpoint/2010/main" val="2171072734"/>
              </p:ext>
            </p:extLst>
          </p:nvPr>
        </p:nvGraphicFramePr>
        <p:xfrm>
          <a:off x="1535113" y="2543175"/>
          <a:ext cx="9688512" cy="40052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092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a:t>
            </a:r>
            <a:r>
              <a:rPr lang="en-US" sz="2000" dirty="0">
                <a:solidFill>
                  <a:srgbClr val="FFFFFF"/>
                </a:solidFill>
              </a:rPr>
              <a:t>Investment Performance (MaineCF vs 88 $100M+ AUM Community 				Foundations, as of 12/31/21) </a:t>
            </a:r>
            <a:endParaRPr lang="en-US" sz="4000" dirty="0">
              <a:solidFill>
                <a:srgbClr val="FFFFFF"/>
              </a:solidFill>
            </a:endParaRP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177" y="861498"/>
            <a:ext cx="2382161" cy="1082801"/>
          </a:xfrm>
          <a:prstGeom prst="rect">
            <a:avLst/>
          </a:prstGeom>
        </p:spPr>
      </p:pic>
      <p:graphicFrame>
        <p:nvGraphicFramePr>
          <p:cNvPr id="19" name="Object 4">
            <a:extLst>
              <a:ext uri="{FF2B5EF4-FFF2-40B4-BE49-F238E27FC236}">
                <a16:creationId xmlns:a16="http://schemas.microsoft.com/office/drawing/2014/main" id="{1AFC15E2-7F27-49AD-9B56-CD0E80FF80EE}"/>
              </a:ext>
            </a:extLst>
          </p:cNvPr>
          <p:cNvGraphicFramePr>
            <a:graphicFrameLocks noGrp="1" noChangeAspect="1"/>
          </p:cNvGraphicFramePr>
          <p:nvPr>
            <p:ph idx="1"/>
            <p:extLst>
              <p:ext uri="{D42A27DB-BD31-4B8C-83A1-F6EECF244321}">
                <p14:modId xmlns:p14="http://schemas.microsoft.com/office/powerpoint/2010/main" val="1112554215"/>
              </p:ext>
            </p:extLst>
          </p:nvPr>
        </p:nvGraphicFramePr>
        <p:xfrm>
          <a:off x="644055" y="2483643"/>
          <a:ext cx="10515600"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 Box 7">
            <a:extLst>
              <a:ext uri="{FF2B5EF4-FFF2-40B4-BE49-F238E27FC236}">
                <a16:creationId xmlns:a16="http://schemas.microsoft.com/office/drawing/2014/main" id="{36493206-EF9F-421A-A6B6-271490807F1C}"/>
              </a:ext>
            </a:extLst>
          </p:cNvPr>
          <p:cNvSpPr txBox="1">
            <a:spLocks noChangeArrowheads="1"/>
          </p:cNvSpPr>
          <p:nvPr/>
        </p:nvSpPr>
        <p:spPr bwMode="auto">
          <a:xfrm>
            <a:off x="3572389" y="6564710"/>
            <a:ext cx="6721475" cy="304800"/>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Times New Roman" pitchFamily="18" charset="0"/>
                <a:ea typeface="+mn-ea"/>
                <a:cs typeface="+mn-cs"/>
              </a:rPr>
              <a:t>Based on survey data provided by the Council on Foundations</a:t>
            </a:r>
          </a:p>
        </p:txBody>
      </p:sp>
    </p:spTree>
    <p:extLst>
      <p:ext uri="{BB962C8B-B14F-4D97-AF65-F5344CB8AC3E}">
        <p14:creationId xmlns:p14="http://schemas.microsoft.com/office/powerpoint/2010/main" val="188389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Responsible Investing (aka “ESG”)</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416676" y="2378076"/>
            <a:ext cx="9806527" cy="4169682"/>
          </a:xfrm>
        </p:spPr>
        <p:txBody>
          <a:bodyPr numCol="1">
            <a:normAutofit lnSpcReduction="10000"/>
          </a:bodyPr>
          <a:lstStyle/>
          <a:p>
            <a:pPr lvl="0"/>
            <a:r>
              <a:rPr lang="en-US" b="0" i="0" dirty="0">
                <a:solidFill>
                  <a:srgbClr val="000000"/>
                </a:solidFill>
                <a:effectLst/>
                <a:latin typeface="Calibri" panose="020F0502020204030204" pitchFamily="34" charset="0"/>
                <a:cs typeface="Calibri" panose="020F0502020204030204" pitchFamily="34" charset="0"/>
              </a:rPr>
              <a:t>Investors are increasingly more focused on aligning their values and their investments.  </a:t>
            </a:r>
          </a:p>
          <a:p>
            <a:pPr lvl="0"/>
            <a:r>
              <a:rPr lang="en-US" dirty="0">
                <a:latin typeface="Calibri" panose="020F0502020204030204" pitchFamily="34" charset="0"/>
                <a:cs typeface="Calibri" panose="020F0502020204030204" pitchFamily="34" charset="0"/>
              </a:rPr>
              <a:t>Environmental, Social, and Governance (ESG) factors are becoming mainstream.</a:t>
            </a:r>
          </a:p>
          <a:p>
            <a:pPr lvl="0"/>
            <a:r>
              <a:rPr lang="en-US" dirty="0">
                <a:latin typeface="Calibri" panose="020F0502020204030204" pitchFamily="34" charset="0"/>
                <a:cs typeface="Calibri" panose="020F0502020204030204" pitchFamily="34" charset="0"/>
              </a:rPr>
              <a:t>Diversity, Equity, and Inclusion (DEI) factors are also becoming more widespread in the investment industry.</a:t>
            </a:r>
          </a:p>
          <a:p>
            <a:pPr lvl="0"/>
            <a:r>
              <a:rPr lang="en-US" dirty="0">
                <a:latin typeface="Calibri" panose="020F0502020204030204" pitchFamily="34" charset="0"/>
                <a:cs typeface="Calibri" panose="020F0502020204030204" pitchFamily="34" charset="0"/>
              </a:rPr>
              <a:t>MaineCF undertook a review in 2021 of all current investment managers to assess the portfolio’s ESG awareness.  Manager reporting of DEI data is lagging, but more firms are coming up to speed here, too.</a:t>
            </a:r>
          </a:p>
          <a:p>
            <a:pPr eaLnBrk="1" hangingPunct="1">
              <a:spcBef>
                <a:spcPct val="0"/>
              </a:spcBef>
              <a:spcAft>
                <a:spcPts val="400"/>
              </a:spcAft>
            </a:pPr>
            <a:endParaRPr lang="en-US" sz="2000" dirty="0"/>
          </a:p>
          <a:p>
            <a:pPr marL="0" indent="0">
              <a:buNone/>
            </a:pP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742499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Responsible Investing (aka “ESG”)</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416676" y="2378076"/>
            <a:ext cx="9806527" cy="4169682"/>
          </a:xfrm>
        </p:spPr>
        <p:txBody>
          <a:bodyPr numCol="1">
            <a:normAutofit/>
          </a:bodyPr>
          <a:lstStyle/>
          <a:p>
            <a:pPr lvl="0"/>
            <a:r>
              <a:rPr lang="en-US" dirty="0">
                <a:latin typeface="Calibri" panose="020F0502020204030204" pitchFamily="34" charset="0"/>
                <a:cs typeface="Calibri" panose="020F0502020204030204" pitchFamily="34" charset="0"/>
              </a:rPr>
              <a:t>75% of </a:t>
            </a:r>
            <a:r>
              <a:rPr lang="en-US" dirty="0" err="1">
                <a:latin typeface="Calibri" panose="020F0502020204030204" pitchFamily="34" charset="0"/>
                <a:cs typeface="Calibri" panose="020F0502020204030204" pitchFamily="34" charset="0"/>
              </a:rPr>
              <a:t>MaineCF’s</a:t>
            </a:r>
            <a:r>
              <a:rPr lang="en-US" dirty="0">
                <a:latin typeface="Calibri" panose="020F0502020204030204" pitchFamily="34" charset="0"/>
                <a:cs typeface="Calibri" panose="020F0502020204030204" pitchFamily="34" charset="0"/>
              </a:rPr>
              <a:t> investment managers have an ESG policy; 32% have a dedicated ESG analyst.  This trend will continue.</a:t>
            </a:r>
          </a:p>
          <a:p>
            <a:pPr lvl="0"/>
            <a:r>
              <a:rPr lang="en-US" dirty="0">
                <a:latin typeface="Calibri" panose="020F0502020204030204" pitchFamily="34" charset="0"/>
                <a:cs typeface="Calibri" panose="020F0502020204030204" pitchFamily="34" charset="0"/>
              </a:rPr>
              <a:t>Our largest private equity position is with a firm founded by, and currently run by, a woman.</a:t>
            </a:r>
          </a:p>
          <a:p>
            <a:pPr lvl="0"/>
            <a:r>
              <a:rPr lang="en-US" dirty="0">
                <a:latin typeface="Calibri" panose="020F0502020204030204" pitchFamily="34" charset="0"/>
                <a:cs typeface="Calibri" panose="020F0502020204030204" pitchFamily="34" charset="0"/>
              </a:rPr>
              <a:t>MaineCF will evaluate select opportunities for impact investments (e.g., climate change).</a:t>
            </a:r>
          </a:p>
          <a:p>
            <a:pPr marL="0" indent="0">
              <a:buNone/>
            </a:pP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264204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Thoughts for 2022</a:t>
            </a: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
        <p:nvSpPr>
          <p:cNvPr id="18" name="Rectangle 3">
            <a:extLst>
              <a:ext uri="{FF2B5EF4-FFF2-40B4-BE49-F238E27FC236}">
                <a16:creationId xmlns:a16="http://schemas.microsoft.com/office/drawing/2014/main" id="{0921794D-D229-4A48-9F0F-054C5FD2AAFB}"/>
              </a:ext>
            </a:extLst>
          </p:cNvPr>
          <p:cNvSpPr>
            <a:spLocks noGrp="1" noChangeArrowheads="1"/>
          </p:cNvSpPr>
          <p:nvPr>
            <p:ph idx="1"/>
          </p:nvPr>
        </p:nvSpPr>
        <p:spPr>
          <a:xfrm>
            <a:off x="1266690" y="2502165"/>
            <a:ext cx="10285125" cy="4351338"/>
          </a:xfrm>
        </p:spPr>
        <p:txBody>
          <a:bodyPr>
            <a:normAutofit/>
          </a:bodyPr>
          <a:lstStyle/>
          <a:p>
            <a:pPr eaLnBrk="1" hangingPunct="1">
              <a:lnSpc>
                <a:spcPct val="90000"/>
              </a:lnSpc>
            </a:pPr>
            <a:r>
              <a:rPr lang="en-US" sz="3000" dirty="0"/>
              <a:t>Despite the recent downward move, US equities are still trading above historical average valuations</a:t>
            </a:r>
          </a:p>
          <a:p>
            <a:pPr lvl="1"/>
            <a:r>
              <a:rPr lang="en-US" sz="3000" dirty="0"/>
              <a:t>EAFE and EM below average</a:t>
            </a:r>
          </a:p>
          <a:p>
            <a:pPr eaLnBrk="1" hangingPunct="1">
              <a:lnSpc>
                <a:spcPct val="90000"/>
              </a:lnSpc>
            </a:pPr>
            <a:r>
              <a:rPr lang="en-US" sz="3000" dirty="0"/>
              <a:t>Rising interest rates put downward pressure on bonds</a:t>
            </a:r>
          </a:p>
          <a:p>
            <a:pPr eaLnBrk="1" hangingPunct="1">
              <a:lnSpc>
                <a:spcPct val="90000"/>
              </a:lnSpc>
            </a:pPr>
            <a:r>
              <a:rPr lang="en-US" sz="3000" dirty="0"/>
              <a:t>Inflation: low to ~5% is OK for equities.  5%+ is not.</a:t>
            </a:r>
          </a:p>
          <a:p>
            <a:pPr eaLnBrk="1" hangingPunct="1">
              <a:lnSpc>
                <a:spcPct val="90000"/>
              </a:lnSpc>
            </a:pPr>
            <a:r>
              <a:rPr lang="en-US" sz="3000" dirty="0"/>
              <a:t>Recession?</a:t>
            </a:r>
          </a:p>
          <a:p>
            <a:r>
              <a:rPr lang="en-US" sz="3000" dirty="0"/>
              <a:t>We are and will remain a long-term, vigilant, diversified investor safeguarding and growing the assets you have entrusted to us.</a:t>
            </a:r>
          </a:p>
          <a:p>
            <a:pPr eaLnBrk="1" hangingPunct="1">
              <a:lnSpc>
                <a:spcPct val="90000"/>
              </a:lnSpc>
            </a:pPr>
            <a:endParaRPr lang="en-US" sz="3600" dirty="0"/>
          </a:p>
          <a:p>
            <a:pPr eaLnBrk="1" hangingPunct="1">
              <a:lnSpc>
                <a:spcPct val="90000"/>
              </a:lnSpc>
            </a:pPr>
            <a:endParaRPr lang="en-US" sz="2200" dirty="0"/>
          </a:p>
          <a:p>
            <a:pPr eaLnBrk="1" hangingPunct="1">
              <a:lnSpc>
                <a:spcPct val="90000"/>
              </a:lnSpc>
            </a:pPr>
            <a:endParaRPr lang="en-US" sz="2200" dirty="0"/>
          </a:p>
          <a:p>
            <a:pPr eaLnBrk="1" hangingPunct="1">
              <a:lnSpc>
                <a:spcPct val="90000"/>
              </a:lnSpc>
            </a:pPr>
            <a:endParaRPr lang="en-US" sz="2200" dirty="0"/>
          </a:p>
        </p:txBody>
      </p:sp>
    </p:spTree>
    <p:extLst>
      <p:ext uri="{BB962C8B-B14F-4D97-AF65-F5344CB8AC3E}">
        <p14:creationId xmlns:p14="http://schemas.microsoft.com/office/powerpoint/2010/main" val="60239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D8A9B-2ED5-4FCB-A950-BAEC35E025EA}"/>
              </a:ext>
            </a:extLst>
          </p:cNvPr>
          <p:cNvSpPr>
            <a:spLocks noGrp="1"/>
          </p:cNvSpPr>
          <p:nvPr>
            <p:ph type="ctrTitle"/>
          </p:nvPr>
        </p:nvSpPr>
        <p:spPr/>
        <p:txBody>
          <a:bodyPr anchor="ctr">
            <a:normAutofit/>
          </a:bodyPr>
          <a:lstStyle/>
          <a:p>
            <a:pPr algn="r"/>
            <a:r>
              <a:rPr lang="en-US" sz="4100" dirty="0">
                <a:solidFill>
                  <a:srgbClr val="FFFFFF"/>
                </a:solidFill>
              </a:rPr>
              <a:t>Title of Program</a:t>
            </a:r>
            <a:br>
              <a:rPr lang="en-US" sz="4100" dirty="0">
                <a:solidFill>
                  <a:srgbClr val="FFFFFF"/>
                </a:solidFill>
              </a:rPr>
            </a:br>
            <a:r>
              <a:rPr lang="en-US" sz="4100" dirty="0">
                <a:solidFill>
                  <a:srgbClr val="FFFFFF"/>
                </a:solidFill>
              </a:rPr>
              <a:t>Goes Here </a:t>
            </a:r>
          </a:p>
        </p:txBody>
      </p:sp>
      <p:sp>
        <p:nvSpPr>
          <p:cNvPr id="3" name="Subtitle 2">
            <a:extLst>
              <a:ext uri="{FF2B5EF4-FFF2-40B4-BE49-F238E27FC236}">
                <a16:creationId xmlns:a16="http://schemas.microsoft.com/office/drawing/2014/main" id="{749AC6A3-CA67-4FA1-800C-45319DB093C5}"/>
              </a:ext>
            </a:extLst>
          </p:cNvPr>
          <p:cNvSpPr>
            <a:spLocks noGrp="1"/>
          </p:cNvSpPr>
          <p:nvPr>
            <p:ph type="subTitle" idx="1"/>
          </p:nvPr>
        </p:nvSpPr>
        <p:spPr>
          <a:xfrm>
            <a:off x="1524000" y="2119744"/>
            <a:ext cx="9144000" cy="4197929"/>
          </a:xfrm>
        </p:spPr>
        <p:txBody>
          <a:bodyPr anchor="ctr">
            <a:normAutofit/>
          </a:bodyPr>
          <a:lstStyle/>
          <a:p>
            <a:r>
              <a:rPr lang="en-US" sz="5400" dirty="0">
                <a:solidFill>
                  <a:srgbClr val="004800"/>
                </a:solidFill>
              </a:rPr>
              <a:t>Thank you</a:t>
            </a:r>
          </a:p>
          <a:p>
            <a:r>
              <a:rPr lang="en-US" sz="2800" i="1" dirty="0">
                <a:solidFill>
                  <a:srgbClr val="004800"/>
                </a:solidFill>
              </a:rPr>
              <a:t>We would appreciate your feedback</a:t>
            </a:r>
          </a:p>
          <a:p>
            <a:r>
              <a:rPr lang="en-US" dirty="0">
                <a:solidFill>
                  <a:srgbClr val="004800"/>
                </a:solidFill>
              </a:rPr>
              <a:t>Brendon Reay, VP Investments</a:t>
            </a:r>
          </a:p>
          <a:p>
            <a:pPr algn="l"/>
            <a:r>
              <a:rPr lang="en-US" sz="2000" dirty="0">
                <a:solidFill>
                  <a:srgbClr val="004800"/>
                </a:solidFill>
              </a:rPr>
              <a:t>			Email: </a:t>
            </a:r>
            <a:r>
              <a:rPr lang="en-US" sz="2000" dirty="0">
                <a:solidFill>
                  <a:srgbClr val="004800"/>
                </a:solidFill>
                <a:hlinkClick r:id="rId3"/>
              </a:rPr>
              <a:t>breay@mainecf.org</a:t>
            </a:r>
            <a:endParaRPr lang="en-US" sz="2000" dirty="0">
              <a:solidFill>
                <a:srgbClr val="004800"/>
              </a:solidFill>
            </a:endParaRPr>
          </a:p>
          <a:p>
            <a:pPr algn="l"/>
            <a:r>
              <a:rPr lang="en-US" sz="2000" dirty="0">
                <a:solidFill>
                  <a:srgbClr val="004800"/>
                </a:solidFill>
              </a:rPr>
              <a:t>			Direct line: 207-412-2016</a:t>
            </a:r>
          </a:p>
          <a:p>
            <a:pPr algn="l"/>
            <a:r>
              <a:rPr lang="en-US" sz="2000" dirty="0">
                <a:solidFill>
                  <a:srgbClr val="004800"/>
                </a:solidFill>
              </a:rPr>
              <a:t>			Mail: 245 Main St., Ellsworth, ME 04605</a:t>
            </a:r>
          </a:p>
        </p:txBody>
      </p:sp>
      <p:pic>
        <p:nvPicPr>
          <p:cNvPr id="5" name="Picture 4">
            <a:extLst>
              <a:ext uri="{FF2B5EF4-FFF2-40B4-BE49-F238E27FC236}">
                <a16:creationId xmlns:a16="http://schemas.microsoft.com/office/drawing/2014/main" id="{C97F0A2B-B2C7-4238-856C-920D5C18AE7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8035" r="-1" b="7046"/>
          <a:stretch/>
        </p:blipFill>
        <p:spPr>
          <a:xfrm>
            <a:off x="320041" y="320040"/>
            <a:ext cx="6179382" cy="2387600"/>
          </a:xfrm>
          <a:prstGeom prst="rect">
            <a:avLst/>
          </a:prstGeom>
        </p:spPr>
      </p:pic>
    </p:spTree>
    <p:extLst>
      <p:ext uri="{BB962C8B-B14F-4D97-AF65-F5344CB8AC3E}">
        <p14:creationId xmlns:p14="http://schemas.microsoft.com/office/powerpoint/2010/main" val="322663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MaineCF Investment Committee</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416676" y="2378076"/>
            <a:ext cx="9806527" cy="4169682"/>
          </a:xfrm>
        </p:spPr>
        <p:txBody>
          <a:bodyPr numCol="1">
            <a:normAutofit/>
          </a:bodyPr>
          <a:lstStyle/>
          <a:p>
            <a:pPr eaLnBrk="1" hangingPunct="1">
              <a:spcBef>
                <a:spcPct val="0"/>
              </a:spcBef>
              <a:spcAft>
                <a:spcPts val="400"/>
              </a:spcAft>
            </a:pPr>
            <a:r>
              <a:rPr lang="en-US" sz="1800" b="1" dirty="0"/>
              <a:t>Mark Howard, </a:t>
            </a:r>
            <a:r>
              <a:rPr lang="en-US" sz="1800" dirty="0"/>
              <a:t>CFA, Chair, Managing Director and Senior Multi-Asset Specialist, BNP Paribas, New York City and Boothbay, Maine</a:t>
            </a:r>
          </a:p>
          <a:p>
            <a:pPr eaLnBrk="1" hangingPunct="1">
              <a:spcBef>
                <a:spcPct val="0"/>
              </a:spcBef>
              <a:spcAft>
                <a:spcPts val="400"/>
              </a:spcAft>
            </a:pPr>
            <a:r>
              <a:rPr lang="en-US" sz="1800" b="1" dirty="0"/>
              <a:t>Elizabeth R. Hilpman</a:t>
            </a:r>
            <a:r>
              <a:rPr lang="en-US" sz="1800" dirty="0"/>
              <a:t>, Former Chair, Partner, Barlow Partners, New York City, and Woolwich, Maine</a:t>
            </a:r>
            <a:endParaRPr lang="en-US" sz="1800" b="1" dirty="0"/>
          </a:p>
          <a:p>
            <a:pPr eaLnBrk="1" hangingPunct="1">
              <a:spcBef>
                <a:spcPct val="0"/>
              </a:spcBef>
              <a:spcAft>
                <a:spcPts val="400"/>
              </a:spcAft>
            </a:pPr>
            <a:r>
              <a:rPr lang="en-US" sz="1800" b="1" dirty="0"/>
              <a:t>Forrest Berkley</a:t>
            </a:r>
            <a:r>
              <a:rPr lang="en-US" sz="1800" dirty="0"/>
              <a:t>, Former Chair, retired Partner, Grantham, Mayo, </a:t>
            </a:r>
            <a:r>
              <a:rPr lang="en-US" sz="1800" dirty="0" err="1"/>
              <a:t>VanOtterloo</a:t>
            </a:r>
            <a:r>
              <a:rPr lang="en-US" sz="1800" dirty="0"/>
              <a:t> &amp; Co., LLC, Concord, Massachusetts, and Northeast Harbor, Maine</a:t>
            </a:r>
            <a:endParaRPr lang="en-US" sz="1800" b="1" dirty="0"/>
          </a:p>
          <a:p>
            <a:pPr eaLnBrk="1" hangingPunct="1">
              <a:spcBef>
                <a:spcPct val="0"/>
              </a:spcBef>
              <a:spcAft>
                <a:spcPts val="400"/>
              </a:spcAft>
            </a:pPr>
            <a:r>
              <a:rPr lang="en-US" sz="1800" b="1" dirty="0"/>
              <a:t>John B. Sullivan</a:t>
            </a:r>
            <a:r>
              <a:rPr lang="en-US" sz="1800" dirty="0"/>
              <a:t>, Former Chair, President, Portland Global Advisors, Portland</a:t>
            </a:r>
            <a:r>
              <a:rPr lang="en-US" sz="1800" b="1" dirty="0"/>
              <a:t>, </a:t>
            </a:r>
            <a:r>
              <a:rPr lang="en-US" sz="1800" dirty="0"/>
              <a:t>Maine</a:t>
            </a:r>
          </a:p>
          <a:p>
            <a:pPr eaLnBrk="1" hangingPunct="1">
              <a:spcBef>
                <a:spcPct val="0"/>
              </a:spcBef>
              <a:spcAft>
                <a:spcPts val="400"/>
              </a:spcAft>
            </a:pPr>
            <a:r>
              <a:rPr lang="en-US" sz="1800" b="1" dirty="0"/>
              <a:t>Jean Deighan, </a:t>
            </a:r>
            <a:r>
              <a:rPr lang="en-US" sz="1800" dirty="0"/>
              <a:t>Deighan Associates, Bangor, Maine</a:t>
            </a:r>
            <a:endParaRPr lang="en-US" sz="1800" b="1" dirty="0"/>
          </a:p>
          <a:p>
            <a:pPr eaLnBrk="1" hangingPunct="1">
              <a:spcBef>
                <a:spcPct val="0"/>
              </a:spcBef>
              <a:spcAft>
                <a:spcPts val="400"/>
              </a:spcAft>
            </a:pPr>
            <a:r>
              <a:rPr lang="en-US" sz="1800" b="1" dirty="0"/>
              <a:t>Martha Dumont</a:t>
            </a:r>
            <a:r>
              <a:rPr lang="en-US" sz="1800" dirty="0"/>
              <a:t>, retired Director of Research, Credit Sights, New York, NY.  and former Director of Global Fixed Income Research at Lehman Brothers, Falmouth, Maine </a:t>
            </a:r>
          </a:p>
          <a:p>
            <a:pPr eaLnBrk="1" hangingPunct="1">
              <a:spcBef>
                <a:spcPct val="0"/>
              </a:spcBef>
              <a:spcAft>
                <a:spcPts val="400"/>
              </a:spcAft>
            </a:pPr>
            <a:r>
              <a:rPr lang="en-US" sz="1800" b="1" dirty="0"/>
              <a:t>Brooke Parish</a:t>
            </a:r>
            <a:r>
              <a:rPr lang="en-US" sz="1800" dirty="0"/>
              <a:t>, President and Partner, Corvid Peak Capital Management, New York City and </a:t>
            </a:r>
            <a:r>
              <a:rPr lang="en-US" sz="1800" dirty="0" err="1"/>
              <a:t>Castine</a:t>
            </a:r>
            <a:r>
              <a:rPr lang="en-US" sz="1800" dirty="0"/>
              <a:t>, Maine</a:t>
            </a:r>
          </a:p>
          <a:p>
            <a:pPr>
              <a:spcBef>
                <a:spcPct val="0"/>
              </a:spcBef>
              <a:spcAft>
                <a:spcPts val="400"/>
              </a:spcAft>
            </a:pPr>
            <a:r>
              <a:rPr lang="en-US" sz="1800" b="1" dirty="0"/>
              <a:t>Peter Rothschild</a:t>
            </a:r>
            <a:r>
              <a:rPr lang="en-US" sz="1800" dirty="0"/>
              <a:t>, former Chief Investment Officer, MaineCF, New York City and Islesboro, Maine</a:t>
            </a:r>
          </a:p>
          <a:p>
            <a:pPr eaLnBrk="1" hangingPunct="1">
              <a:spcBef>
                <a:spcPct val="0"/>
              </a:spcBef>
              <a:spcAft>
                <a:spcPts val="400"/>
              </a:spcAft>
            </a:pPr>
            <a:endParaRPr lang="en-US" sz="2000" dirty="0"/>
          </a:p>
          <a:p>
            <a:pPr marL="0" indent="0">
              <a:buNone/>
            </a:pP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480813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err="1">
                <a:solidFill>
                  <a:srgbClr val="FFFFFF"/>
                </a:solidFill>
              </a:rPr>
              <a:t>Inve</a:t>
            </a:r>
            <a:r>
              <a:rPr lang="en-US" sz="4000" dirty="0">
                <a:solidFill>
                  <a:srgbClr val="FFFFFF"/>
                </a:solidFill>
              </a:rPr>
              <a:t>			Independent Investment Consultant</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222645" y="2378076"/>
            <a:ext cx="10000558" cy="4169682"/>
          </a:xfrm>
        </p:spPr>
        <p:txBody>
          <a:bodyPr numCol="1">
            <a:normAutofit fontScale="92500" lnSpcReduction="20000"/>
          </a:bodyPr>
          <a:lstStyle/>
          <a:p>
            <a:pPr eaLnBrk="1" hangingPunct="1">
              <a:spcBef>
                <a:spcPct val="0"/>
              </a:spcBef>
              <a:spcAft>
                <a:spcPts val="800"/>
              </a:spcAft>
            </a:pPr>
            <a:r>
              <a:rPr lang="en-US" sz="2000" dirty="0"/>
              <a:t>Role of investment consultant</a:t>
            </a:r>
          </a:p>
          <a:p>
            <a:pPr lvl="1" eaLnBrk="1" hangingPunct="1">
              <a:spcBef>
                <a:spcPct val="0"/>
              </a:spcBef>
              <a:spcAft>
                <a:spcPts val="0"/>
              </a:spcAft>
            </a:pPr>
            <a:r>
              <a:rPr lang="en-US" sz="2000" dirty="0"/>
              <a:t>MaineCF staff and Investment Committee work closely with an independent investment consultant to monitor investment manager performance and assist in manager selection</a:t>
            </a:r>
          </a:p>
          <a:p>
            <a:pPr lvl="1" eaLnBrk="1" hangingPunct="1">
              <a:spcBef>
                <a:spcPct val="0"/>
              </a:spcBef>
              <a:spcAft>
                <a:spcPts val="0"/>
              </a:spcAft>
            </a:pPr>
            <a:r>
              <a:rPr lang="en-US" sz="2000" dirty="0"/>
              <a:t>Investment consultant also provides extensive analytical and comparative reporting to assist staff and the committee with its decision-making</a:t>
            </a:r>
          </a:p>
          <a:p>
            <a:pPr marL="457200" lvl="1" indent="0" eaLnBrk="1" hangingPunct="1">
              <a:spcBef>
                <a:spcPct val="0"/>
              </a:spcBef>
              <a:spcAft>
                <a:spcPts val="0"/>
              </a:spcAft>
              <a:buNone/>
            </a:pPr>
            <a:endParaRPr lang="en-US" sz="2000" dirty="0"/>
          </a:p>
          <a:p>
            <a:r>
              <a:rPr lang="en-US" sz="2000" dirty="0"/>
              <a:t>Consultant - Monticello Associates </a:t>
            </a:r>
          </a:p>
          <a:p>
            <a:pPr lvl="1">
              <a:spcBef>
                <a:spcPts val="0"/>
              </a:spcBef>
            </a:pPr>
            <a:r>
              <a:rPr lang="en-US" sz="2000" dirty="0"/>
              <a:t>Independent asset management consulting firm providing non-discretionary investment advisory services</a:t>
            </a:r>
          </a:p>
          <a:p>
            <a:pPr lvl="1">
              <a:spcBef>
                <a:spcPts val="0"/>
              </a:spcBef>
            </a:pPr>
            <a:r>
              <a:rPr lang="en-US" sz="2000" dirty="0"/>
              <a:t>Founded in 1992 with a focus on endowment and foundation clients and high net worth families </a:t>
            </a:r>
          </a:p>
          <a:p>
            <a:pPr lvl="1">
              <a:spcBef>
                <a:spcPts val="0"/>
              </a:spcBef>
            </a:pPr>
            <a:r>
              <a:rPr lang="en-US" sz="2000" dirty="0"/>
              <a:t>Headquarters in Denver with offices in Cleveland and Boston</a:t>
            </a:r>
          </a:p>
          <a:p>
            <a:pPr lvl="1">
              <a:spcBef>
                <a:spcPts val="0"/>
              </a:spcBef>
            </a:pPr>
            <a:r>
              <a:rPr lang="en-US" sz="2000" dirty="0"/>
              <a:t>Grown into one of the country’s leading asset management consulting firms working with many prominent community foundations, museums, hospitals, schools, and families across the U.S.</a:t>
            </a:r>
          </a:p>
          <a:p>
            <a:pPr marL="457200" lvl="1" indent="0">
              <a:buNone/>
            </a:pPr>
            <a:endParaRPr lang="en-US" sz="2000" dirty="0"/>
          </a:p>
          <a:p>
            <a:r>
              <a:rPr lang="en-US" sz="2000" dirty="0" err="1"/>
              <a:t>MaineCF’s</a:t>
            </a:r>
            <a:r>
              <a:rPr lang="en-US" sz="2000" dirty="0"/>
              <a:t> primary contact at Monticello: Andrew Terborgh, Managing Director</a:t>
            </a:r>
          </a:p>
          <a:p>
            <a:pPr marL="0" indent="0">
              <a:buNone/>
            </a:pP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188237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Presenters</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2649682" y="2301261"/>
            <a:ext cx="11772900" cy="4246497"/>
          </a:xfrm>
        </p:spPr>
        <p:txBody>
          <a:bodyPr numCol="2">
            <a:normAutofit/>
          </a:bodyPr>
          <a:lstStyle/>
          <a:p>
            <a:pPr marL="0" indent="0" algn="ctr">
              <a:buNone/>
            </a:pPr>
            <a:r>
              <a:rPr lang="en-US" sz="4000" dirty="0"/>
              <a:t>Liana Kingsbury </a:t>
            </a:r>
            <a:endParaRPr lang="en-US" sz="1000" dirty="0"/>
          </a:p>
          <a:p>
            <a:pPr marL="0" indent="0" algn="ctr">
              <a:buNone/>
            </a:pPr>
            <a:r>
              <a:rPr lang="en-US" i="1" dirty="0"/>
              <a:t>Director, Nonprofit Agency Funds</a:t>
            </a:r>
            <a:endParaRPr lang="en-US" sz="1000" i="1" dirty="0"/>
          </a:p>
          <a:p>
            <a:pPr marL="0" indent="0" algn="ctr">
              <a:buNone/>
            </a:pPr>
            <a:endParaRPr lang="en-US" sz="900" i="1" dirty="0"/>
          </a:p>
          <a:p>
            <a:pPr marL="0" indent="0" algn="ctr">
              <a:buNone/>
            </a:pPr>
            <a:r>
              <a:rPr lang="en-US" sz="4000" dirty="0"/>
              <a:t>Sterling Speirn</a:t>
            </a:r>
          </a:p>
          <a:p>
            <a:pPr marL="0" indent="0" algn="ctr">
              <a:buNone/>
            </a:pPr>
            <a:r>
              <a:rPr lang="en-US" i="1" dirty="0"/>
              <a:t>Interim President &amp; CEO</a:t>
            </a:r>
            <a:endParaRPr lang="en-US" sz="1000" i="1" dirty="0"/>
          </a:p>
          <a:p>
            <a:pPr marL="0" indent="0" algn="ctr">
              <a:buNone/>
            </a:pPr>
            <a:endParaRPr lang="en-US" sz="1050" i="1" dirty="0"/>
          </a:p>
          <a:p>
            <a:pPr marL="0" indent="0" algn="ctr">
              <a:buNone/>
            </a:pPr>
            <a:r>
              <a:rPr lang="en-US" sz="4000" dirty="0"/>
              <a:t>Brendon Reay</a:t>
            </a:r>
          </a:p>
          <a:p>
            <a:pPr marL="0" indent="0" algn="ctr">
              <a:buNone/>
            </a:pPr>
            <a:r>
              <a:rPr lang="en-US" i="1" dirty="0"/>
              <a:t>Vice President, Investments</a:t>
            </a: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374967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Questions</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454727" y="2301261"/>
            <a:ext cx="9534132" cy="4246497"/>
          </a:xfrm>
        </p:spPr>
        <p:txBody>
          <a:bodyPr numCol="1">
            <a:normAutofit/>
          </a:bodyPr>
          <a:lstStyle/>
          <a:p>
            <a:pPr marL="0" indent="0">
              <a:buNone/>
            </a:pPr>
            <a:endParaRPr lang="en-US" dirty="0"/>
          </a:p>
          <a:p>
            <a:pPr marL="0" indent="0" algn="ctr">
              <a:buNone/>
            </a:pPr>
            <a:r>
              <a:rPr lang="en-US" sz="4000" dirty="0"/>
              <a:t>Please use the </a:t>
            </a:r>
            <a:r>
              <a:rPr lang="en-US" sz="4000" b="1" dirty="0"/>
              <a:t>Q &amp; A </a:t>
            </a:r>
            <a:r>
              <a:rPr lang="en-US" sz="4000" dirty="0"/>
              <a:t>feature to ask questions during the webinar.</a:t>
            </a:r>
          </a:p>
          <a:p>
            <a:pPr marL="0" indent="0">
              <a:buNone/>
            </a:pPr>
            <a:endParaRPr lang="en-US" dirty="0"/>
          </a:p>
          <a:p>
            <a:pPr marL="0" indent="0">
              <a:buNone/>
            </a:pPr>
            <a:r>
              <a:rPr lang="en-US" i="1" dirty="0"/>
              <a:t>After the webinar, please contact:</a:t>
            </a:r>
            <a:endParaRPr lang="en-US" sz="800" i="1" dirty="0"/>
          </a:p>
          <a:p>
            <a:pPr marL="0" indent="0">
              <a:buNone/>
            </a:pPr>
            <a:r>
              <a:rPr lang="en-US" dirty="0"/>
              <a:t>Brendon Reay: </a:t>
            </a:r>
            <a:r>
              <a:rPr lang="en-US" u="sng" dirty="0">
                <a:solidFill>
                  <a:srgbClr val="00B050"/>
                </a:solidFill>
                <a:hlinkClick r:id="rId3"/>
              </a:rPr>
              <a:t>breay@mainecf.org</a:t>
            </a:r>
            <a:endParaRPr lang="en-US" u="sng" dirty="0">
              <a:solidFill>
                <a:srgbClr val="00B050"/>
              </a:solidFill>
            </a:endParaRPr>
          </a:p>
          <a:p>
            <a:pPr marL="0" indent="0">
              <a:buNone/>
            </a:pPr>
            <a:r>
              <a:rPr lang="en-US" dirty="0"/>
              <a:t>Liana Kingsbury: </a:t>
            </a:r>
            <a:r>
              <a:rPr lang="en-US" u="sng" dirty="0">
                <a:solidFill>
                  <a:srgbClr val="00B050"/>
                </a:solidFill>
                <a:hlinkClick r:id="rId4"/>
              </a:rPr>
              <a:t>lkingsbury@mainecf.org</a:t>
            </a:r>
            <a:endParaRPr lang="en-US" u="sng" dirty="0">
              <a:solidFill>
                <a:srgbClr val="00B050"/>
              </a:solidFill>
            </a:endParaRPr>
          </a:p>
          <a:p>
            <a:pPr marL="0" indent="0">
              <a:buNone/>
            </a:pPr>
            <a:endParaRPr lang="en-US" sz="800" dirty="0">
              <a:solidFill>
                <a:schemeClr val="tx1">
                  <a:lumMod val="95000"/>
                  <a:lumOff val="5000"/>
                </a:schemeClr>
              </a:solidFill>
            </a:endParaRPr>
          </a:p>
          <a:p>
            <a:pPr marL="0" indent="0">
              <a:buNone/>
            </a:pPr>
            <a:endParaRPr lang="en-US" i="1" u="sng" dirty="0">
              <a:solidFill>
                <a:srgbClr val="00B050"/>
              </a:solidFill>
            </a:endParaRP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5085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About MaineCF</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534886" y="2543175"/>
            <a:ext cx="9688317" cy="4004582"/>
          </a:xfrm>
        </p:spPr>
        <p:txBody>
          <a:bodyPr numCol="1">
            <a:normAutofit lnSpcReduction="10000"/>
          </a:bodyPr>
          <a:lstStyle/>
          <a:p>
            <a:pPr marL="0" indent="0">
              <a:buNone/>
            </a:pPr>
            <a:r>
              <a:rPr lang="en-US" b="1" i="1" dirty="0"/>
              <a:t>Mission</a:t>
            </a:r>
            <a:r>
              <a:rPr lang="en-US" b="1" dirty="0"/>
              <a:t>: </a:t>
            </a:r>
            <a:r>
              <a:rPr lang="en-US" dirty="0"/>
              <a:t>To work with donors and other partners to improve the quality of life for all Maine people. </a:t>
            </a:r>
          </a:p>
          <a:p>
            <a:pPr marL="0" indent="0">
              <a:buNone/>
            </a:pPr>
            <a:endParaRPr lang="en-US" sz="1000" dirty="0"/>
          </a:p>
          <a:p>
            <a:pPr marL="0" indent="0">
              <a:buNone/>
            </a:pPr>
            <a:r>
              <a:rPr lang="en-US" sz="2800" b="1" i="1" dirty="0">
                <a:cs typeface="Aharoni" pitchFamily="2" charset="-79"/>
              </a:rPr>
              <a:t>How we achieve our mission:  </a:t>
            </a:r>
            <a:r>
              <a:rPr lang="en-US" sz="2800" dirty="0"/>
              <a:t>MaineCF promotes effective and strategic giving, and offers a range of giving options tailored to fit each donor’s financial means and charitable passion. We provide local expertise, personalized service, community leadership, and asset stewardship.</a:t>
            </a:r>
            <a:br>
              <a:rPr lang="en-US" dirty="0"/>
            </a:br>
            <a:endParaRPr lang="en-US" dirty="0"/>
          </a:p>
          <a:p>
            <a:pPr marL="0" indent="0" algn="ctr">
              <a:buNone/>
            </a:pPr>
            <a:r>
              <a:rPr lang="en-US" b="1" i="1" dirty="0"/>
              <a:t>We know Maine.</a:t>
            </a:r>
            <a:endParaRPr lang="en-US" sz="2000" b="1" i="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392450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Fund Types</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1534886" y="2543176"/>
            <a:ext cx="9688317" cy="4004582"/>
          </a:xfrm>
        </p:spPr>
        <p:txBody>
          <a:bodyPr numCol="1">
            <a:normAutofit/>
          </a:bodyPr>
          <a:lstStyle/>
          <a:p>
            <a:pPr marL="0" indent="0">
              <a:buNone/>
            </a:pPr>
            <a:r>
              <a:rPr lang="en-US" sz="1400" b="0" i="0" dirty="0">
                <a:solidFill>
                  <a:srgbClr val="000000"/>
                </a:solidFill>
                <a:effectLst/>
                <a:latin typeface="Times New Roman" panose="02020603050405020304" pitchFamily="18" charset="0"/>
              </a:rPr>
              <a:t>    </a:t>
            </a: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
        <p:nvSpPr>
          <p:cNvPr id="18" name="TextBox 17">
            <a:extLst>
              <a:ext uri="{FF2B5EF4-FFF2-40B4-BE49-F238E27FC236}">
                <a16:creationId xmlns:a16="http://schemas.microsoft.com/office/drawing/2014/main" id="{9D469403-B399-440B-91C4-3CCF1A2C1B70}"/>
              </a:ext>
            </a:extLst>
          </p:cNvPr>
          <p:cNvSpPr txBox="1"/>
          <p:nvPr/>
        </p:nvSpPr>
        <p:spPr>
          <a:xfrm>
            <a:off x="3047134" y="3244334"/>
            <a:ext cx="6094268" cy="369332"/>
          </a:xfrm>
          <a:prstGeom prst="rect">
            <a:avLst/>
          </a:prstGeom>
          <a:noFill/>
        </p:spPr>
        <p:txBody>
          <a:bodyPr wrap="square">
            <a:spAutoFit/>
          </a:bodyPr>
          <a:lstStyle/>
          <a:p>
            <a:r>
              <a:rPr lang="en-US" b="0" i="0" dirty="0">
                <a:solidFill>
                  <a:srgbClr val="000000"/>
                </a:solidFill>
                <a:effectLst/>
                <a:latin typeface="Times New Roman" panose="02020603050405020304" pitchFamily="18" charset="0"/>
              </a:rPr>
              <a:t> </a:t>
            </a:r>
            <a:endParaRPr lang="en-US" dirty="0"/>
          </a:p>
        </p:txBody>
      </p:sp>
      <p:sp>
        <p:nvSpPr>
          <p:cNvPr id="19" name="TextBox 18">
            <a:extLst>
              <a:ext uri="{FF2B5EF4-FFF2-40B4-BE49-F238E27FC236}">
                <a16:creationId xmlns:a16="http://schemas.microsoft.com/office/drawing/2014/main" id="{8456C449-3FCA-44BB-AC99-DC934C9AD1AB}"/>
              </a:ext>
            </a:extLst>
          </p:cNvPr>
          <p:cNvSpPr txBox="1"/>
          <p:nvPr/>
        </p:nvSpPr>
        <p:spPr>
          <a:xfrm>
            <a:off x="3047134" y="3244334"/>
            <a:ext cx="6094268" cy="369332"/>
          </a:xfrm>
          <a:prstGeom prst="rect">
            <a:avLst/>
          </a:prstGeom>
          <a:noFill/>
        </p:spPr>
        <p:txBody>
          <a:bodyPr wrap="square">
            <a:spAutoFit/>
          </a:bodyPr>
          <a:lstStyle/>
          <a:p>
            <a:r>
              <a:rPr lang="en-US" b="0" i="0" dirty="0">
                <a:solidFill>
                  <a:srgbClr val="000000"/>
                </a:solidFill>
                <a:effectLst/>
                <a:latin typeface="Times New Roman" panose="02020603050405020304" pitchFamily="18" charset="0"/>
              </a:rPr>
              <a:t> </a:t>
            </a:r>
            <a:endParaRPr lang="en-US" dirty="0"/>
          </a:p>
        </p:txBody>
      </p:sp>
      <p:sp>
        <p:nvSpPr>
          <p:cNvPr id="20" name="TextBox 19">
            <a:extLst>
              <a:ext uri="{FF2B5EF4-FFF2-40B4-BE49-F238E27FC236}">
                <a16:creationId xmlns:a16="http://schemas.microsoft.com/office/drawing/2014/main" id="{259F32E0-8AAF-4EE5-831A-B93C1DD0B3EF}"/>
              </a:ext>
            </a:extLst>
          </p:cNvPr>
          <p:cNvSpPr txBox="1"/>
          <p:nvPr/>
        </p:nvSpPr>
        <p:spPr>
          <a:xfrm>
            <a:off x="3047134" y="3244334"/>
            <a:ext cx="6094268" cy="369332"/>
          </a:xfrm>
          <a:prstGeom prst="rect">
            <a:avLst/>
          </a:prstGeom>
          <a:noFill/>
        </p:spPr>
        <p:txBody>
          <a:bodyPr wrap="square">
            <a:spAutoFit/>
          </a:bodyPr>
          <a:lstStyle/>
          <a:p>
            <a:r>
              <a:rPr lang="en-US" b="0" i="0" dirty="0">
                <a:solidFill>
                  <a:srgbClr val="000000"/>
                </a:solidFill>
                <a:effectLst/>
                <a:latin typeface="Times New Roman" panose="02020603050405020304" pitchFamily="18" charset="0"/>
              </a:rPr>
              <a:t> </a:t>
            </a:r>
            <a:endParaRPr lang="en-US" dirty="0"/>
          </a:p>
        </p:txBody>
      </p:sp>
      <p:graphicFrame>
        <p:nvGraphicFramePr>
          <p:cNvPr id="10" name="Chart 9">
            <a:extLst>
              <a:ext uri="{FF2B5EF4-FFF2-40B4-BE49-F238E27FC236}">
                <a16:creationId xmlns:a16="http://schemas.microsoft.com/office/drawing/2014/main" id="{8C6303E3-5626-4106-AF61-8CBBA093C7B9}"/>
              </a:ext>
            </a:extLst>
          </p:cNvPr>
          <p:cNvGraphicFramePr/>
          <p:nvPr>
            <p:extLst>
              <p:ext uri="{D42A27DB-BD31-4B8C-83A1-F6EECF244321}">
                <p14:modId xmlns:p14="http://schemas.microsoft.com/office/powerpoint/2010/main" val="57379577"/>
              </p:ext>
            </p:extLst>
          </p:nvPr>
        </p:nvGraphicFramePr>
        <p:xfrm>
          <a:off x="1119322" y="2347913"/>
          <a:ext cx="9967778" cy="4290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14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2021 In Review</a:t>
            </a:r>
          </a:p>
        </p:txBody>
      </p:sp>
      <p:sp>
        <p:nvSpPr>
          <p:cNvPr id="3" name="Content Placeholder 2">
            <a:extLst>
              <a:ext uri="{FF2B5EF4-FFF2-40B4-BE49-F238E27FC236}">
                <a16:creationId xmlns:a16="http://schemas.microsoft.com/office/drawing/2014/main" id="{5EFA7B6E-0573-4099-9119-66928B161022}"/>
              </a:ext>
            </a:extLst>
          </p:cNvPr>
          <p:cNvSpPr>
            <a:spLocks noGrp="1"/>
          </p:cNvSpPr>
          <p:nvPr>
            <p:ph idx="1"/>
          </p:nvPr>
        </p:nvSpPr>
        <p:spPr>
          <a:xfrm>
            <a:off x="2369127" y="2378076"/>
            <a:ext cx="8854076" cy="4169682"/>
          </a:xfrm>
        </p:spPr>
        <p:txBody>
          <a:bodyPr numCol="1">
            <a:normAutofit fontScale="85000" lnSpcReduction="20000"/>
          </a:bodyPr>
          <a:lstStyle/>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Number of funds: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2,100</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Assets under management: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$775 million</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Amount awarded in 2021: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$58 million</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COVID-19 Response Grants: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$4.3 million</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Competitive grant awards: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$4.2 million from 25 grant programs</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Scholarships: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$4 million</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Donor advised grants: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$29 million</a:t>
            </a:r>
          </a:p>
          <a:p>
            <a:pPr marL="457200" indent="-457200" algn="l">
              <a:lnSpc>
                <a:spcPct val="150000"/>
              </a:lnSpc>
              <a:buFont typeface="Arial" panose="020B0604020202020204" pitchFamily="34" charset="0"/>
              <a:buChar char="•"/>
            </a:pPr>
            <a:r>
              <a:rPr lang="en-US" sz="2300" b="1" dirty="0">
                <a:latin typeface="Calibri" panose="020F0502020204030204" pitchFamily="34" charset="0"/>
                <a:ea typeface="Helvetica Neue" panose="02000503000000020004" pitchFamily="2" charset="0"/>
                <a:cs typeface="Calibri" panose="020F0502020204030204" pitchFamily="34" charset="0"/>
              </a:rPr>
              <a:t>Giving Together grantmaking: </a:t>
            </a:r>
            <a:r>
              <a:rPr lang="en-US" sz="2300" b="1" dirty="0">
                <a:solidFill>
                  <a:srgbClr val="00B050"/>
                </a:solidFill>
                <a:latin typeface="Calibri" panose="020F0502020204030204" pitchFamily="34" charset="0"/>
                <a:ea typeface="Helvetica Neue" panose="02000503000000020004" pitchFamily="2" charset="0"/>
                <a:cs typeface="Calibri" panose="020F0502020204030204" pitchFamily="34" charset="0"/>
              </a:rPr>
              <a:t>$1.7 million</a:t>
            </a:r>
          </a:p>
          <a:p>
            <a:pPr marL="0" indent="0">
              <a:buNone/>
            </a:pPr>
            <a:endParaRPr lang="en-US" sz="2000" b="1" dirty="0"/>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Tree>
    <p:extLst>
      <p:ext uri="{BB962C8B-B14F-4D97-AF65-F5344CB8AC3E}">
        <p14:creationId xmlns:p14="http://schemas.microsoft.com/office/powerpoint/2010/main" val="269296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Growth of Assets, 2000-2021</a:t>
            </a: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graphicFrame>
        <p:nvGraphicFramePr>
          <p:cNvPr id="18" name="Content Placeholder 6">
            <a:extLst>
              <a:ext uri="{FF2B5EF4-FFF2-40B4-BE49-F238E27FC236}">
                <a16:creationId xmlns:a16="http://schemas.microsoft.com/office/drawing/2014/main" id="{5555F612-8EB2-4835-AA39-B195A6640213}"/>
              </a:ext>
            </a:extLst>
          </p:cNvPr>
          <p:cNvGraphicFramePr>
            <a:graphicFrameLocks noGrp="1"/>
          </p:cNvGraphicFramePr>
          <p:nvPr>
            <p:ph idx="1"/>
            <p:extLst>
              <p:ext uri="{D42A27DB-BD31-4B8C-83A1-F6EECF244321}">
                <p14:modId xmlns:p14="http://schemas.microsoft.com/office/powerpoint/2010/main" val="2121424298"/>
              </p:ext>
            </p:extLst>
          </p:nvPr>
        </p:nvGraphicFramePr>
        <p:xfrm>
          <a:off x="942740" y="2502165"/>
          <a:ext cx="10515600" cy="4351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7476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a:extLst>
              <a:ext uri="{FF2B5EF4-FFF2-40B4-BE49-F238E27FC236}">
                <a16:creationId xmlns:a16="http://schemas.microsoft.com/office/drawing/2014/main" id="{652BB879-8379-4F17-8E70-5770022CA63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		M	Return and Risk</a:t>
            </a:r>
          </a:p>
        </p:txBody>
      </p:sp>
      <p:pic>
        <p:nvPicPr>
          <p:cNvPr id="17" name="Picture 16">
            <a:extLst>
              <a:ext uri="{FF2B5EF4-FFF2-40B4-BE49-F238E27FC236}">
                <a16:creationId xmlns:a16="http://schemas.microsoft.com/office/drawing/2014/main" id="{3CD69D75-BB33-4BC1-ABFA-F8B3E73A23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645" y="837744"/>
            <a:ext cx="2382161" cy="1082801"/>
          </a:xfrm>
          <a:prstGeom prst="rect">
            <a:avLst/>
          </a:prstGeom>
        </p:spPr>
      </p:pic>
      <p:sp>
        <p:nvSpPr>
          <p:cNvPr id="5" name="Content Placeholder 4">
            <a:extLst>
              <a:ext uri="{FF2B5EF4-FFF2-40B4-BE49-F238E27FC236}">
                <a16:creationId xmlns:a16="http://schemas.microsoft.com/office/drawing/2014/main" id="{9957FCEF-C295-4C0C-96FC-280A4E8F57C3}"/>
              </a:ext>
            </a:extLst>
          </p:cNvPr>
          <p:cNvSpPr>
            <a:spLocks noGrp="1"/>
          </p:cNvSpPr>
          <p:nvPr>
            <p:ph idx="1"/>
          </p:nvPr>
        </p:nvSpPr>
        <p:spPr>
          <a:xfrm>
            <a:off x="1227119" y="2603061"/>
            <a:ext cx="10324696" cy="3829050"/>
          </a:xfrm>
        </p:spPr>
        <p:txBody>
          <a:bodyPr>
            <a:normAutofit/>
          </a:bodyPr>
          <a:lstStyle/>
          <a:p>
            <a:r>
              <a:rPr lang="en-US" sz="2000" dirty="0" err="1"/>
              <a:t>MaineCF’s</a:t>
            </a:r>
            <a:r>
              <a:rPr lang="en-US" sz="2000" dirty="0"/>
              <a:t> investment objective is to achieve the highest risk-adjusted returns over longer periods of time  </a:t>
            </a:r>
          </a:p>
          <a:p>
            <a:r>
              <a:rPr lang="en-US" sz="2000" dirty="0"/>
              <a:t>Mix of investments aims to return 5+%, net of inflation</a:t>
            </a:r>
          </a:p>
          <a:p>
            <a:r>
              <a:rPr lang="en-US" sz="2000" dirty="0"/>
              <a:t>Two species of risk: </a:t>
            </a:r>
          </a:p>
          <a:p>
            <a:pPr lvl="1"/>
            <a:r>
              <a:rPr lang="en-US" sz="2000" dirty="0"/>
              <a:t>Short-term fluctuations in the value of investments (“volatility”).  Normal.</a:t>
            </a:r>
          </a:p>
          <a:p>
            <a:pPr lvl="1"/>
            <a:r>
              <a:rPr lang="en-US" sz="2000" dirty="0"/>
              <a:t>Longer-term risk of permanent loss of capital.  </a:t>
            </a:r>
          </a:p>
          <a:p>
            <a:pPr lvl="2"/>
            <a:r>
              <a:rPr lang="en-US" sz="1600" dirty="0"/>
              <a:t>Warren Buffett: “Rule no. 1: Never lose money.  Rule no. 2: Never forget rule No. 1”</a:t>
            </a:r>
          </a:p>
          <a:p>
            <a:r>
              <a:rPr lang="en-US" sz="2000" dirty="0"/>
              <a:t>Diversification.  Due Diligence. </a:t>
            </a:r>
          </a:p>
          <a:p>
            <a:r>
              <a:rPr lang="en-US" sz="2000" dirty="0"/>
              <a:t>We are and will remain a long-term, vigilant, diversified investor safeguarding and growing the assets you have entrusted to us.</a:t>
            </a:r>
          </a:p>
          <a:p>
            <a:endParaRPr lang="en-US" dirty="0"/>
          </a:p>
          <a:p>
            <a:endParaRPr lang="en-US" sz="2800" dirty="0"/>
          </a:p>
          <a:p>
            <a:endParaRPr lang="en-US" sz="2800" dirty="0"/>
          </a:p>
          <a:p>
            <a:endParaRPr lang="en-US" dirty="0"/>
          </a:p>
        </p:txBody>
      </p:sp>
    </p:spTree>
    <p:extLst>
      <p:ext uri="{BB962C8B-B14F-4D97-AF65-F5344CB8AC3E}">
        <p14:creationId xmlns:p14="http://schemas.microsoft.com/office/powerpoint/2010/main" val="68675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2908" y="105872"/>
            <a:ext cx="3301812" cy="363229"/>
          </a:xfrm>
          <a:prstGeom prst="rect">
            <a:avLst/>
          </a:prstGeom>
        </p:spPr>
        <p:txBody>
          <a:bodyPr vert="horz" wrap="square" lIns="0" tIns="10085" rIns="0" bIns="0" rtlCol="0" anchor="ctr">
            <a:spAutoFit/>
          </a:bodyPr>
          <a:lstStyle/>
          <a:p>
            <a:pPr marL="11206">
              <a:lnSpc>
                <a:spcPct val="100000"/>
              </a:lnSpc>
              <a:spcBef>
                <a:spcPts val="79"/>
              </a:spcBef>
            </a:pPr>
            <a:r>
              <a:rPr sz="2294" u="heavy" spc="-9" dirty="0">
                <a:uFill>
                  <a:solidFill>
                    <a:srgbClr val="000000"/>
                  </a:solidFill>
                </a:uFill>
                <a:latin typeface="Calibri"/>
                <a:cs typeface="Calibri"/>
              </a:rPr>
              <a:t>Leadership </a:t>
            </a:r>
            <a:r>
              <a:rPr sz="2294" u="heavy" spc="-4" dirty="0">
                <a:uFill>
                  <a:solidFill>
                    <a:srgbClr val="000000"/>
                  </a:solidFill>
                </a:uFill>
                <a:latin typeface="Calibri"/>
                <a:cs typeface="Calibri"/>
              </a:rPr>
              <a:t>of </a:t>
            </a:r>
            <a:r>
              <a:rPr sz="2294" u="heavy" spc="-9" dirty="0">
                <a:uFill>
                  <a:solidFill>
                    <a:srgbClr val="000000"/>
                  </a:solidFill>
                </a:uFill>
                <a:latin typeface="Calibri"/>
                <a:cs typeface="Calibri"/>
              </a:rPr>
              <a:t>Asset</a:t>
            </a:r>
            <a:r>
              <a:rPr sz="2294" u="heavy" spc="-22" dirty="0">
                <a:uFill>
                  <a:solidFill>
                    <a:srgbClr val="000000"/>
                  </a:solidFill>
                </a:uFill>
                <a:latin typeface="Calibri"/>
                <a:cs typeface="Calibri"/>
              </a:rPr>
              <a:t> </a:t>
            </a:r>
            <a:r>
              <a:rPr sz="2294" u="heavy" spc="-9" dirty="0">
                <a:uFill>
                  <a:solidFill>
                    <a:srgbClr val="000000"/>
                  </a:solidFill>
                </a:uFill>
                <a:latin typeface="Calibri"/>
                <a:cs typeface="Calibri"/>
              </a:rPr>
              <a:t>Classes</a:t>
            </a:r>
            <a:endParaRPr sz="2294">
              <a:latin typeface="Calibri"/>
              <a:cs typeface="Calibri"/>
            </a:endParaRPr>
          </a:p>
        </p:txBody>
      </p:sp>
      <p:graphicFrame>
        <p:nvGraphicFramePr>
          <p:cNvPr id="3" name="object 3"/>
          <p:cNvGraphicFramePr>
            <a:graphicFrameLocks noGrp="1"/>
          </p:cNvGraphicFramePr>
          <p:nvPr>
            <p:extLst>
              <p:ext uri="{D42A27DB-BD31-4B8C-83A1-F6EECF244321}">
                <p14:modId xmlns:p14="http://schemas.microsoft.com/office/powerpoint/2010/main" val="4274703714"/>
              </p:ext>
            </p:extLst>
          </p:nvPr>
        </p:nvGraphicFramePr>
        <p:xfrm>
          <a:off x="2074827" y="504341"/>
          <a:ext cx="8037973" cy="425673"/>
        </p:xfrm>
        <a:graphic>
          <a:graphicData uri="http://schemas.openxmlformats.org/drawingml/2006/table">
            <a:tbl>
              <a:tblPr firstRow="1" bandRow="1">
                <a:tableStyleId>{2D5ABB26-0587-4C30-8999-92F81FD0307C}</a:tableStyleId>
              </a:tblPr>
              <a:tblGrid>
                <a:gridCol w="530599">
                  <a:extLst>
                    <a:ext uri="{9D8B030D-6E8A-4147-A177-3AD203B41FA5}">
                      <a16:colId xmlns:a16="http://schemas.microsoft.com/office/drawing/2014/main" val="20000"/>
                    </a:ext>
                  </a:extLst>
                </a:gridCol>
                <a:gridCol w="528357">
                  <a:extLst>
                    <a:ext uri="{9D8B030D-6E8A-4147-A177-3AD203B41FA5}">
                      <a16:colId xmlns:a16="http://schemas.microsoft.com/office/drawing/2014/main" val="20001"/>
                    </a:ext>
                  </a:extLst>
                </a:gridCol>
                <a:gridCol w="528357">
                  <a:extLst>
                    <a:ext uri="{9D8B030D-6E8A-4147-A177-3AD203B41FA5}">
                      <a16:colId xmlns:a16="http://schemas.microsoft.com/office/drawing/2014/main" val="20002"/>
                    </a:ext>
                  </a:extLst>
                </a:gridCol>
                <a:gridCol w="528357">
                  <a:extLst>
                    <a:ext uri="{9D8B030D-6E8A-4147-A177-3AD203B41FA5}">
                      <a16:colId xmlns:a16="http://schemas.microsoft.com/office/drawing/2014/main" val="20003"/>
                    </a:ext>
                  </a:extLst>
                </a:gridCol>
                <a:gridCol w="528357">
                  <a:extLst>
                    <a:ext uri="{9D8B030D-6E8A-4147-A177-3AD203B41FA5}">
                      <a16:colId xmlns:a16="http://schemas.microsoft.com/office/drawing/2014/main" val="20004"/>
                    </a:ext>
                  </a:extLst>
                </a:gridCol>
                <a:gridCol w="528357">
                  <a:extLst>
                    <a:ext uri="{9D8B030D-6E8A-4147-A177-3AD203B41FA5}">
                      <a16:colId xmlns:a16="http://schemas.microsoft.com/office/drawing/2014/main" val="20005"/>
                    </a:ext>
                  </a:extLst>
                </a:gridCol>
                <a:gridCol w="528356">
                  <a:extLst>
                    <a:ext uri="{9D8B030D-6E8A-4147-A177-3AD203B41FA5}">
                      <a16:colId xmlns:a16="http://schemas.microsoft.com/office/drawing/2014/main" val="20006"/>
                    </a:ext>
                  </a:extLst>
                </a:gridCol>
                <a:gridCol w="528356">
                  <a:extLst>
                    <a:ext uri="{9D8B030D-6E8A-4147-A177-3AD203B41FA5}">
                      <a16:colId xmlns:a16="http://schemas.microsoft.com/office/drawing/2014/main" val="20007"/>
                    </a:ext>
                  </a:extLst>
                </a:gridCol>
                <a:gridCol w="528356">
                  <a:extLst>
                    <a:ext uri="{9D8B030D-6E8A-4147-A177-3AD203B41FA5}">
                      <a16:colId xmlns:a16="http://schemas.microsoft.com/office/drawing/2014/main" val="20008"/>
                    </a:ext>
                  </a:extLst>
                </a:gridCol>
                <a:gridCol w="527237">
                  <a:extLst>
                    <a:ext uri="{9D8B030D-6E8A-4147-A177-3AD203B41FA5}">
                      <a16:colId xmlns:a16="http://schemas.microsoft.com/office/drawing/2014/main" val="20009"/>
                    </a:ext>
                  </a:extLst>
                </a:gridCol>
                <a:gridCol w="108696">
                  <a:extLst>
                    <a:ext uri="{9D8B030D-6E8A-4147-A177-3AD203B41FA5}">
                      <a16:colId xmlns:a16="http://schemas.microsoft.com/office/drawing/2014/main" val="20010"/>
                    </a:ext>
                  </a:extLst>
                </a:gridCol>
                <a:gridCol w="507626">
                  <a:extLst>
                    <a:ext uri="{9D8B030D-6E8A-4147-A177-3AD203B41FA5}">
                      <a16:colId xmlns:a16="http://schemas.microsoft.com/office/drawing/2014/main" val="20011"/>
                    </a:ext>
                  </a:extLst>
                </a:gridCol>
                <a:gridCol w="549088">
                  <a:extLst>
                    <a:ext uri="{9D8B030D-6E8A-4147-A177-3AD203B41FA5}">
                      <a16:colId xmlns:a16="http://schemas.microsoft.com/office/drawing/2014/main" val="20012"/>
                    </a:ext>
                  </a:extLst>
                </a:gridCol>
                <a:gridCol w="529478">
                  <a:extLst>
                    <a:ext uri="{9D8B030D-6E8A-4147-A177-3AD203B41FA5}">
                      <a16:colId xmlns:a16="http://schemas.microsoft.com/office/drawing/2014/main" val="20013"/>
                    </a:ext>
                  </a:extLst>
                </a:gridCol>
                <a:gridCol w="528918">
                  <a:extLst>
                    <a:ext uri="{9D8B030D-6E8A-4147-A177-3AD203B41FA5}">
                      <a16:colId xmlns:a16="http://schemas.microsoft.com/office/drawing/2014/main" val="20014"/>
                    </a:ext>
                  </a:extLst>
                </a:gridCol>
                <a:gridCol w="529478">
                  <a:extLst>
                    <a:ext uri="{9D8B030D-6E8A-4147-A177-3AD203B41FA5}">
                      <a16:colId xmlns:a16="http://schemas.microsoft.com/office/drawing/2014/main" val="20015"/>
                    </a:ext>
                  </a:extLst>
                </a:gridCol>
              </a:tblGrid>
              <a:tr h="164053">
                <a:tc gridSpan="10">
                  <a:txBody>
                    <a:bodyPr/>
                    <a:lstStyle/>
                    <a:p>
                      <a:pPr marL="1905" algn="ctr">
                        <a:lnSpc>
                          <a:spcPts val="1335"/>
                        </a:lnSpc>
                      </a:pPr>
                      <a:r>
                        <a:rPr sz="1000" b="1" spc="10" dirty="0">
                          <a:latin typeface="Calibri"/>
                          <a:cs typeface="Calibri"/>
                        </a:rPr>
                        <a:t>Calendar </a:t>
                      </a:r>
                      <a:r>
                        <a:rPr sz="1000" b="1" spc="15" dirty="0">
                          <a:latin typeface="Calibri"/>
                          <a:cs typeface="Calibri"/>
                        </a:rPr>
                        <a:t>Year</a:t>
                      </a:r>
                      <a:r>
                        <a:rPr sz="1000" b="1" spc="-20" dirty="0">
                          <a:latin typeface="Calibri"/>
                          <a:cs typeface="Calibri"/>
                        </a:rPr>
                        <a:t> </a:t>
                      </a:r>
                      <a:r>
                        <a:rPr sz="1000" b="1" spc="15" dirty="0">
                          <a:latin typeface="Calibri"/>
                          <a:cs typeface="Calibri"/>
                        </a:rPr>
                        <a:t>Performance</a:t>
                      </a:r>
                      <a:endParaRPr sz="1000">
                        <a:latin typeface="Calibri"/>
                        <a:cs typeface="Calibri"/>
                      </a:endParaRPr>
                    </a:p>
                  </a:txBody>
                  <a:tcPr marL="0" marR="0" marT="0" marB="0">
                    <a:solidFill>
                      <a:srgbClr val="E4DFEC"/>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500">
                        <a:latin typeface="Times New Roman"/>
                        <a:cs typeface="Times New Roman"/>
                      </a:endParaRPr>
                    </a:p>
                  </a:txBody>
                  <a:tcPr marL="0" marR="0" marT="0" marB="0"/>
                </a:tc>
                <a:tc>
                  <a:txBody>
                    <a:bodyPr/>
                    <a:lstStyle/>
                    <a:p>
                      <a:pPr>
                        <a:lnSpc>
                          <a:spcPct val="100000"/>
                        </a:lnSpc>
                      </a:pPr>
                      <a:endParaRPr sz="500">
                        <a:latin typeface="Times New Roman"/>
                        <a:cs typeface="Times New Roman"/>
                      </a:endParaRPr>
                    </a:p>
                  </a:txBody>
                  <a:tcPr marL="0" marR="0" marT="0" marB="0">
                    <a:solidFill>
                      <a:srgbClr val="92CDDC"/>
                    </a:solidFill>
                  </a:tcPr>
                </a:tc>
                <a:tc gridSpan="4">
                  <a:txBody>
                    <a:bodyPr/>
                    <a:lstStyle/>
                    <a:p>
                      <a:pPr marL="90805">
                        <a:lnSpc>
                          <a:spcPts val="1335"/>
                        </a:lnSpc>
                      </a:pPr>
                      <a:r>
                        <a:rPr sz="1000" b="1" spc="15" dirty="0">
                          <a:latin typeface="Calibri"/>
                          <a:cs typeface="Calibri"/>
                        </a:rPr>
                        <a:t>Latest </a:t>
                      </a:r>
                      <a:r>
                        <a:rPr sz="1000" b="1" spc="10" dirty="0">
                          <a:latin typeface="Calibri"/>
                          <a:cs typeface="Calibri"/>
                        </a:rPr>
                        <a:t>Perf. ‐ </a:t>
                      </a:r>
                      <a:r>
                        <a:rPr sz="1000" b="1" spc="15" dirty="0">
                          <a:latin typeface="Calibri"/>
                          <a:cs typeface="Calibri"/>
                        </a:rPr>
                        <a:t>as </a:t>
                      </a:r>
                      <a:r>
                        <a:rPr sz="1000" b="1" spc="10" dirty="0">
                          <a:latin typeface="Calibri"/>
                          <a:cs typeface="Calibri"/>
                        </a:rPr>
                        <a:t>of</a:t>
                      </a:r>
                      <a:r>
                        <a:rPr sz="1000" b="1" spc="-60" dirty="0">
                          <a:latin typeface="Calibri"/>
                          <a:cs typeface="Calibri"/>
                        </a:rPr>
                        <a:t> </a:t>
                      </a:r>
                      <a:r>
                        <a:rPr sz="1000" b="1" spc="15" dirty="0">
                          <a:latin typeface="Calibri"/>
                          <a:cs typeface="Calibri"/>
                        </a:rPr>
                        <a:t>9/30/21</a:t>
                      </a:r>
                      <a:endParaRPr sz="1000">
                        <a:latin typeface="Calibri"/>
                        <a:cs typeface="Calibri"/>
                      </a:endParaRPr>
                    </a:p>
                  </a:txBody>
                  <a:tcPr marL="0" marR="0" marT="0" marB="0">
                    <a:solidFill>
                      <a:srgbClr val="92CDDC"/>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57265">
                <a:tc>
                  <a:txBody>
                    <a:bodyPr/>
                    <a:lstStyle/>
                    <a:p>
                      <a:pPr>
                        <a:lnSpc>
                          <a:spcPct val="100000"/>
                        </a:lnSpc>
                        <a:spcBef>
                          <a:spcPts val="20"/>
                        </a:spcBef>
                      </a:pPr>
                      <a:endParaRPr sz="800">
                        <a:latin typeface="Times New Roman"/>
                        <a:cs typeface="Times New Roman"/>
                      </a:endParaRPr>
                    </a:p>
                    <a:p>
                      <a:pPr marL="188595">
                        <a:lnSpc>
                          <a:spcPct val="100000"/>
                        </a:lnSpc>
                      </a:pPr>
                      <a:r>
                        <a:rPr sz="800" b="1" spc="10" dirty="0">
                          <a:latin typeface="Calibri"/>
                          <a:cs typeface="Calibri"/>
                        </a:rPr>
                        <a:t>2012</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2013</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2014</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2015</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2016</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2017</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2018</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2019</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2020</a:t>
                      </a:r>
                      <a:endParaRPr sz="800">
                        <a:latin typeface="Calibri"/>
                        <a:cs typeface="Calibri"/>
                      </a:endParaRPr>
                    </a:p>
                  </a:txBody>
                  <a:tcPr marL="0" marR="0" marT="2241" marB="0"/>
                </a:tc>
                <a:tc>
                  <a:txBody>
                    <a:bodyPr/>
                    <a:lstStyle/>
                    <a:p>
                      <a:pPr>
                        <a:lnSpc>
                          <a:spcPct val="100000"/>
                        </a:lnSpc>
                        <a:spcBef>
                          <a:spcPts val="20"/>
                        </a:spcBef>
                      </a:pPr>
                      <a:endParaRPr sz="800">
                        <a:latin typeface="Times New Roman"/>
                        <a:cs typeface="Times New Roman"/>
                      </a:endParaRPr>
                    </a:p>
                    <a:p>
                      <a:pPr marL="186055">
                        <a:lnSpc>
                          <a:spcPct val="100000"/>
                        </a:lnSpc>
                      </a:pPr>
                      <a:r>
                        <a:rPr sz="800" b="1" spc="10" dirty="0">
                          <a:latin typeface="Calibri"/>
                          <a:cs typeface="Calibri"/>
                        </a:rPr>
                        <a:t>2021</a:t>
                      </a:r>
                      <a:endParaRPr sz="800">
                        <a:latin typeface="Calibri"/>
                        <a:cs typeface="Calibri"/>
                      </a:endParaRPr>
                    </a:p>
                  </a:txBody>
                  <a:tcPr marL="0" marR="0" marT="2241" marB="0"/>
                </a:tc>
                <a:tc>
                  <a:txBody>
                    <a:bodyPr/>
                    <a:lstStyle/>
                    <a:p>
                      <a:pPr>
                        <a:lnSpc>
                          <a:spcPct val="100000"/>
                        </a:lnSpc>
                      </a:pPr>
                      <a:endParaRPr sz="500">
                        <a:latin typeface="Times New Roman"/>
                        <a:cs typeface="Times New Roman"/>
                      </a:endParaRPr>
                    </a:p>
                  </a:txBody>
                  <a:tcPr marL="0" marR="0" marT="0" marB="0"/>
                </a:tc>
                <a:tc>
                  <a:txBody>
                    <a:bodyPr/>
                    <a:lstStyle/>
                    <a:p>
                      <a:pPr>
                        <a:lnSpc>
                          <a:spcPct val="100000"/>
                        </a:lnSpc>
                        <a:spcBef>
                          <a:spcPts val="10"/>
                        </a:spcBef>
                      </a:pPr>
                      <a:endParaRPr sz="800">
                        <a:latin typeface="Times New Roman"/>
                        <a:cs typeface="Times New Roman"/>
                      </a:endParaRPr>
                    </a:p>
                    <a:p>
                      <a:pPr marL="207010">
                        <a:lnSpc>
                          <a:spcPct val="100000"/>
                        </a:lnSpc>
                      </a:pPr>
                      <a:r>
                        <a:rPr sz="800" b="1" dirty="0">
                          <a:latin typeface="Calibri"/>
                          <a:cs typeface="Calibri"/>
                        </a:rPr>
                        <a:t>1‐Yr</a:t>
                      </a:r>
                      <a:endParaRPr sz="800">
                        <a:latin typeface="Calibri"/>
                        <a:cs typeface="Calibri"/>
                      </a:endParaRPr>
                    </a:p>
                  </a:txBody>
                  <a:tcPr marL="0" marR="0" marT="1121" marB="0"/>
                </a:tc>
                <a:tc>
                  <a:txBody>
                    <a:bodyPr/>
                    <a:lstStyle/>
                    <a:p>
                      <a:pPr marL="208915">
                        <a:lnSpc>
                          <a:spcPts val="960"/>
                        </a:lnSpc>
                      </a:pPr>
                      <a:r>
                        <a:rPr sz="800" b="1" spc="5" dirty="0">
                          <a:latin typeface="Calibri"/>
                          <a:cs typeface="Calibri"/>
                        </a:rPr>
                        <a:t>5‐Yrs</a:t>
                      </a:r>
                      <a:endParaRPr sz="800">
                        <a:latin typeface="Calibri"/>
                        <a:cs typeface="Calibri"/>
                      </a:endParaRPr>
                    </a:p>
                    <a:p>
                      <a:pPr marL="182880">
                        <a:lnSpc>
                          <a:spcPct val="100000"/>
                        </a:lnSpc>
                        <a:spcBef>
                          <a:spcPts val="85"/>
                        </a:spcBef>
                      </a:pPr>
                      <a:r>
                        <a:rPr sz="800" b="1" spc="5" dirty="0">
                          <a:latin typeface="Calibri"/>
                          <a:cs typeface="Calibri"/>
                        </a:rPr>
                        <a:t>(Annl)</a:t>
                      </a:r>
                      <a:endParaRPr sz="800">
                        <a:latin typeface="Calibri"/>
                        <a:cs typeface="Calibri"/>
                      </a:endParaRPr>
                    </a:p>
                  </a:txBody>
                  <a:tcPr marL="0" marR="0" marT="0" marB="0"/>
                </a:tc>
                <a:tc>
                  <a:txBody>
                    <a:bodyPr/>
                    <a:lstStyle/>
                    <a:p>
                      <a:pPr marL="156845">
                        <a:lnSpc>
                          <a:spcPts val="960"/>
                        </a:lnSpc>
                      </a:pPr>
                      <a:r>
                        <a:rPr sz="800" b="1" spc="5" dirty="0">
                          <a:latin typeface="Calibri"/>
                          <a:cs typeface="Calibri"/>
                        </a:rPr>
                        <a:t>10‐Yrs</a:t>
                      </a:r>
                      <a:endParaRPr sz="800">
                        <a:latin typeface="Calibri"/>
                        <a:cs typeface="Calibri"/>
                      </a:endParaRPr>
                    </a:p>
                    <a:p>
                      <a:pPr marL="160020">
                        <a:lnSpc>
                          <a:spcPct val="100000"/>
                        </a:lnSpc>
                        <a:spcBef>
                          <a:spcPts val="85"/>
                        </a:spcBef>
                      </a:pPr>
                      <a:r>
                        <a:rPr sz="800" b="1" spc="5" dirty="0">
                          <a:latin typeface="Calibri"/>
                          <a:cs typeface="Calibri"/>
                        </a:rPr>
                        <a:t>(Annl)</a:t>
                      </a:r>
                      <a:endParaRPr sz="800">
                        <a:latin typeface="Calibri"/>
                        <a:cs typeface="Calibri"/>
                      </a:endParaRPr>
                    </a:p>
                  </a:txBody>
                  <a:tcPr marL="0" marR="0" marT="0" marB="0"/>
                </a:tc>
                <a:tc>
                  <a:txBody>
                    <a:bodyPr/>
                    <a:lstStyle/>
                    <a:p>
                      <a:pPr marL="156210">
                        <a:lnSpc>
                          <a:spcPts val="960"/>
                        </a:lnSpc>
                      </a:pPr>
                      <a:r>
                        <a:rPr sz="800" b="1" spc="5" dirty="0">
                          <a:latin typeface="Calibri"/>
                          <a:cs typeface="Calibri"/>
                        </a:rPr>
                        <a:t>15‐Yrs</a:t>
                      </a:r>
                      <a:endParaRPr sz="800">
                        <a:latin typeface="Calibri"/>
                        <a:cs typeface="Calibri"/>
                      </a:endParaRPr>
                    </a:p>
                    <a:p>
                      <a:pPr marL="159385">
                        <a:lnSpc>
                          <a:spcPct val="100000"/>
                        </a:lnSpc>
                        <a:spcBef>
                          <a:spcPts val="85"/>
                        </a:spcBef>
                      </a:pPr>
                      <a:r>
                        <a:rPr sz="800" b="1" spc="5" dirty="0">
                          <a:latin typeface="Calibri"/>
                          <a:cs typeface="Calibri"/>
                        </a:rPr>
                        <a:t>(Annl)</a:t>
                      </a:r>
                      <a:endParaRPr sz="800">
                        <a:latin typeface="Calibri"/>
                        <a:cs typeface="Calibri"/>
                      </a:endParaRPr>
                    </a:p>
                  </a:txBody>
                  <a:tcPr marL="0" marR="0" marT="0" marB="0"/>
                </a:tc>
                <a:tc>
                  <a:txBody>
                    <a:bodyPr/>
                    <a:lstStyle/>
                    <a:p>
                      <a:pPr marL="156210">
                        <a:lnSpc>
                          <a:spcPts val="960"/>
                        </a:lnSpc>
                      </a:pPr>
                      <a:r>
                        <a:rPr sz="800" b="1" spc="5" dirty="0">
                          <a:latin typeface="Calibri"/>
                          <a:cs typeface="Calibri"/>
                        </a:rPr>
                        <a:t>20‐Yrs</a:t>
                      </a:r>
                      <a:endParaRPr sz="800" dirty="0">
                        <a:latin typeface="Calibri"/>
                        <a:cs typeface="Calibri"/>
                      </a:endParaRPr>
                    </a:p>
                    <a:p>
                      <a:pPr marL="159385">
                        <a:lnSpc>
                          <a:spcPct val="100000"/>
                        </a:lnSpc>
                        <a:spcBef>
                          <a:spcPts val="85"/>
                        </a:spcBef>
                      </a:pPr>
                      <a:r>
                        <a:rPr sz="800" b="1" spc="5" dirty="0">
                          <a:latin typeface="Calibri"/>
                          <a:cs typeface="Calibri"/>
                        </a:rPr>
                        <a:t>(Annl)</a:t>
                      </a:r>
                      <a:endParaRPr sz="800" dirty="0">
                        <a:latin typeface="Calibri"/>
                        <a:cs typeface="Calibri"/>
                      </a:endParaRPr>
                    </a:p>
                  </a:txBody>
                  <a:tcPr marL="0" marR="0" marT="0" marB="0"/>
                </a:tc>
                <a:extLst>
                  <a:ext uri="{0D108BD9-81ED-4DB2-BD59-A6C34878D82A}">
                    <a16:rowId xmlns:a16="http://schemas.microsoft.com/office/drawing/2014/main" val="10001"/>
                  </a:ext>
                </a:extLst>
              </a:tr>
            </a:tbl>
          </a:graphicData>
        </a:graphic>
      </p:graphicFrame>
      <p:graphicFrame>
        <p:nvGraphicFramePr>
          <p:cNvPr id="4" name="object 4"/>
          <p:cNvGraphicFramePr>
            <a:graphicFrameLocks noGrp="1"/>
          </p:cNvGraphicFramePr>
          <p:nvPr>
            <p:extLst>
              <p:ext uri="{D42A27DB-BD31-4B8C-83A1-F6EECF244321}">
                <p14:modId xmlns:p14="http://schemas.microsoft.com/office/powerpoint/2010/main" val="3974910516"/>
              </p:ext>
            </p:extLst>
          </p:nvPr>
        </p:nvGraphicFramePr>
        <p:xfrm>
          <a:off x="2083555" y="962349"/>
          <a:ext cx="5326378" cy="5701972"/>
        </p:xfrm>
        <a:graphic>
          <a:graphicData uri="http://schemas.openxmlformats.org/drawingml/2006/table">
            <a:tbl>
              <a:tblPr firstRow="1" bandRow="1">
                <a:tableStyleId>{2D5ABB26-0587-4C30-8999-92F81FD0307C}</a:tableStyleId>
              </a:tblPr>
              <a:tblGrid>
                <a:gridCol w="532639">
                  <a:extLst>
                    <a:ext uri="{9D8B030D-6E8A-4147-A177-3AD203B41FA5}">
                      <a16:colId xmlns:a16="http://schemas.microsoft.com/office/drawing/2014/main" val="20000"/>
                    </a:ext>
                  </a:extLst>
                </a:gridCol>
                <a:gridCol w="532639">
                  <a:extLst>
                    <a:ext uri="{9D8B030D-6E8A-4147-A177-3AD203B41FA5}">
                      <a16:colId xmlns:a16="http://schemas.microsoft.com/office/drawing/2014/main" val="20001"/>
                    </a:ext>
                  </a:extLst>
                </a:gridCol>
                <a:gridCol w="532637">
                  <a:extLst>
                    <a:ext uri="{9D8B030D-6E8A-4147-A177-3AD203B41FA5}">
                      <a16:colId xmlns:a16="http://schemas.microsoft.com/office/drawing/2014/main" val="20002"/>
                    </a:ext>
                  </a:extLst>
                </a:gridCol>
                <a:gridCol w="532639">
                  <a:extLst>
                    <a:ext uri="{9D8B030D-6E8A-4147-A177-3AD203B41FA5}">
                      <a16:colId xmlns:a16="http://schemas.microsoft.com/office/drawing/2014/main" val="20003"/>
                    </a:ext>
                  </a:extLst>
                </a:gridCol>
                <a:gridCol w="532639">
                  <a:extLst>
                    <a:ext uri="{9D8B030D-6E8A-4147-A177-3AD203B41FA5}">
                      <a16:colId xmlns:a16="http://schemas.microsoft.com/office/drawing/2014/main" val="20004"/>
                    </a:ext>
                  </a:extLst>
                </a:gridCol>
                <a:gridCol w="532637">
                  <a:extLst>
                    <a:ext uri="{9D8B030D-6E8A-4147-A177-3AD203B41FA5}">
                      <a16:colId xmlns:a16="http://schemas.microsoft.com/office/drawing/2014/main" val="20005"/>
                    </a:ext>
                  </a:extLst>
                </a:gridCol>
                <a:gridCol w="532637">
                  <a:extLst>
                    <a:ext uri="{9D8B030D-6E8A-4147-A177-3AD203B41FA5}">
                      <a16:colId xmlns:a16="http://schemas.microsoft.com/office/drawing/2014/main" val="20006"/>
                    </a:ext>
                  </a:extLst>
                </a:gridCol>
                <a:gridCol w="532637">
                  <a:extLst>
                    <a:ext uri="{9D8B030D-6E8A-4147-A177-3AD203B41FA5}">
                      <a16:colId xmlns:a16="http://schemas.microsoft.com/office/drawing/2014/main" val="20007"/>
                    </a:ext>
                  </a:extLst>
                </a:gridCol>
                <a:gridCol w="532637">
                  <a:extLst>
                    <a:ext uri="{9D8B030D-6E8A-4147-A177-3AD203B41FA5}">
                      <a16:colId xmlns:a16="http://schemas.microsoft.com/office/drawing/2014/main" val="20008"/>
                    </a:ext>
                  </a:extLst>
                </a:gridCol>
                <a:gridCol w="532637">
                  <a:extLst>
                    <a:ext uri="{9D8B030D-6E8A-4147-A177-3AD203B41FA5}">
                      <a16:colId xmlns:a16="http://schemas.microsoft.com/office/drawing/2014/main" val="20009"/>
                    </a:ext>
                  </a:extLst>
                </a:gridCol>
              </a:tblGrid>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19.7%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43.3%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27.2%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10.5%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marL="120014">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31.7%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37.8%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10.9%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36.4%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38.5%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40%</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extLst>
                  <a:ext uri="{0D108BD9-81ED-4DB2-BD59-A6C34878D82A}">
                    <a16:rowId xmlns:a16="http://schemas.microsoft.com/office/drawing/2014/main" val="10000"/>
                  </a:ext>
                </a:extLst>
              </a:tr>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18.6%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38.8%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13.7%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R1G</a:t>
                      </a:r>
                      <a:r>
                        <a:rPr sz="600" b="1" spc="-20" dirty="0">
                          <a:latin typeface="Calibri"/>
                          <a:cs typeface="Calibri"/>
                        </a:rPr>
                        <a:t> </a:t>
                      </a:r>
                      <a:r>
                        <a:rPr sz="600" b="1" spc="-10" dirty="0">
                          <a:latin typeface="Calibri"/>
                          <a:cs typeface="Calibri"/>
                        </a:rPr>
                        <a:t>5.7%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marL="144780">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21.3%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30.2%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spcBef>
                          <a:spcPts val="10"/>
                        </a:spcBef>
                      </a:pPr>
                      <a:endParaRPr sz="400">
                        <a:latin typeface="Times New Roman"/>
                        <a:cs typeface="Times New Roman"/>
                      </a:endParaRPr>
                    </a:p>
                    <a:p>
                      <a:pPr marL="165735" marR="64769" indent="-9144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0%</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31.5%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34.6%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28.7%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extLst>
                  <a:ext uri="{0D108BD9-81ED-4DB2-BD59-A6C34878D82A}">
                    <a16:rowId xmlns:a16="http://schemas.microsoft.com/office/drawing/2014/main" val="10001"/>
                  </a:ext>
                </a:extLst>
              </a:tr>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18.1%</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34.5%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13.5%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2.1%</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marL="120014">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17.3%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spcBef>
                          <a:spcPts val="10"/>
                        </a:spcBef>
                      </a:pPr>
                      <a:endParaRPr sz="400">
                        <a:latin typeface="Times New Roman"/>
                        <a:cs typeface="Times New Roman"/>
                      </a:endParaRPr>
                    </a:p>
                    <a:p>
                      <a:pPr marL="198120"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25.6%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31750" marR="22225" indent="109220">
                        <a:lnSpc>
                          <a:spcPct val="107700"/>
                        </a:lnSpc>
                      </a:pPr>
                      <a:r>
                        <a:rPr sz="600" b="1" spc="-5" dirty="0">
                          <a:latin typeface="Calibri"/>
                          <a:cs typeface="Calibri"/>
                        </a:rPr>
                        <a:t>HF Multi‐  Strategy*</a:t>
                      </a:r>
                      <a:r>
                        <a:rPr sz="600" b="1" spc="-55" dirty="0">
                          <a:latin typeface="Calibri"/>
                          <a:cs typeface="Calibri"/>
                        </a:rPr>
                        <a:t> </a:t>
                      </a:r>
                      <a:r>
                        <a:rPr sz="600" b="1" spc="-5" dirty="0">
                          <a:latin typeface="Calibri"/>
                          <a:cs typeface="Calibri"/>
                        </a:rPr>
                        <a:t>‐0.1%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28.5%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23.6%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28.3%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extLst>
                  <a:ext uri="{0D108BD9-81ED-4DB2-BD59-A6C34878D82A}">
                    <a16:rowId xmlns:a16="http://schemas.microsoft.com/office/drawing/2014/main" val="10002"/>
                  </a:ext>
                </a:extLst>
              </a:tr>
              <a:tr h="344643">
                <a:tc>
                  <a:txBody>
                    <a:bodyPr/>
                    <a:lstStyle/>
                    <a:p>
                      <a:pPr>
                        <a:lnSpc>
                          <a:spcPct val="100000"/>
                        </a:lnSpc>
                        <a:spcBef>
                          <a:spcPts val="10"/>
                        </a:spcBef>
                      </a:pPr>
                      <a:endParaRPr sz="400">
                        <a:latin typeface="Times New Roman"/>
                        <a:cs typeface="Times New Roman"/>
                      </a:endParaRPr>
                    </a:p>
                    <a:p>
                      <a:pPr marL="198120"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17.9%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33.5%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R1G</a:t>
                      </a:r>
                      <a:r>
                        <a:rPr sz="600" b="1" spc="-20" dirty="0">
                          <a:latin typeface="Calibri"/>
                          <a:cs typeface="Calibri"/>
                        </a:rPr>
                        <a:t> </a:t>
                      </a:r>
                      <a:r>
                        <a:rPr sz="600" b="1" spc="-10" dirty="0">
                          <a:latin typeface="Calibri"/>
                          <a:cs typeface="Calibri"/>
                        </a:rPr>
                        <a:t>13%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1.6%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marL="77470">
                        <a:lnSpc>
                          <a:spcPct val="100000"/>
                        </a:lnSpc>
                        <a:spcBef>
                          <a:spcPts val="375"/>
                        </a:spcBef>
                      </a:pPr>
                      <a:r>
                        <a:rPr sz="600" b="1" spc="-5" dirty="0">
                          <a:latin typeface="Calibri"/>
                          <a:cs typeface="Calibri"/>
                        </a:rPr>
                        <a:t>S&amp;P 500</a:t>
                      </a:r>
                      <a:r>
                        <a:rPr sz="600" b="1" spc="-35" dirty="0">
                          <a:latin typeface="Calibri"/>
                          <a:cs typeface="Calibri"/>
                        </a:rPr>
                        <a:t> </a:t>
                      </a:r>
                      <a:r>
                        <a:rPr sz="600" b="1" spc="-10" dirty="0">
                          <a:latin typeface="Calibri"/>
                          <a:cs typeface="Calibri"/>
                        </a:rPr>
                        <a:t>12%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22.2%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marL="126364">
                        <a:lnSpc>
                          <a:spcPct val="100000"/>
                        </a:lnSpc>
                        <a:spcBef>
                          <a:spcPts val="375"/>
                        </a:spcBef>
                      </a:pPr>
                      <a:r>
                        <a:rPr sz="600" b="1" spc="-10" dirty="0">
                          <a:latin typeface="Calibri"/>
                          <a:cs typeface="Calibri"/>
                        </a:rPr>
                        <a:t>R1G</a:t>
                      </a:r>
                      <a:r>
                        <a:rPr sz="600" b="1" spc="-25" dirty="0">
                          <a:latin typeface="Calibri"/>
                          <a:cs typeface="Calibri"/>
                        </a:rPr>
                        <a:t> </a:t>
                      </a:r>
                      <a:r>
                        <a:rPr sz="600" b="1" spc="-5" dirty="0">
                          <a:latin typeface="Calibri"/>
                          <a:cs typeface="Calibri"/>
                        </a:rPr>
                        <a:t>‐1.5%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28.2%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20%</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27.6%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extLst>
                  <a:ext uri="{0D108BD9-81ED-4DB2-BD59-A6C34878D82A}">
                    <a16:rowId xmlns:a16="http://schemas.microsoft.com/office/drawing/2014/main" val="10003"/>
                  </a:ext>
                </a:extLst>
              </a:tr>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R1V</a:t>
                      </a:r>
                      <a:r>
                        <a:rPr sz="600" b="1" spc="-15" dirty="0">
                          <a:latin typeface="Calibri"/>
                          <a:cs typeface="Calibri"/>
                        </a:rPr>
                        <a:t> </a:t>
                      </a:r>
                      <a:r>
                        <a:rPr sz="600" b="1" spc="-10" dirty="0">
                          <a:latin typeface="Calibri"/>
                          <a:cs typeface="Calibri"/>
                        </a:rPr>
                        <a:t>17.5%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32.5%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11.8%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S&amp;P 500</a:t>
                      </a:r>
                      <a:r>
                        <a:rPr sz="600" b="1" spc="-35" dirty="0">
                          <a:latin typeface="Calibri"/>
                          <a:cs typeface="Calibri"/>
                        </a:rPr>
                        <a:t> </a:t>
                      </a:r>
                      <a:r>
                        <a:rPr sz="600" b="1" spc="-10" dirty="0">
                          <a:latin typeface="Calibri"/>
                          <a:cs typeface="Calibri"/>
                        </a:rPr>
                        <a:t>1.4%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dirty="0">
                        <a:latin typeface="Times New Roman"/>
                        <a:cs typeface="Times New Roman"/>
                      </a:endParaRPr>
                    </a:p>
                    <a:p>
                      <a:pPr marL="198120" marR="76200" indent="-11303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11.8%</a:t>
                      </a:r>
                      <a:endParaRPr sz="600" dirty="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21.8%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marL="104775">
                        <a:lnSpc>
                          <a:spcPct val="100000"/>
                        </a:lnSpc>
                        <a:spcBef>
                          <a:spcPts val="375"/>
                        </a:spcBef>
                      </a:pPr>
                      <a:r>
                        <a:rPr sz="600" b="1" spc="-5" dirty="0">
                          <a:latin typeface="Calibri"/>
                          <a:cs typeface="Calibri"/>
                        </a:rPr>
                        <a:t>REITs</a:t>
                      </a:r>
                      <a:r>
                        <a:rPr sz="600" b="1" spc="-15" dirty="0">
                          <a:latin typeface="Calibri"/>
                          <a:cs typeface="Calibri"/>
                        </a:rPr>
                        <a:t> </a:t>
                      </a:r>
                      <a:r>
                        <a:rPr sz="600" b="1" spc="-5" dirty="0">
                          <a:latin typeface="Calibri"/>
                          <a:cs typeface="Calibri"/>
                        </a:rPr>
                        <a:t>‐3.9%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26.5%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18.7%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197485" marR="76200" indent="-11303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27.1%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extLst>
                  <a:ext uri="{0D108BD9-81ED-4DB2-BD59-A6C34878D82A}">
                    <a16:rowId xmlns:a16="http://schemas.microsoft.com/office/drawing/2014/main" val="10004"/>
                  </a:ext>
                </a:extLst>
              </a:tr>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16.3%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32.4%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a:latin typeface="Times New Roman"/>
                        <a:cs typeface="Times New Roman"/>
                      </a:endParaRPr>
                    </a:p>
                    <a:p>
                      <a:pPr marL="165735" marR="64769" indent="-92075">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0.5%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pPr>
                      <a:endParaRPr sz="500">
                        <a:latin typeface="Times New Roman"/>
                        <a:cs typeface="Times New Roman"/>
                      </a:endParaRPr>
                    </a:p>
                    <a:p>
                      <a:pPr marL="34925">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11.6%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19.2%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spcBef>
                          <a:spcPts val="10"/>
                        </a:spcBef>
                      </a:pPr>
                      <a:endParaRPr sz="400">
                        <a:latin typeface="Times New Roman"/>
                        <a:cs typeface="Times New Roman"/>
                      </a:endParaRPr>
                    </a:p>
                    <a:p>
                      <a:pPr marL="124460" marR="107950" indent="-9525">
                        <a:lnSpc>
                          <a:spcPct val="107700"/>
                        </a:lnSpc>
                      </a:pPr>
                      <a:r>
                        <a:rPr sz="600" b="1" spc="-5" dirty="0">
                          <a:latin typeface="Calibri"/>
                          <a:cs typeface="Calibri"/>
                        </a:rPr>
                        <a:t>HF Fund</a:t>
                      </a:r>
                      <a:r>
                        <a:rPr sz="600" b="1" spc="-70" dirty="0">
                          <a:latin typeface="Calibri"/>
                          <a:cs typeface="Calibri"/>
                        </a:rPr>
                        <a:t> </a:t>
                      </a:r>
                      <a:r>
                        <a:rPr sz="600" b="1" spc="-10" dirty="0">
                          <a:latin typeface="Calibri"/>
                          <a:cs typeface="Calibri"/>
                        </a:rPr>
                        <a:t>of  </a:t>
                      </a:r>
                      <a:r>
                        <a:rPr sz="600" b="1" spc="-5" dirty="0">
                          <a:latin typeface="Calibri"/>
                          <a:cs typeface="Calibri"/>
                        </a:rPr>
                        <a:t>Funds</a:t>
                      </a:r>
                      <a:r>
                        <a:rPr sz="600" b="1" spc="-45" dirty="0">
                          <a:latin typeface="Calibri"/>
                          <a:cs typeface="Calibri"/>
                        </a:rPr>
                        <a:t> </a:t>
                      </a:r>
                      <a:r>
                        <a:rPr sz="600" b="1" spc="-5" dirty="0">
                          <a:latin typeface="Calibri"/>
                          <a:cs typeface="Calibri"/>
                        </a:rPr>
                        <a:t>‐4%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25.5%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18.4%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25.2%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extLst>
                  <a:ext uri="{0D108BD9-81ED-4DB2-BD59-A6C34878D82A}">
                    <a16:rowId xmlns:a16="http://schemas.microsoft.com/office/drawing/2014/main" val="10005"/>
                  </a:ext>
                </a:extLst>
              </a:tr>
              <a:tr h="440830">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S&amp;P 500</a:t>
                      </a:r>
                      <a:r>
                        <a:rPr sz="600" b="1" spc="-35" dirty="0">
                          <a:latin typeface="Calibri"/>
                          <a:cs typeface="Calibri"/>
                        </a:rPr>
                        <a:t> </a:t>
                      </a:r>
                      <a:r>
                        <a:rPr sz="600" b="1" spc="-10" dirty="0">
                          <a:latin typeface="Calibri"/>
                          <a:cs typeface="Calibri"/>
                        </a:rPr>
                        <a:t>16%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a:latin typeface="Times New Roman"/>
                        <a:cs typeface="Times New Roman"/>
                      </a:endParaRPr>
                    </a:p>
                    <a:p>
                      <a:pPr marL="198120"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23.3%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5.6%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spcBef>
                          <a:spcPts val="10"/>
                        </a:spcBef>
                      </a:pPr>
                      <a:endParaRPr sz="400">
                        <a:latin typeface="Times New Roman"/>
                        <a:cs typeface="Times New Roman"/>
                      </a:endParaRPr>
                    </a:p>
                    <a:p>
                      <a:pPr marL="93980" marR="85090" indent="2286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65" dirty="0">
                          <a:latin typeface="Calibri"/>
                          <a:cs typeface="Calibri"/>
                        </a:rPr>
                        <a:t> </a:t>
                      </a:r>
                      <a:r>
                        <a:rPr sz="600" b="1" spc="-5" dirty="0">
                          <a:latin typeface="Calibri"/>
                          <a:cs typeface="Calibri"/>
                        </a:rPr>
                        <a:t>‐0.3%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pPr>
                      <a:endParaRPr sz="500">
                        <a:latin typeface="Times New Roman"/>
                        <a:cs typeface="Times New Roman"/>
                      </a:endParaRPr>
                    </a:p>
                    <a:p>
                      <a:pPr marL="118745">
                        <a:lnSpc>
                          <a:spcPct val="100000"/>
                        </a:lnSpc>
                        <a:spcBef>
                          <a:spcPts val="375"/>
                        </a:spcBef>
                      </a:pPr>
                      <a:r>
                        <a:rPr sz="600" b="1" spc="-5"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11.3%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R="45085" algn="r">
                        <a:lnSpc>
                          <a:spcPct val="100000"/>
                        </a:lnSpc>
                        <a:spcBef>
                          <a:spcPts val="375"/>
                        </a:spcBef>
                      </a:pPr>
                      <a:r>
                        <a:rPr sz="600" b="1" spc="-5" dirty="0">
                          <a:latin typeface="Calibri"/>
                          <a:cs typeface="Calibri"/>
                        </a:rPr>
                        <a:t>S&amp;P 500</a:t>
                      </a:r>
                      <a:r>
                        <a:rPr sz="600" b="1" spc="-90" dirty="0">
                          <a:latin typeface="Calibri"/>
                          <a:cs typeface="Calibri"/>
                        </a:rPr>
                        <a:t> </a:t>
                      </a:r>
                      <a:r>
                        <a:rPr sz="600" b="1" spc="-5" dirty="0">
                          <a:latin typeface="Calibri"/>
                          <a:cs typeface="Calibri"/>
                        </a:rPr>
                        <a:t>‐4.4%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a:latin typeface="Times New Roman"/>
                        <a:cs typeface="Times New Roman"/>
                      </a:endParaRPr>
                    </a:p>
                    <a:p>
                      <a:pPr marL="198120"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22.7%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198120" marR="45720" indent="-144780">
                        <a:lnSpc>
                          <a:spcPct val="107700"/>
                        </a:lnSpc>
                      </a:pPr>
                      <a:r>
                        <a:rPr sz="600" b="1" spc="-5" dirty="0">
                          <a:latin typeface="Calibri"/>
                          <a:cs typeface="Calibri"/>
                        </a:rPr>
                        <a:t>HF</a:t>
                      </a:r>
                      <a:r>
                        <a:rPr sz="600" b="1" spc="-70" dirty="0">
                          <a:latin typeface="Calibri"/>
                          <a:cs typeface="Calibri"/>
                        </a:rPr>
                        <a:t> </a:t>
                      </a:r>
                      <a:r>
                        <a:rPr sz="600" b="1" spc="-5" dirty="0">
                          <a:latin typeface="Calibri"/>
                          <a:cs typeface="Calibri"/>
                        </a:rPr>
                        <a:t>Long/Short  </a:t>
                      </a:r>
                      <a:r>
                        <a:rPr sz="600" b="1" spc="-10" dirty="0">
                          <a:latin typeface="Calibri"/>
                          <a:cs typeface="Calibri"/>
                        </a:rPr>
                        <a:t>17.9%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14.8%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extLst>
                  <a:ext uri="{0D108BD9-81ED-4DB2-BD59-A6C34878D82A}">
                    <a16:rowId xmlns:a16="http://schemas.microsoft.com/office/drawing/2014/main" val="10006"/>
                  </a:ext>
                </a:extLst>
              </a:tr>
              <a:tr h="344643">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R1G</a:t>
                      </a:r>
                      <a:r>
                        <a:rPr sz="600" b="1" spc="-20" dirty="0">
                          <a:latin typeface="Calibri"/>
                          <a:cs typeface="Calibri"/>
                        </a:rPr>
                        <a:t> </a:t>
                      </a:r>
                      <a:r>
                        <a:rPr sz="600" b="1" spc="-10" dirty="0">
                          <a:latin typeface="Calibri"/>
                          <a:cs typeface="Calibri"/>
                        </a:rPr>
                        <a:t>15.3%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19.5%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4.9%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MSCI EAFE</a:t>
                      </a:r>
                      <a:r>
                        <a:rPr sz="600" b="1" spc="-60" dirty="0">
                          <a:latin typeface="Calibri"/>
                          <a:cs typeface="Calibri"/>
                        </a:rPr>
                        <a:t> </a:t>
                      </a:r>
                      <a:r>
                        <a:rPr sz="600" b="1" spc="-5" dirty="0">
                          <a:latin typeface="Calibri"/>
                          <a:cs typeface="Calibri"/>
                        </a:rPr>
                        <a:t>‐0.4%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10.6%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R1V</a:t>
                      </a:r>
                      <a:r>
                        <a:rPr sz="600" b="1" spc="-15" dirty="0">
                          <a:latin typeface="Calibri"/>
                          <a:cs typeface="Calibri"/>
                        </a:rPr>
                        <a:t> </a:t>
                      </a:r>
                      <a:r>
                        <a:rPr sz="600" b="1" spc="-10" dirty="0">
                          <a:latin typeface="Calibri"/>
                          <a:cs typeface="Calibri"/>
                        </a:rPr>
                        <a:t>13.7%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spcBef>
                          <a:spcPts val="10"/>
                        </a:spcBef>
                      </a:pPr>
                      <a:endParaRPr sz="500">
                        <a:latin typeface="Times New Roman"/>
                        <a:cs typeface="Times New Roman"/>
                      </a:endParaRPr>
                    </a:p>
                    <a:p>
                      <a:pPr marL="635" algn="ctr">
                        <a:lnSpc>
                          <a:spcPct val="100000"/>
                        </a:lnSpc>
                      </a:pPr>
                      <a:r>
                        <a:rPr sz="600" b="1" spc="-5" dirty="0">
                          <a:latin typeface="Calibri"/>
                          <a:cs typeface="Calibri"/>
                        </a:rPr>
                        <a:t>HF Long/Short</a:t>
                      </a:r>
                      <a:r>
                        <a:rPr sz="600" b="1" spc="-45" dirty="0">
                          <a:latin typeface="Calibri"/>
                          <a:cs typeface="Calibri"/>
                        </a:rPr>
                        <a:t> </a:t>
                      </a:r>
                      <a:r>
                        <a:rPr sz="600" b="1" spc="-5" dirty="0">
                          <a:latin typeface="Calibri"/>
                          <a:cs typeface="Calibri"/>
                        </a:rPr>
                        <a:t>‐</a:t>
                      </a:r>
                      <a:endParaRPr sz="600">
                        <a:latin typeface="Calibri"/>
                        <a:cs typeface="Calibri"/>
                      </a:endParaRPr>
                    </a:p>
                    <a:p>
                      <a:pPr marL="2540" algn="ctr">
                        <a:lnSpc>
                          <a:spcPct val="100000"/>
                        </a:lnSpc>
                        <a:spcBef>
                          <a:spcPts val="60"/>
                        </a:spcBef>
                      </a:pPr>
                      <a:r>
                        <a:rPr sz="600" b="1" spc="-10" dirty="0">
                          <a:latin typeface="Calibri"/>
                          <a:cs typeface="Calibri"/>
                        </a:rPr>
                        <a:t>7.1%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22.4%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spcBef>
                          <a:spcPts val="10"/>
                        </a:spcBef>
                      </a:pPr>
                      <a:endParaRPr sz="400">
                        <a:latin typeface="Times New Roman"/>
                        <a:cs typeface="Times New Roman"/>
                      </a:endParaRPr>
                    </a:p>
                    <a:p>
                      <a:pPr marL="86360" marR="77470" indent="29845">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0" dirty="0">
                          <a:latin typeface="Calibri"/>
                          <a:cs typeface="Calibri"/>
                        </a:rPr>
                        <a:t> </a:t>
                      </a:r>
                      <a:r>
                        <a:rPr sz="600" b="1" spc="-10" dirty="0">
                          <a:latin typeface="Calibri"/>
                          <a:cs typeface="Calibri"/>
                        </a:rPr>
                        <a:t>10.9%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198120"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11.8%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extLst>
                  <a:ext uri="{0D108BD9-81ED-4DB2-BD59-A6C34878D82A}">
                    <a16:rowId xmlns:a16="http://schemas.microsoft.com/office/drawing/2014/main" val="10007"/>
                  </a:ext>
                </a:extLst>
              </a:tr>
              <a:tr h="440830">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spcBef>
                          <a:spcPts val="10"/>
                        </a:spcBef>
                      </a:pPr>
                      <a:endParaRPr sz="400">
                        <a:latin typeface="Times New Roman"/>
                        <a:cs typeface="Times New Roman"/>
                      </a:endParaRPr>
                    </a:p>
                    <a:p>
                      <a:pPr marL="198120" marR="45720" indent="-145415">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14.3%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4.2%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spcBef>
                          <a:spcPts val="10"/>
                        </a:spcBef>
                      </a:pPr>
                      <a:endParaRPr sz="500">
                        <a:latin typeface="Times New Roman"/>
                        <a:cs typeface="Times New Roman"/>
                      </a:endParaRPr>
                    </a:p>
                    <a:p>
                      <a:pPr marL="635" algn="ctr">
                        <a:lnSpc>
                          <a:spcPct val="100000"/>
                        </a:lnSpc>
                      </a:pPr>
                      <a:r>
                        <a:rPr sz="600" b="1" spc="-5" dirty="0">
                          <a:latin typeface="Calibri"/>
                          <a:cs typeface="Calibri"/>
                        </a:rPr>
                        <a:t>HF Long/Short</a:t>
                      </a:r>
                      <a:r>
                        <a:rPr sz="600" b="1" spc="-45" dirty="0">
                          <a:latin typeface="Calibri"/>
                          <a:cs typeface="Calibri"/>
                        </a:rPr>
                        <a:t> </a:t>
                      </a:r>
                      <a:r>
                        <a:rPr sz="600" b="1" spc="-5" dirty="0">
                          <a:latin typeface="Calibri"/>
                          <a:cs typeface="Calibri"/>
                        </a:rPr>
                        <a:t>‐</a:t>
                      </a:r>
                      <a:endParaRPr sz="600">
                        <a:latin typeface="Calibri"/>
                        <a:cs typeface="Calibri"/>
                      </a:endParaRPr>
                    </a:p>
                    <a:p>
                      <a:pPr marL="1270" algn="ctr">
                        <a:lnSpc>
                          <a:spcPct val="100000"/>
                        </a:lnSpc>
                        <a:spcBef>
                          <a:spcPts val="60"/>
                        </a:spcBef>
                      </a:pPr>
                      <a:r>
                        <a:rPr sz="600" b="1" spc="-10" dirty="0">
                          <a:latin typeface="Calibri"/>
                          <a:cs typeface="Calibri"/>
                        </a:rPr>
                        <a:t>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dirty="0">
                        <a:latin typeface="Times New Roman"/>
                        <a:cs typeface="Times New Roman"/>
                      </a:endParaRPr>
                    </a:p>
                    <a:p>
                      <a:pPr marL="118745">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9.4%</a:t>
                      </a:r>
                      <a:endParaRPr sz="600" dirty="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spcBef>
                          <a:spcPts val="10"/>
                        </a:spcBef>
                      </a:pPr>
                      <a:endParaRPr sz="400">
                        <a:latin typeface="Times New Roman"/>
                        <a:cs typeface="Times New Roman"/>
                      </a:endParaRPr>
                    </a:p>
                    <a:p>
                      <a:pPr marL="198120" marR="45720" indent="-144780">
                        <a:lnSpc>
                          <a:spcPct val="107700"/>
                        </a:lnSpc>
                      </a:pPr>
                      <a:r>
                        <a:rPr sz="600" b="1" spc="-5" dirty="0">
                          <a:latin typeface="Calibri"/>
                          <a:cs typeface="Calibri"/>
                        </a:rPr>
                        <a:t>HF</a:t>
                      </a:r>
                      <a:r>
                        <a:rPr sz="600" b="1" spc="-70" dirty="0">
                          <a:latin typeface="Calibri"/>
                          <a:cs typeface="Calibri"/>
                        </a:rPr>
                        <a:t> </a:t>
                      </a:r>
                      <a:r>
                        <a:rPr sz="600" b="1" spc="-5" dirty="0">
                          <a:latin typeface="Calibri"/>
                          <a:cs typeface="Calibri"/>
                        </a:rPr>
                        <a:t>Long/Short  </a:t>
                      </a:r>
                      <a:r>
                        <a:rPr sz="600" b="1" spc="-10" dirty="0">
                          <a:latin typeface="Calibri"/>
                          <a:cs typeface="Calibri"/>
                        </a:rPr>
                        <a:t>13.3%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marL="127635">
                        <a:lnSpc>
                          <a:spcPct val="100000"/>
                        </a:lnSpc>
                        <a:spcBef>
                          <a:spcPts val="375"/>
                        </a:spcBef>
                      </a:pPr>
                      <a:r>
                        <a:rPr sz="600" b="1" spc="-10" dirty="0">
                          <a:latin typeface="Calibri"/>
                          <a:cs typeface="Calibri"/>
                        </a:rPr>
                        <a:t>R1V</a:t>
                      </a:r>
                      <a:r>
                        <a:rPr sz="600" b="1" spc="-20" dirty="0">
                          <a:latin typeface="Calibri"/>
                          <a:cs typeface="Calibri"/>
                        </a:rPr>
                        <a:t> </a:t>
                      </a:r>
                      <a:r>
                        <a:rPr sz="600" b="1" spc="-5" dirty="0">
                          <a:latin typeface="Calibri"/>
                          <a:cs typeface="Calibri"/>
                        </a:rPr>
                        <a:t>‐8.3%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marL="635" algn="ctr">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18.9%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EAFE</a:t>
                      </a:r>
                      <a:r>
                        <a:rPr sz="600" b="1" spc="-45" dirty="0">
                          <a:latin typeface="Calibri"/>
                          <a:cs typeface="Calibri"/>
                        </a:rPr>
                        <a:t> </a:t>
                      </a:r>
                      <a:r>
                        <a:rPr sz="600" b="1" spc="-10" dirty="0">
                          <a:latin typeface="Calibri"/>
                          <a:cs typeface="Calibri"/>
                        </a:rPr>
                        <a:t>8.3%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198120" marR="45720" indent="-145415">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11.7%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extLst>
                  <a:ext uri="{0D108BD9-81ED-4DB2-BD59-A6C34878D82A}">
                    <a16:rowId xmlns:a16="http://schemas.microsoft.com/office/drawing/2014/main" val="10008"/>
                  </a:ext>
                </a:extLst>
              </a:tr>
              <a:tr h="344643">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13.1%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spcBef>
                          <a:spcPts val="10"/>
                        </a:spcBef>
                      </a:pPr>
                      <a:endParaRPr sz="400">
                        <a:latin typeface="Times New Roman"/>
                        <a:cs typeface="Times New Roman"/>
                      </a:endParaRPr>
                    </a:p>
                    <a:p>
                      <a:pPr marL="138430" marR="107950" indent="-22860">
                        <a:lnSpc>
                          <a:spcPct val="107700"/>
                        </a:lnSpc>
                      </a:pPr>
                      <a:r>
                        <a:rPr sz="600" b="1" spc="-5" dirty="0">
                          <a:latin typeface="Calibri"/>
                          <a:cs typeface="Calibri"/>
                        </a:rPr>
                        <a:t>HF Fund</a:t>
                      </a:r>
                      <a:r>
                        <a:rPr sz="600" b="1" spc="-70" dirty="0">
                          <a:latin typeface="Calibri"/>
                          <a:cs typeface="Calibri"/>
                        </a:rPr>
                        <a:t> </a:t>
                      </a:r>
                      <a:r>
                        <a:rPr sz="600" b="1" spc="-10" dirty="0">
                          <a:latin typeface="Calibri"/>
                          <a:cs typeface="Calibri"/>
                        </a:rPr>
                        <a:t>of  </a:t>
                      </a:r>
                      <a:r>
                        <a:rPr sz="600" b="1" spc="-5" dirty="0">
                          <a:latin typeface="Calibri"/>
                          <a:cs typeface="Calibri"/>
                        </a:rPr>
                        <a:t>Funds</a:t>
                      </a:r>
                      <a:r>
                        <a:rPr sz="600" b="1" spc="-35" dirty="0">
                          <a:latin typeface="Calibri"/>
                          <a:cs typeface="Calibri"/>
                        </a:rPr>
                        <a:t> </a:t>
                      </a:r>
                      <a:r>
                        <a:rPr sz="600" b="1" spc="-10" dirty="0">
                          <a:latin typeface="Calibri"/>
                          <a:cs typeface="Calibri"/>
                        </a:rPr>
                        <a:t>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3.4%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5" dirty="0">
                          <a:solidFill>
                            <a:srgbClr val="FFFFFF"/>
                          </a:solidFill>
                          <a:latin typeface="Calibri"/>
                          <a:cs typeface="Calibri"/>
                        </a:rPr>
                        <a:t> </a:t>
                      </a:r>
                      <a:r>
                        <a:rPr sz="600" b="1" spc="-5" dirty="0">
                          <a:solidFill>
                            <a:srgbClr val="FFFFFF"/>
                          </a:solidFill>
                          <a:latin typeface="Calibri"/>
                          <a:cs typeface="Calibri"/>
                        </a:rPr>
                        <a:t>‐1.4%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dirty="0">
                        <a:latin typeface="Times New Roman"/>
                        <a:cs typeface="Times New Roman"/>
                      </a:endParaRPr>
                    </a:p>
                    <a:p>
                      <a:pPr marL="139700">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7.1%</a:t>
                      </a:r>
                      <a:endParaRPr sz="600" dirty="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9.3%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marL="126364">
                        <a:lnSpc>
                          <a:spcPct val="100000"/>
                        </a:lnSpc>
                        <a:spcBef>
                          <a:spcPts val="375"/>
                        </a:spcBef>
                      </a:pPr>
                      <a:r>
                        <a:rPr sz="600" b="1" spc="-10" dirty="0">
                          <a:solidFill>
                            <a:srgbClr val="FFFFFF"/>
                          </a:solidFill>
                          <a:latin typeface="Calibri"/>
                          <a:cs typeface="Calibri"/>
                        </a:rPr>
                        <a:t>R2G</a:t>
                      </a:r>
                      <a:r>
                        <a:rPr sz="600" b="1" spc="-25" dirty="0">
                          <a:solidFill>
                            <a:srgbClr val="FFFFFF"/>
                          </a:solidFill>
                          <a:latin typeface="Calibri"/>
                          <a:cs typeface="Calibri"/>
                        </a:rPr>
                        <a:t> </a:t>
                      </a:r>
                      <a:r>
                        <a:rPr sz="600" b="1" spc="-5" dirty="0">
                          <a:solidFill>
                            <a:srgbClr val="FFFFFF"/>
                          </a:solidFill>
                          <a:latin typeface="Calibri"/>
                          <a:cs typeface="Calibri"/>
                        </a:rPr>
                        <a:t>‐9.3%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spcBef>
                          <a:spcPts val="10"/>
                        </a:spcBef>
                      </a:pPr>
                      <a:endParaRPr sz="400">
                        <a:latin typeface="Times New Roman"/>
                        <a:cs typeface="Times New Roman"/>
                      </a:endParaRPr>
                    </a:p>
                    <a:p>
                      <a:pPr marL="197485"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15.2%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spcBef>
                          <a:spcPts val="10"/>
                        </a:spcBef>
                      </a:pPr>
                      <a:endParaRPr sz="400">
                        <a:latin typeface="Times New Roman"/>
                        <a:cs typeface="Times New Roman"/>
                      </a:endParaRPr>
                    </a:p>
                    <a:p>
                      <a:pPr marL="133985" marR="66040" indent="-59690">
                        <a:lnSpc>
                          <a:spcPct val="107700"/>
                        </a:lnSpc>
                      </a:pPr>
                      <a:r>
                        <a:rPr sz="600" b="1" spc="-5" dirty="0">
                          <a:solidFill>
                            <a:srgbClr val="FFFFFF"/>
                          </a:solidFill>
                          <a:latin typeface="Calibri"/>
                          <a:cs typeface="Calibri"/>
                        </a:rPr>
                        <a:t>BBG US</a:t>
                      </a:r>
                      <a:r>
                        <a:rPr sz="600" b="1" spc="-90"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7.5%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8.6%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extLst>
                  <a:ext uri="{0D108BD9-81ED-4DB2-BD59-A6C34878D82A}">
                    <a16:rowId xmlns:a16="http://schemas.microsoft.com/office/drawing/2014/main" val="10009"/>
                  </a:ext>
                </a:extLst>
              </a:tr>
              <a:tr h="440830">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7.4%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6.6%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2.4%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R1V</a:t>
                      </a:r>
                      <a:r>
                        <a:rPr sz="600" b="1" spc="-20" dirty="0">
                          <a:latin typeface="Calibri"/>
                          <a:cs typeface="Calibri"/>
                        </a:rPr>
                        <a:t> </a:t>
                      </a:r>
                      <a:r>
                        <a:rPr sz="600" b="1" spc="-5" dirty="0">
                          <a:latin typeface="Calibri"/>
                          <a:cs typeface="Calibri"/>
                        </a:rPr>
                        <a:t>‐3.8%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6.5%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7.8%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marL="162560">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5" dirty="0">
                          <a:solidFill>
                            <a:srgbClr val="FFFFFF"/>
                          </a:solidFill>
                          <a:latin typeface="Calibri"/>
                          <a:cs typeface="Calibri"/>
                        </a:rPr>
                        <a:t>‐11%</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spcBef>
                          <a:spcPts val="10"/>
                        </a:spcBef>
                      </a:pPr>
                      <a:endParaRPr sz="400">
                        <a:latin typeface="Times New Roman"/>
                        <a:cs typeface="Times New Roman"/>
                      </a:endParaRPr>
                    </a:p>
                    <a:p>
                      <a:pPr marL="198120" marR="45720" indent="-144780">
                        <a:lnSpc>
                          <a:spcPct val="107700"/>
                        </a:lnSpc>
                      </a:pPr>
                      <a:r>
                        <a:rPr sz="600" b="1" spc="-5" dirty="0">
                          <a:latin typeface="Calibri"/>
                          <a:cs typeface="Calibri"/>
                        </a:rPr>
                        <a:t>HF</a:t>
                      </a:r>
                      <a:r>
                        <a:rPr sz="600" b="1" spc="-70" dirty="0">
                          <a:latin typeface="Calibri"/>
                          <a:cs typeface="Calibri"/>
                        </a:rPr>
                        <a:t> </a:t>
                      </a:r>
                      <a:r>
                        <a:rPr sz="600" b="1" spc="-5" dirty="0">
                          <a:latin typeface="Calibri"/>
                          <a:cs typeface="Calibri"/>
                        </a:rPr>
                        <a:t>Long/Short  </a:t>
                      </a:r>
                      <a:r>
                        <a:rPr sz="600" b="1" spc="-10" dirty="0">
                          <a:latin typeface="Calibri"/>
                          <a:cs typeface="Calibri"/>
                        </a:rPr>
                        <a:t>13.7%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7.1%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6.1%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extLst>
                  <a:ext uri="{0D108BD9-81ED-4DB2-BD59-A6C34878D82A}">
                    <a16:rowId xmlns:a16="http://schemas.microsoft.com/office/drawing/2014/main" val="10010"/>
                  </a:ext>
                </a:extLst>
              </a:tr>
              <a:tr h="440830">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7.3%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2.3%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1.8%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5" dirty="0">
                          <a:solidFill>
                            <a:srgbClr val="FFFFFF"/>
                          </a:solidFill>
                          <a:latin typeface="Calibri"/>
                          <a:cs typeface="Calibri"/>
                        </a:rPr>
                        <a:t>‐4.4%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5.5%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7.8%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marL="1270" algn="ctr">
                        <a:lnSpc>
                          <a:spcPct val="100000"/>
                        </a:lnSpc>
                        <a:spcBef>
                          <a:spcPts val="60"/>
                        </a:spcBef>
                      </a:pPr>
                      <a:r>
                        <a:rPr sz="600" b="1" spc="-10" dirty="0">
                          <a:solidFill>
                            <a:srgbClr val="FFFFFF"/>
                          </a:solidFill>
                          <a:latin typeface="Calibri"/>
                          <a:cs typeface="Calibri"/>
                        </a:rPr>
                        <a:t>11.2%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8.7%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2.8%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11"/>
                  </a:ext>
                </a:extLst>
              </a:tr>
              <a:tr h="344643">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4.8%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152400" marR="66040" indent="-78105">
                        <a:lnSpc>
                          <a:spcPct val="107700"/>
                        </a:lnSpc>
                      </a:pPr>
                      <a:r>
                        <a:rPr sz="600" b="1" spc="-5" dirty="0">
                          <a:solidFill>
                            <a:srgbClr val="FFFFFF"/>
                          </a:solidFill>
                          <a:latin typeface="Calibri"/>
                          <a:cs typeface="Calibri"/>
                        </a:rPr>
                        <a:t>BBG US</a:t>
                      </a:r>
                      <a:r>
                        <a:rPr sz="600" b="1" spc="-90"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5" dirty="0">
                          <a:solidFill>
                            <a:srgbClr val="FFFFFF"/>
                          </a:solidFill>
                          <a:latin typeface="Calibri"/>
                          <a:cs typeface="Calibri"/>
                        </a:rPr>
                        <a:t>‐2%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50" dirty="0">
                          <a:latin typeface="Calibri"/>
                          <a:cs typeface="Calibri"/>
                        </a:rPr>
                        <a:t> </a:t>
                      </a:r>
                      <a:r>
                        <a:rPr sz="600" b="1" spc="-5" dirty="0">
                          <a:latin typeface="Calibri"/>
                          <a:cs typeface="Calibri"/>
                        </a:rPr>
                        <a:t>‐1.8%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R2V</a:t>
                      </a:r>
                      <a:r>
                        <a:rPr sz="600" b="1" spc="-20" dirty="0">
                          <a:latin typeface="Calibri"/>
                          <a:cs typeface="Calibri"/>
                        </a:rPr>
                        <a:t> </a:t>
                      </a:r>
                      <a:r>
                        <a:rPr sz="600" b="1" spc="-5" dirty="0">
                          <a:latin typeface="Calibri"/>
                          <a:cs typeface="Calibri"/>
                        </a:rPr>
                        <a:t>‐7.5%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2.6%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5.1%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marL="107950">
                        <a:lnSpc>
                          <a:spcPct val="100000"/>
                        </a:lnSpc>
                        <a:spcBef>
                          <a:spcPts val="375"/>
                        </a:spcBef>
                      </a:pPr>
                      <a:r>
                        <a:rPr sz="600" b="1" spc="-10" dirty="0">
                          <a:latin typeface="Calibri"/>
                          <a:cs typeface="Calibri"/>
                        </a:rPr>
                        <a:t>R2V</a:t>
                      </a:r>
                      <a:r>
                        <a:rPr sz="600" b="1" spc="-20" dirty="0">
                          <a:latin typeface="Calibri"/>
                          <a:cs typeface="Calibri"/>
                        </a:rPr>
                        <a:t> </a:t>
                      </a:r>
                      <a:r>
                        <a:rPr sz="600" b="1" spc="-5" dirty="0">
                          <a:latin typeface="Calibri"/>
                          <a:cs typeface="Calibri"/>
                        </a:rPr>
                        <a:t>‐12.9%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8.4%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2.8%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spcBef>
                          <a:spcPts val="10"/>
                        </a:spcBef>
                      </a:pPr>
                      <a:endParaRPr sz="400">
                        <a:latin typeface="Times New Roman"/>
                        <a:cs typeface="Times New Roman"/>
                      </a:endParaRPr>
                    </a:p>
                    <a:p>
                      <a:pPr marL="121920" marR="64769" indent="-47625">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30" dirty="0">
                          <a:solidFill>
                            <a:srgbClr val="FFFFFF"/>
                          </a:solidFill>
                          <a:latin typeface="Calibri"/>
                          <a:cs typeface="Calibri"/>
                        </a:rPr>
                        <a:t> </a:t>
                      </a:r>
                      <a:r>
                        <a:rPr sz="600" b="1" spc="-5" dirty="0">
                          <a:solidFill>
                            <a:srgbClr val="FFFFFF"/>
                          </a:solidFill>
                          <a:latin typeface="Calibri"/>
                          <a:cs typeface="Calibri"/>
                        </a:rPr>
                        <a:t>‐1.5%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extLst>
                  <a:ext uri="{0D108BD9-81ED-4DB2-BD59-A6C34878D82A}">
                    <a16:rowId xmlns:a16="http://schemas.microsoft.com/office/drawing/2014/main" val="10012"/>
                  </a:ext>
                </a:extLst>
              </a:tr>
              <a:tr h="344643">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4.2%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50" dirty="0">
                          <a:latin typeface="Calibri"/>
                          <a:cs typeface="Calibri"/>
                        </a:rPr>
                        <a:t> </a:t>
                      </a:r>
                      <a:r>
                        <a:rPr sz="600" b="1" spc="-5" dirty="0">
                          <a:latin typeface="Calibri"/>
                          <a:cs typeface="Calibri"/>
                        </a:rPr>
                        <a:t>‐2.3%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marL="1905" algn="ctr">
                        <a:lnSpc>
                          <a:spcPct val="100000"/>
                        </a:lnSpc>
                        <a:spcBef>
                          <a:spcPts val="375"/>
                        </a:spcBef>
                      </a:pPr>
                      <a:r>
                        <a:rPr sz="600" b="1" spc="-5" dirty="0">
                          <a:latin typeface="Calibri"/>
                          <a:cs typeface="Calibri"/>
                        </a:rPr>
                        <a:t>MSCI EAFE</a:t>
                      </a:r>
                      <a:r>
                        <a:rPr sz="600" b="1" spc="-60" dirty="0">
                          <a:latin typeface="Calibri"/>
                          <a:cs typeface="Calibri"/>
                        </a:rPr>
                        <a:t> </a:t>
                      </a:r>
                      <a:r>
                        <a:rPr sz="600" b="1" spc="-5" dirty="0">
                          <a:latin typeface="Calibri"/>
                          <a:cs typeface="Calibri"/>
                        </a:rPr>
                        <a:t>‐4.5%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pPr>
                      <a:endParaRPr sz="500">
                        <a:latin typeface="Times New Roman"/>
                        <a:cs typeface="Times New Roman"/>
                      </a:endParaRPr>
                    </a:p>
                    <a:p>
                      <a:pPr marL="1905" algn="ctr">
                        <a:lnSpc>
                          <a:spcPct val="100000"/>
                        </a:lnSpc>
                        <a:spcBef>
                          <a:spcPts val="375"/>
                        </a:spcBef>
                      </a:pPr>
                      <a:r>
                        <a:rPr sz="600" b="1" spc="-5" dirty="0">
                          <a:latin typeface="Calibri"/>
                          <a:cs typeface="Calibri"/>
                        </a:rPr>
                        <a:t>MSCI EM</a:t>
                      </a:r>
                      <a:r>
                        <a:rPr sz="600" b="1" spc="-60" dirty="0">
                          <a:latin typeface="Calibri"/>
                          <a:cs typeface="Calibri"/>
                        </a:rPr>
                        <a:t> </a:t>
                      </a:r>
                      <a:r>
                        <a:rPr sz="600" b="1" spc="-5" dirty="0">
                          <a:latin typeface="Calibri"/>
                          <a:cs typeface="Calibri"/>
                        </a:rPr>
                        <a:t>‐14.6%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marL="27305">
                        <a:lnSpc>
                          <a:spcPct val="100000"/>
                        </a:lnSpc>
                        <a:spcBef>
                          <a:spcPts val="375"/>
                        </a:spcBef>
                      </a:pPr>
                      <a:r>
                        <a:rPr sz="600" b="1" spc="-5" dirty="0">
                          <a:latin typeface="Calibri"/>
                          <a:cs typeface="Calibri"/>
                        </a:rPr>
                        <a:t>MSCI EAFE</a:t>
                      </a:r>
                      <a:r>
                        <a:rPr sz="600" b="1" spc="-45" dirty="0">
                          <a:latin typeface="Calibri"/>
                          <a:cs typeface="Calibri"/>
                        </a:rPr>
                        <a:t> </a:t>
                      </a:r>
                      <a:r>
                        <a:rPr sz="600" b="1" spc="-10" dirty="0">
                          <a:latin typeface="Calibri"/>
                          <a:cs typeface="Calibri"/>
                        </a:rPr>
                        <a:t>1.5%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3.5%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latin typeface="Calibri"/>
                          <a:cs typeface="Calibri"/>
                        </a:rPr>
                        <a:t>MSCI EAFE</a:t>
                      </a:r>
                      <a:r>
                        <a:rPr sz="600" b="1" spc="-35" dirty="0">
                          <a:latin typeface="Calibri"/>
                          <a:cs typeface="Calibri"/>
                        </a:rPr>
                        <a:t> </a:t>
                      </a:r>
                      <a:r>
                        <a:rPr sz="600" b="1" spc="-5" dirty="0">
                          <a:latin typeface="Calibri"/>
                          <a:cs typeface="Calibri"/>
                        </a:rPr>
                        <a:t>‐</a:t>
                      </a:r>
                      <a:endParaRPr sz="600">
                        <a:latin typeface="Calibri"/>
                        <a:cs typeface="Calibri"/>
                      </a:endParaRPr>
                    </a:p>
                    <a:p>
                      <a:pPr marL="1270" algn="ctr">
                        <a:lnSpc>
                          <a:spcPct val="100000"/>
                        </a:lnSpc>
                        <a:spcBef>
                          <a:spcPts val="60"/>
                        </a:spcBef>
                      </a:pPr>
                      <a:r>
                        <a:rPr sz="600" b="1" spc="-10" dirty="0">
                          <a:latin typeface="Calibri"/>
                          <a:cs typeface="Calibri"/>
                        </a:rPr>
                        <a:t>13.4%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8.2%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3.1%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50" dirty="0">
                          <a:latin typeface="Calibri"/>
                          <a:cs typeface="Calibri"/>
                        </a:rPr>
                        <a:t> </a:t>
                      </a:r>
                      <a:r>
                        <a:rPr sz="600" b="1" spc="-5" dirty="0">
                          <a:latin typeface="Calibri"/>
                          <a:cs typeface="Calibri"/>
                        </a:rPr>
                        <a:t>‐2.2%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extLst>
                  <a:ext uri="{0D108BD9-81ED-4DB2-BD59-A6C34878D82A}">
                    <a16:rowId xmlns:a16="http://schemas.microsoft.com/office/drawing/2014/main" val="10013"/>
                  </a:ext>
                </a:extLst>
              </a:tr>
              <a:tr h="344643">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1.1%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9.5%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17%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marL="1270" algn="ctr">
                        <a:lnSpc>
                          <a:spcPct val="100000"/>
                        </a:lnSpc>
                        <a:spcBef>
                          <a:spcPts val="60"/>
                        </a:spcBef>
                      </a:pPr>
                      <a:r>
                        <a:rPr sz="600" b="1" spc="-10" dirty="0">
                          <a:solidFill>
                            <a:srgbClr val="FFFFFF"/>
                          </a:solidFill>
                          <a:latin typeface="Calibri"/>
                          <a:cs typeface="Calibri"/>
                        </a:rPr>
                        <a:t>24.7%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400">
                        <a:latin typeface="Times New Roman"/>
                        <a:cs typeface="Times New Roman"/>
                      </a:endParaRPr>
                    </a:p>
                    <a:p>
                      <a:pPr marL="106045"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0.5%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219075" marR="76200" indent="-13462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1.7%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pPr>
                      <a:endParaRPr sz="500">
                        <a:latin typeface="Times New Roman"/>
                        <a:cs typeface="Times New Roman"/>
                      </a:endParaRPr>
                    </a:p>
                    <a:p>
                      <a:pPr marR="13335" algn="r">
                        <a:lnSpc>
                          <a:spcPct val="100000"/>
                        </a:lnSpc>
                        <a:spcBef>
                          <a:spcPts val="375"/>
                        </a:spcBef>
                      </a:pPr>
                      <a:r>
                        <a:rPr sz="600" b="1" spc="-5" dirty="0">
                          <a:latin typeface="Calibri"/>
                          <a:cs typeface="Calibri"/>
                        </a:rPr>
                        <a:t>MSCI EM</a:t>
                      </a:r>
                      <a:r>
                        <a:rPr sz="600" b="1" spc="-90" dirty="0">
                          <a:latin typeface="Calibri"/>
                          <a:cs typeface="Calibri"/>
                        </a:rPr>
                        <a:t> </a:t>
                      </a:r>
                      <a:r>
                        <a:rPr sz="600" b="1" spc="-5" dirty="0">
                          <a:latin typeface="Calibri"/>
                          <a:cs typeface="Calibri"/>
                        </a:rPr>
                        <a:t>‐14.2%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219075" marR="76200" indent="-13462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7.7%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5" dirty="0">
                          <a:latin typeface="Calibri"/>
                          <a:cs typeface="Calibri"/>
                        </a:rPr>
                        <a:t>‐6%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dirty="0">
                        <a:latin typeface="Times New Roman"/>
                        <a:cs typeface="Times New Roman"/>
                      </a:endParaRPr>
                    </a:p>
                    <a:p>
                      <a:pPr marL="635" algn="ctr">
                        <a:lnSpc>
                          <a:spcPct val="100000"/>
                        </a:lnSpc>
                        <a:spcBef>
                          <a:spcPts val="375"/>
                        </a:spcBef>
                      </a:pPr>
                      <a:r>
                        <a:rPr sz="600" b="1" spc="-5" dirty="0">
                          <a:solidFill>
                            <a:srgbClr val="FFFFFF"/>
                          </a:solidFill>
                          <a:latin typeface="Calibri"/>
                          <a:cs typeface="Calibri"/>
                        </a:rPr>
                        <a:t>Private Eqty</a:t>
                      </a:r>
                      <a:r>
                        <a:rPr sz="600" b="1" spc="-45" dirty="0">
                          <a:solidFill>
                            <a:srgbClr val="FFFFFF"/>
                          </a:solidFill>
                          <a:latin typeface="Calibri"/>
                          <a:cs typeface="Calibri"/>
                        </a:rPr>
                        <a:t> </a:t>
                      </a:r>
                      <a:r>
                        <a:rPr sz="600" b="1" spc="-5" dirty="0">
                          <a:solidFill>
                            <a:srgbClr val="FFFFFF"/>
                          </a:solidFill>
                          <a:latin typeface="Calibri"/>
                          <a:cs typeface="Calibri"/>
                        </a:rPr>
                        <a:t>N/A</a:t>
                      </a:r>
                      <a:endParaRPr sz="600" dirty="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extLst>
                  <a:ext uri="{0D108BD9-81ED-4DB2-BD59-A6C34878D82A}">
                    <a16:rowId xmlns:a16="http://schemas.microsoft.com/office/drawing/2014/main" val="10014"/>
                  </a:ext>
                </a:extLst>
              </a:tr>
            </a:tbl>
          </a:graphicData>
        </a:graphic>
      </p:graphicFrame>
      <p:graphicFrame>
        <p:nvGraphicFramePr>
          <p:cNvPr id="5" name="object 5"/>
          <p:cNvGraphicFramePr>
            <a:graphicFrameLocks noGrp="1"/>
          </p:cNvGraphicFramePr>
          <p:nvPr>
            <p:extLst>
              <p:ext uri="{D42A27DB-BD31-4B8C-83A1-F6EECF244321}">
                <p14:modId xmlns:p14="http://schemas.microsoft.com/office/powerpoint/2010/main" val="1501282658"/>
              </p:ext>
            </p:extLst>
          </p:nvPr>
        </p:nvGraphicFramePr>
        <p:xfrm>
          <a:off x="7466255" y="981075"/>
          <a:ext cx="2641784" cy="5615464"/>
        </p:xfrm>
        <a:graphic>
          <a:graphicData uri="http://schemas.openxmlformats.org/drawingml/2006/table">
            <a:tbl>
              <a:tblPr firstRow="1" bandRow="1">
                <a:tableStyleId>{2D5ABB26-0587-4C30-8999-92F81FD0307C}</a:tableStyleId>
              </a:tblPr>
              <a:tblGrid>
                <a:gridCol w="528357">
                  <a:extLst>
                    <a:ext uri="{9D8B030D-6E8A-4147-A177-3AD203B41FA5}">
                      <a16:colId xmlns:a16="http://schemas.microsoft.com/office/drawing/2014/main" val="20000"/>
                    </a:ext>
                  </a:extLst>
                </a:gridCol>
                <a:gridCol w="528357">
                  <a:extLst>
                    <a:ext uri="{9D8B030D-6E8A-4147-A177-3AD203B41FA5}">
                      <a16:colId xmlns:a16="http://schemas.microsoft.com/office/drawing/2014/main" val="20001"/>
                    </a:ext>
                  </a:extLst>
                </a:gridCol>
                <a:gridCol w="528356">
                  <a:extLst>
                    <a:ext uri="{9D8B030D-6E8A-4147-A177-3AD203B41FA5}">
                      <a16:colId xmlns:a16="http://schemas.microsoft.com/office/drawing/2014/main" val="20002"/>
                    </a:ext>
                  </a:extLst>
                </a:gridCol>
                <a:gridCol w="528357">
                  <a:extLst>
                    <a:ext uri="{9D8B030D-6E8A-4147-A177-3AD203B41FA5}">
                      <a16:colId xmlns:a16="http://schemas.microsoft.com/office/drawing/2014/main" val="20003"/>
                    </a:ext>
                  </a:extLst>
                </a:gridCol>
                <a:gridCol w="528357">
                  <a:extLst>
                    <a:ext uri="{9D8B030D-6E8A-4147-A177-3AD203B41FA5}">
                      <a16:colId xmlns:a16="http://schemas.microsoft.com/office/drawing/2014/main" val="20004"/>
                    </a:ext>
                  </a:extLst>
                </a:gridCol>
              </a:tblGrid>
              <a:tr h="398594">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63.9%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R1G</a:t>
                      </a:r>
                      <a:r>
                        <a:rPr sz="600" b="1" spc="-20" dirty="0">
                          <a:latin typeface="Calibri"/>
                          <a:cs typeface="Calibri"/>
                        </a:rPr>
                        <a:t> </a:t>
                      </a:r>
                      <a:r>
                        <a:rPr sz="600" b="1" spc="-10" dirty="0">
                          <a:latin typeface="Calibri"/>
                          <a:cs typeface="Calibri"/>
                        </a:rPr>
                        <a:t>22.8%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R1G</a:t>
                      </a:r>
                      <a:r>
                        <a:rPr sz="600" b="1" spc="-20" dirty="0">
                          <a:latin typeface="Calibri"/>
                          <a:cs typeface="Calibri"/>
                        </a:rPr>
                        <a:t> </a:t>
                      </a:r>
                      <a:r>
                        <a:rPr sz="600" b="1" spc="-10" dirty="0">
                          <a:latin typeface="Calibri"/>
                          <a:cs typeface="Calibri"/>
                        </a:rPr>
                        <a:t>19.7%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13.3%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marR="27305" algn="r">
                        <a:lnSpc>
                          <a:spcPct val="100000"/>
                        </a:lnSpc>
                        <a:spcBef>
                          <a:spcPts val="375"/>
                        </a:spcBef>
                      </a:pPr>
                      <a:r>
                        <a:rPr sz="600" b="1" spc="-5" dirty="0">
                          <a:latin typeface="Calibri"/>
                          <a:cs typeface="Calibri"/>
                        </a:rPr>
                        <a:t>MSCI EM</a:t>
                      </a:r>
                      <a:r>
                        <a:rPr sz="600" b="1" spc="-75" dirty="0">
                          <a:latin typeface="Calibri"/>
                          <a:cs typeface="Calibri"/>
                        </a:rPr>
                        <a:t> </a:t>
                      </a:r>
                      <a:r>
                        <a:rPr sz="600" b="1" spc="-10" dirty="0">
                          <a:latin typeface="Calibri"/>
                          <a:cs typeface="Calibri"/>
                        </a:rPr>
                        <a:t>11.3%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extLst>
                  <a:ext uri="{0D108BD9-81ED-4DB2-BD59-A6C34878D82A}">
                    <a16:rowId xmlns:a16="http://schemas.microsoft.com/office/drawing/2014/main" val="10000"/>
                  </a:ext>
                </a:extLst>
              </a:tr>
              <a:tr h="337521">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47.7%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16.9%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16.6%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11.6%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marL="150495">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11%</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extLst>
                  <a:ext uri="{0D108BD9-81ED-4DB2-BD59-A6C34878D82A}">
                    <a16:rowId xmlns:a16="http://schemas.microsoft.com/office/drawing/2014/main" val="10001"/>
                  </a:ext>
                </a:extLst>
              </a:tr>
              <a:tr h="337521">
                <a:tc>
                  <a:txBody>
                    <a:bodyPr/>
                    <a:lstStyle/>
                    <a:p>
                      <a:pPr>
                        <a:lnSpc>
                          <a:spcPct val="100000"/>
                        </a:lnSpc>
                        <a:spcBef>
                          <a:spcPts val="10"/>
                        </a:spcBef>
                      </a:pPr>
                      <a:endParaRPr sz="400">
                        <a:latin typeface="Times New Roman"/>
                        <a:cs typeface="Times New Roman"/>
                      </a:endParaRPr>
                    </a:p>
                    <a:p>
                      <a:pPr marL="198120" marR="76200" indent="-11303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42.3%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400">
                        <a:latin typeface="Times New Roman"/>
                        <a:cs typeface="Times New Roman"/>
                      </a:endParaRPr>
                    </a:p>
                    <a:p>
                      <a:pPr marL="197485"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16.8%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15.7%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10.6%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spcBef>
                          <a:spcPts val="10"/>
                        </a:spcBef>
                      </a:pPr>
                      <a:endParaRPr sz="400">
                        <a:latin typeface="Times New Roman"/>
                        <a:cs typeface="Times New Roman"/>
                      </a:endParaRPr>
                    </a:p>
                    <a:p>
                      <a:pPr marL="229870" marR="83820" indent="-13716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extLst>
                  <a:ext uri="{0D108BD9-81ED-4DB2-BD59-A6C34878D82A}">
                    <a16:rowId xmlns:a16="http://schemas.microsoft.com/office/drawing/2014/main" val="10002"/>
                  </a:ext>
                </a:extLst>
              </a:tr>
              <a:tr h="337520">
                <a:tc>
                  <a:txBody>
                    <a:bodyPr/>
                    <a:lstStyle/>
                    <a:p>
                      <a:pPr>
                        <a:lnSpc>
                          <a:spcPct val="100000"/>
                        </a:lnSpc>
                        <a:spcBef>
                          <a:spcPts val="10"/>
                        </a:spcBef>
                      </a:pPr>
                      <a:endParaRPr sz="400">
                        <a:latin typeface="Times New Roman"/>
                        <a:cs typeface="Times New Roman"/>
                      </a:endParaRPr>
                    </a:p>
                    <a:p>
                      <a:pPr marL="198120" marR="83820" indent="-105410">
                        <a:lnSpc>
                          <a:spcPct val="107700"/>
                        </a:lnSpc>
                      </a:pPr>
                      <a:r>
                        <a:rPr sz="600" b="1" spc="-5" dirty="0">
                          <a:solidFill>
                            <a:srgbClr val="FFFFFF"/>
                          </a:solidFill>
                          <a:latin typeface="Calibri"/>
                          <a:cs typeface="Calibri"/>
                        </a:rPr>
                        <a:t>Private</a:t>
                      </a:r>
                      <a:r>
                        <a:rPr sz="600" b="1" spc="-65"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39.5%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15.3%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S&amp;P 500</a:t>
                      </a:r>
                      <a:r>
                        <a:rPr sz="600" b="1" spc="-40" dirty="0">
                          <a:latin typeface="Calibri"/>
                          <a:cs typeface="Calibri"/>
                        </a:rPr>
                        <a:t> </a:t>
                      </a:r>
                      <a:r>
                        <a:rPr sz="600" b="1" spc="-10" dirty="0">
                          <a:latin typeface="Calibri"/>
                          <a:cs typeface="Calibri"/>
                        </a:rPr>
                        <a:t>10.4%</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pPr>
                      <a:endParaRPr sz="500">
                        <a:latin typeface="Times New Roman"/>
                        <a:cs typeface="Times New Roman"/>
                      </a:endParaRPr>
                    </a:p>
                    <a:p>
                      <a:pPr marL="118745">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10.5%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extLst>
                  <a:ext uri="{0D108BD9-81ED-4DB2-BD59-A6C34878D82A}">
                    <a16:rowId xmlns:a16="http://schemas.microsoft.com/office/drawing/2014/main" val="10003"/>
                  </a:ext>
                </a:extLst>
              </a:tr>
              <a:tr h="337521">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latin typeface="Calibri"/>
                          <a:cs typeface="Calibri"/>
                        </a:rPr>
                        <a:t>R1V</a:t>
                      </a:r>
                      <a:r>
                        <a:rPr sz="600" b="1" spc="-15" dirty="0">
                          <a:latin typeface="Calibri"/>
                          <a:cs typeface="Calibri"/>
                        </a:rPr>
                        <a:t> </a:t>
                      </a:r>
                      <a:r>
                        <a:rPr sz="600" b="1" spc="-10" dirty="0">
                          <a:latin typeface="Calibri"/>
                          <a:cs typeface="Calibri"/>
                        </a:rPr>
                        <a:t>35%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13.5%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spcBef>
                          <a:spcPts val="10"/>
                        </a:spcBef>
                      </a:pPr>
                      <a:endParaRPr sz="400">
                        <a:latin typeface="Times New Roman"/>
                        <a:cs typeface="Times New Roman"/>
                      </a:endParaRPr>
                    </a:p>
                    <a:p>
                      <a:pPr marL="197485" marR="83820" indent="-105410">
                        <a:lnSpc>
                          <a:spcPct val="107700"/>
                        </a:lnSpc>
                      </a:pPr>
                      <a:r>
                        <a:rPr sz="600" b="1" spc="-5" dirty="0">
                          <a:solidFill>
                            <a:srgbClr val="FFFFFF"/>
                          </a:solidFill>
                          <a:latin typeface="Calibri"/>
                          <a:cs typeface="Calibri"/>
                        </a:rPr>
                        <a:t>Private</a:t>
                      </a:r>
                      <a:r>
                        <a:rPr sz="600" b="1" spc="-60" dirty="0">
                          <a:solidFill>
                            <a:srgbClr val="FFFFFF"/>
                          </a:solidFill>
                          <a:latin typeface="Calibri"/>
                          <a:cs typeface="Calibri"/>
                        </a:rPr>
                        <a:t> </a:t>
                      </a:r>
                      <a:r>
                        <a:rPr sz="600" b="1" spc="-5" dirty="0">
                          <a:solidFill>
                            <a:srgbClr val="FFFFFF"/>
                          </a:solidFill>
                          <a:latin typeface="Calibri"/>
                          <a:cs typeface="Calibri"/>
                        </a:rPr>
                        <a:t>Eqty  </a:t>
                      </a:r>
                      <a:r>
                        <a:rPr sz="600" b="1" spc="-10" dirty="0">
                          <a:solidFill>
                            <a:srgbClr val="FFFFFF"/>
                          </a:solidFill>
                          <a:latin typeface="Calibri"/>
                          <a:cs typeface="Calibri"/>
                        </a:rPr>
                        <a:t>14.3%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C0000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9.2%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tc>
                  <a:txBody>
                    <a:bodyPr/>
                    <a:lstStyle/>
                    <a:p>
                      <a:pPr>
                        <a:lnSpc>
                          <a:spcPct val="100000"/>
                        </a:lnSpc>
                      </a:pPr>
                      <a:endParaRPr sz="500">
                        <a:latin typeface="Times New Roman"/>
                        <a:cs typeface="Times New Roman"/>
                      </a:endParaRPr>
                    </a:p>
                    <a:p>
                      <a:pPr marL="144780">
                        <a:lnSpc>
                          <a:spcPct val="100000"/>
                        </a:lnSpc>
                        <a:spcBef>
                          <a:spcPts val="375"/>
                        </a:spcBef>
                      </a:pPr>
                      <a:r>
                        <a:rPr sz="600" b="1" spc="-10" dirty="0">
                          <a:solidFill>
                            <a:srgbClr val="FFFFFF"/>
                          </a:solidFill>
                          <a:latin typeface="Calibri"/>
                          <a:cs typeface="Calibri"/>
                        </a:rPr>
                        <a:t>R2</a:t>
                      </a:r>
                      <a:r>
                        <a:rPr sz="600" b="1" spc="-20" dirty="0">
                          <a:solidFill>
                            <a:srgbClr val="FFFFFF"/>
                          </a:solidFill>
                          <a:latin typeface="Calibri"/>
                          <a:cs typeface="Calibri"/>
                        </a:rPr>
                        <a:t> </a:t>
                      </a:r>
                      <a:r>
                        <a:rPr sz="600" b="1" spc="-10" dirty="0">
                          <a:solidFill>
                            <a:srgbClr val="FFFFFF"/>
                          </a:solidFill>
                          <a:latin typeface="Calibri"/>
                          <a:cs typeface="Calibri"/>
                        </a:rPr>
                        <a:t>10.3%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6F2FA0"/>
                    </a:solidFill>
                  </a:tcPr>
                </a:tc>
                <a:extLst>
                  <a:ext uri="{0D108BD9-81ED-4DB2-BD59-A6C34878D82A}">
                    <a16:rowId xmlns:a16="http://schemas.microsoft.com/office/drawing/2014/main" val="10004"/>
                  </a:ext>
                </a:extLst>
              </a:tr>
              <a:tr h="337521">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solidFill>
                            <a:srgbClr val="FFFFFF"/>
                          </a:solidFill>
                          <a:latin typeface="Calibri"/>
                          <a:cs typeface="Calibri"/>
                        </a:rPr>
                        <a:t>R2G</a:t>
                      </a:r>
                      <a:r>
                        <a:rPr sz="600" b="1" spc="-20" dirty="0">
                          <a:solidFill>
                            <a:srgbClr val="FFFFFF"/>
                          </a:solidFill>
                          <a:latin typeface="Calibri"/>
                          <a:cs typeface="Calibri"/>
                        </a:rPr>
                        <a:t> </a:t>
                      </a:r>
                      <a:r>
                        <a:rPr sz="600" b="1" spc="-10" dirty="0">
                          <a:solidFill>
                            <a:srgbClr val="FFFFFF"/>
                          </a:solidFill>
                          <a:latin typeface="Calibri"/>
                          <a:cs typeface="Calibri"/>
                        </a:rPr>
                        <a:t>33.3%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6FC0"/>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10" dirty="0">
                          <a:latin typeface="Calibri"/>
                          <a:cs typeface="Calibri"/>
                        </a:rPr>
                        <a:t>R2V</a:t>
                      </a:r>
                      <a:r>
                        <a:rPr sz="600" b="1" spc="-15" dirty="0">
                          <a:latin typeface="Calibri"/>
                          <a:cs typeface="Calibri"/>
                        </a:rPr>
                        <a:t> </a:t>
                      </a:r>
                      <a:r>
                        <a:rPr sz="600" b="1" spc="-10" dirty="0">
                          <a:latin typeface="Calibri"/>
                          <a:cs typeface="Calibri"/>
                        </a:rPr>
                        <a:t>11%</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R1V</a:t>
                      </a:r>
                      <a:r>
                        <a:rPr sz="600" b="1" spc="-15" dirty="0">
                          <a:latin typeface="Calibri"/>
                          <a:cs typeface="Calibri"/>
                        </a:rPr>
                        <a:t> </a:t>
                      </a:r>
                      <a:r>
                        <a:rPr sz="600" b="1" spc="-10" dirty="0">
                          <a:latin typeface="Calibri"/>
                          <a:cs typeface="Calibri"/>
                        </a:rPr>
                        <a:t>13.5%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7.5%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marL="141605">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9.8%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extLst>
                  <a:ext uri="{0D108BD9-81ED-4DB2-BD59-A6C34878D82A}">
                    <a16:rowId xmlns:a16="http://schemas.microsoft.com/office/drawing/2014/main" val="10005"/>
                  </a:ext>
                </a:extLst>
              </a:tr>
              <a:tr h="337520">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32.3%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R1V</a:t>
                      </a:r>
                      <a:r>
                        <a:rPr sz="600" b="1" spc="-15" dirty="0">
                          <a:latin typeface="Calibri"/>
                          <a:cs typeface="Calibri"/>
                        </a:rPr>
                        <a:t> </a:t>
                      </a:r>
                      <a:r>
                        <a:rPr sz="600" b="1" spc="-10" dirty="0">
                          <a:latin typeface="Calibri"/>
                          <a:cs typeface="Calibri"/>
                        </a:rPr>
                        <a:t>10.9%</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13.2%</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marL="1270" algn="ctr">
                        <a:lnSpc>
                          <a:spcPct val="100000"/>
                        </a:lnSpc>
                        <a:spcBef>
                          <a:spcPts val="375"/>
                        </a:spcBef>
                      </a:pPr>
                      <a:r>
                        <a:rPr sz="600" b="1" spc="-5" dirty="0">
                          <a:latin typeface="Calibri"/>
                          <a:cs typeface="Calibri"/>
                        </a:rPr>
                        <a:t>R2V</a:t>
                      </a:r>
                      <a:r>
                        <a:rPr sz="600" b="1" spc="-15" dirty="0">
                          <a:latin typeface="Calibri"/>
                          <a:cs typeface="Calibri"/>
                        </a:rPr>
                        <a:t> </a:t>
                      </a:r>
                      <a:r>
                        <a:rPr sz="600" b="1" spc="-10" dirty="0">
                          <a:latin typeface="Calibri"/>
                          <a:cs typeface="Calibri"/>
                        </a:rPr>
                        <a:t>7.5%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7DEE8"/>
                    </a:solidFill>
                  </a:tcPr>
                </a:tc>
                <a:tc>
                  <a:txBody>
                    <a:bodyPr/>
                    <a:lstStyle/>
                    <a:p>
                      <a:pPr>
                        <a:lnSpc>
                          <a:spcPct val="100000"/>
                        </a:lnSpc>
                      </a:pPr>
                      <a:endParaRPr sz="500">
                        <a:latin typeface="Times New Roman"/>
                        <a:cs typeface="Times New Roman"/>
                      </a:endParaRPr>
                    </a:p>
                    <a:p>
                      <a:pPr marR="59055" algn="r">
                        <a:lnSpc>
                          <a:spcPct val="100000"/>
                        </a:lnSpc>
                        <a:spcBef>
                          <a:spcPts val="375"/>
                        </a:spcBef>
                      </a:pPr>
                      <a:r>
                        <a:rPr sz="600" b="1" spc="-5" dirty="0">
                          <a:latin typeface="Calibri"/>
                          <a:cs typeface="Calibri"/>
                        </a:rPr>
                        <a:t>S&amp;P 500</a:t>
                      </a:r>
                      <a:r>
                        <a:rPr sz="600" b="1" spc="-80" dirty="0">
                          <a:latin typeface="Calibri"/>
                          <a:cs typeface="Calibri"/>
                        </a:rPr>
                        <a:t> </a:t>
                      </a:r>
                      <a:r>
                        <a:rPr sz="600" b="1" spc="-10" dirty="0">
                          <a:latin typeface="Calibri"/>
                          <a:cs typeface="Calibri"/>
                        </a:rPr>
                        <a:t>9.5%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extLst>
                  <a:ext uri="{0D108BD9-81ED-4DB2-BD59-A6C34878D82A}">
                    <a16:rowId xmlns:a16="http://schemas.microsoft.com/office/drawing/2014/main" val="10006"/>
                  </a:ext>
                </a:extLst>
              </a:tr>
              <a:tr h="337521">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S&amp;P 500</a:t>
                      </a:r>
                      <a:r>
                        <a:rPr sz="600" b="1" spc="-35" dirty="0">
                          <a:latin typeface="Calibri"/>
                          <a:cs typeface="Calibri"/>
                        </a:rPr>
                        <a:t> </a:t>
                      </a:r>
                      <a:r>
                        <a:rPr sz="600" b="1" spc="-10" dirty="0">
                          <a:latin typeface="Calibri"/>
                          <a:cs typeface="Calibri"/>
                        </a:rPr>
                        <a:t>30%</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2D04F"/>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9.6%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11.8%</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dirty="0">
                        <a:latin typeface="Times New Roman"/>
                        <a:cs typeface="Times New Roman"/>
                      </a:endParaRPr>
                    </a:p>
                    <a:p>
                      <a:pPr marL="1270"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6.6%</a:t>
                      </a:r>
                      <a:endParaRPr sz="600" dirty="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marL="141605">
                        <a:lnSpc>
                          <a:spcPct val="100000"/>
                        </a:lnSpc>
                        <a:spcBef>
                          <a:spcPts val="375"/>
                        </a:spcBef>
                      </a:pPr>
                      <a:r>
                        <a:rPr sz="600" b="1" spc="-5" dirty="0">
                          <a:latin typeface="Calibri"/>
                          <a:cs typeface="Calibri"/>
                        </a:rPr>
                        <a:t>R1V</a:t>
                      </a:r>
                      <a:r>
                        <a:rPr sz="600" b="1" spc="-15" dirty="0">
                          <a:latin typeface="Calibri"/>
                          <a:cs typeface="Calibri"/>
                        </a:rPr>
                        <a:t> </a:t>
                      </a:r>
                      <a:r>
                        <a:rPr sz="600" b="1" spc="-10" dirty="0">
                          <a:latin typeface="Calibri"/>
                          <a:cs typeface="Calibri"/>
                        </a:rPr>
                        <a:t>8.3%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4F"/>
                    </a:solidFill>
                  </a:tcPr>
                </a:tc>
                <a:extLst>
                  <a:ext uri="{0D108BD9-81ED-4DB2-BD59-A6C34878D82A}">
                    <a16:rowId xmlns:a16="http://schemas.microsoft.com/office/drawing/2014/main" val="10007"/>
                  </a:ext>
                </a:extLst>
              </a:tr>
              <a:tr h="337520">
                <a:tc>
                  <a:txBody>
                    <a:bodyPr/>
                    <a:lstStyle/>
                    <a:p>
                      <a:pPr>
                        <a:lnSpc>
                          <a:spcPct val="100000"/>
                        </a:lnSpc>
                        <a:spcBef>
                          <a:spcPts val="10"/>
                        </a:spcBef>
                      </a:pPr>
                      <a:endParaRPr sz="400">
                        <a:latin typeface="Times New Roman"/>
                        <a:cs typeface="Times New Roman"/>
                      </a:endParaRPr>
                    </a:p>
                    <a:p>
                      <a:pPr marL="198120" marR="45720" indent="-144780">
                        <a:lnSpc>
                          <a:spcPct val="107700"/>
                        </a:lnSpc>
                      </a:pPr>
                      <a:r>
                        <a:rPr sz="600" b="1" spc="-5" dirty="0">
                          <a:latin typeface="Calibri"/>
                          <a:cs typeface="Calibri"/>
                        </a:rPr>
                        <a:t>HF</a:t>
                      </a:r>
                      <a:r>
                        <a:rPr sz="600" b="1" spc="-70" dirty="0">
                          <a:latin typeface="Calibri"/>
                          <a:cs typeface="Calibri"/>
                        </a:rPr>
                        <a:t> </a:t>
                      </a:r>
                      <a:r>
                        <a:rPr sz="600" b="1" spc="-5" dirty="0">
                          <a:latin typeface="Calibri"/>
                          <a:cs typeface="Calibri"/>
                        </a:rPr>
                        <a:t>Long/Short  </a:t>
                      </a:r>
                      <a:r>
                        <a:rPr sz="600" b="1" spc="-10" dirty="0">
                          <a:latin typeface="Calibri"/>
                          <a:cs typeface="Calibri"/>
                        </a:rPr>
                        <a:t>27.4%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pPr>
                      <a:endParaRPr sz="500">
                        <a:latin typeface="Times New Roman"/>
                        <a:cs typeface="Times New Roman"/>
                      </a:endParaRPr>
                    </a:p>
                    <a:p>
                      <a:pPr marL="1905" algn="ctr">
                        <a:lnSpc>
                          <a:spcPct val="100000"/>
                        </a:lnSpc>
                        <a:spcBef>
                          <a:spcPts val="375"/>
                        </a:spcBef>
                      </a:pPr>
                      <a:r>
                        <a:rPr sz="600" b="1" spc="-5" dirty="0">
                          <a:latin typeface="Calibri"/>
                          <a:cs typeface="Calibri"/>
                        </a:rPr>
                        <a:t>MSCI EM</a:t>
                      </a:r>
                      <a:r>
                        <a:rPr sz="600" b="1" spc="-40" dirty="0">
                          <a:latin typeface="Calibri"/>
                          <a:cs typeface="Calibri"/>
                        </a:rPr>
                        <a:t> </a:t>
                      </a:r>
                      <a:r>
                        <a:rPr sz="600" b="1" spc="-10" dirty="0">
                          <a:latin typeface="Calibri"/>
                          <a:cs typeface="Calibri"/>
                        </a:rPr>
                        <a:t>9.6%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marL="635" algn="ctr">
                        <a:lnSpc>
                          <a:spcPct val="100000"/>
                        </a:lnSpc>
                        <a:spcBef>
                          <a:spcPts val="375"/>
                        </a:spcBef>
                      </a:pPr>
                      <a:r>
                        <a:rPr sz="600" b="1" spc="-5" dirty="0">
                          <a:latin typeface="Calibri"/>
                          <a:cs typeface="Calibri"/>
                        </a:rPr>
                        <a:t>MSCI EAFE</a:t>
                      </a:r>
                      <a:r>
                        <a:rPr sz="600" b="1" spc="-45" dirty="0">
                          <a:latin typeface="Calibri"/>
                          <a:cs typeface="Calibri"/>
                        </a:rPr>
                        <a:t> </a:t>
                      </a:r>
                      <a:r>
                        <a:rPr sz="600" b="1" spc="-10" dirty="0">
                          <a:latin typeface="Calibri"/>
                          <a:cs typeface="Calibri"/>
                        </a:rPr>
                        <a:t>8.6%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pPr>
                      <a:endParaRPr sz="500">
                        <a:latin typeface="Times New Roman"/>
                        <a:cs typeface="Times New Roman"/>
                      </a:endParaRPr>
                    </a:p>
                    <a:p>
                      <a:pPr marL="635" algn="ctr">
                        <a:lnSpc>
                          <a:spcPct val="100000"/>
                        </a:lnSpc>
                        <a:spcBef>
                          <a:spcPts val="375"/>
                        </a:spcBef>
                      </a:pPr>
                      <a:r>
                        <a:rPr sz="600" b="1" spc="-5" dirty="0">
                          <a:latin typeface="Calibri"/>
                          <a:cs typeface="Calibri"/>
                        </a:rPr>
                        <a:t>MSCI EM</a:t>
                      </a:r>
                      <a:r>
                        <a:rPr sz="600" b="1" spc="-40" dirty="0">
                          <a:latin typeface="Calibri"/>
                          <a:cs typeface="Calibri"/>
                        </a:rPr>
                        <a:t> </a:t>
                      </a:r>
                      <a:r>
                        <a:rPr sz="600" b="1" spc="-10" dirty="0">
                          <a:latin typeface="Calibri"/>
                          <a:cs typeface="Calibri"/>
                        </a:rPr>
                        <a:t>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pPr>
                      <a:endParaRPr sz="500">
                        <a:latin typeface="Times New Roman"/>
                        <a:cs typeface="Times New Roman"/>
                      </a:endParaRPr>
                    </a:p>
                    <a:p>
                      <a:pPr marR="50165" algn="r">
                        <a:lnSpc>
                          <a:spcPct val="100000"/>
                        </a:lnSpc>
                        <a:spcBef>
                          <a:spcPts val="375"/>
                        </a:spcBef>
                      </a:pPr>
                      <a:r>
                        <a:rPr sz="600" b="1" spc="-5" dirty="0">
                          <a:latin typeface="Calibri"/>
                          <a:cs typeface="Calibri"/>
                        </a:rPr>
                        <a:t>MSCI EAFE</a:t>
                      </a:r>
                      <a:r>
                        <a:rPr sz="600" b="1" spc="-80" dirty="0">
                          <a:latin typeface="Calibri"/>
                          <a:cs typeface="Calibri"/>
                        </a:rPr>
                        <a:t> </a:t>
                      </a:r>
                      <a:r>
                        <a:rPr sz="600" b="1" spc="-10" dirty="0">
                          <a:latin typeface="Calibri"/>
                          <a:cs typeface="Calibri"/>
                        </a:rPr>
                        <a:t>7%</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extLst>
                  <a:ext uri="{0D108BD9-81ED-4DB2-BD59-A6C34878D82A}">
                    <a16:rowId xmlns:a16="http://schemas.microsoft.com/office/drawing/2014/main" val="10008"/>
                  </a:ext>
                </a:extLst>
              </a:tr>
              <a:tr h="337521">
                <a:tc>
                  <a:txBody>
                    <a:bodyPr/>
                    <a:lstStyle/>
                    <a:p>
                      <a:pPr>
                        <a:lnSpc>
                          <a:spcPct val="100000"/>
                        </a:lnSpc>
                      </a:pPr>
                      <a:endParaRPr sz="500">
                        <a:latin typeface="Times New Roman"/>
                        <a:cs typeface="Times New Roman"/>
                      </a:endParaRPr>
                    </a:p>
                    <a:p>
                      <a:pPr algn="ctr">
                        <a:lnSpc>
                          <a:spcPct val="100000"/>
                        </a:lnSpc>
                        <a:spcBef>
                          <a:spcPts val="375"/>
                        </a:spcBef>
                      </a:pPr>
                      <a:r>
                        <a:rPr sz="600" b="1" spc="-10" dirty="0">
                          <a:latin typeface="Calibri"/>
                          <a:cs typeface="Calibri"/>
                        </a:rPr>
                        <a:t>R1G</a:t>
                      </a:r>
                      <a:r>
                        <a:rPr sz="600" b="1" spc="-20" dirty="0">
                          <a:latin typeface="Calibri"/>
                          <a:cs typeface="Calibri"/>
                        </a:rPr>
                        <a:t> </a:t>
                      </a:r>
                      <a:r>
                        <a:rPr sz="600" b="1" spc="-10" dirty="0">
                          <a:latin typeface="Calibri"/>
                          <a:cs typeface="Calibri"/>
                        </a:rPr>
                        <a:t>27.3%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00"/>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EAFE</a:t>
                      </a:r>
                      <a:r>
                        <a:rPr sz="600" b="1" spc="-45" dirty="0">
                          <a:latin typeface="Calibri"/>
                          <a:cs typeface="Calibri"/>
                        </a:rPr>
                        <a:t> </a:t>
                      </a:r>
                      <a:r>
                        <a:rPr sz="600" b="1" spc="-10" dirty="0">
                          <a:latin typeface="Calibri"/>
                          <a:cs typeface="Calibri"/>
                        </a:rPr>
                        <a:t>9.3%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7.6%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5.4%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tc>
                  <a:txBody>
                    <a:bodyPr/>
                    <a:lstStyle/>
                    <a:p>
                      <a:pPr>
                        <a:lnSpc>
                          <a:spcPct val="100000"/>
                        </a:lnSpc>
                        <a:spcBef>
                          <a:spcPts val="10"/>
                        </a:spcBef>
                      </a:pPr>
                      <a:endParaRPr sz="400">
                        <a:latin typeface="Times New Roman"/>
                        <a:cs typeface="Times New Roman"/>
                      </a:endParaRPr>
                    </a:p>
                    <a:p>
                      <a:pPr marL="217804" marR="45720" indent="-165100">
                        <a:lnSpc>
                          <a:spcPct val="107700"/>
                        </a:lnSpc>
                      </a:pPr>
                      <a:r>
                        <a:rPr sz="600" b="1" spc="-5" dirty="0">
                          <a:latin typeface="Calibri"/>
                          <a:cs typeface="Calibri"/>
                        </a:rPr>
                        <a:t>HF</a:t>
                      </a:r>
                      <a:r>
                        <a:rPr sz="600" b="1" spc="-65" dirty="0">
                          <a:latin typeface="Calibri"/>
                          <a:cs typeface="Calibri"/>
                        </a:rPr>
                        <a:t> </a:t>
                      </a:r>
                      <a:r>
                        <a:rPr sz="600" b="1" spc="-5" dirty="0">
                          <a:latin typeface="Calibri"/>
                          <a:cs typeface="Calibri"/>
                        </a:rPr>
                        <a:t>Long/Short  </a:t>
                      </a:r>
                      <a:r>
                        <a:rPr sz="600" b="1" spc="-10" dirty="0">
                          <a:latin typeface="Calibri"/>
                          <a:cs typeface="Calibri"/>
                        </a:rPr>
                        <a:t>6.3%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D9C4"/>
                    </a:solidFill>
                  </a:tcPr>
                </a:tc>
                <a:extLst>
                  <a:ext uri="{0D108BD9-81ED-4DB2-BD59-A6C34878D82A}">
                    <a16:rowId xmlns:a16="http://schemas.microsoft.com/office/drawing/2014/main" val="10009"/>
                  </a:ext>
                </a:extLst>
              </a:tr>
              <a:tr h="337521">
                <a:tc>
                  <a:txBody>
                    <a:bodyPr/>
                    <a:lstStyle/>
                    <a:p>
                      <a:pPr>
                        <a:lnSpc>
                          <a:spcPct val="100000"/>
                        </a:lnSpc>
                        <a:spcBef>
                          <a:spcPts val="10"/>
                        </a:spcBef>
                      </a:pPr>
                      <a:endParaRPr sz="400">
                        <a:latin typeface="Times New Roman"/>
                        <a:cs typeface="Times New Roman"/>
                      </a:endParaRPr>
                    </a:p>
                    <a:p>
                      <a:pPr marL="197485" marR="108585" indent="-79375">
                        <a:lnSpc>
                          <a:spcPct val="107700"/>
                        </a:lnSpc>
                      </a:pPr>
                      <a:r>
                        <a:rPr sz="600" b="1" spc="-5" dirty="0">
                          <a:latin typeface="Calibri"/>
                          <a:cs typeface="Calibri"/>
                        </a:rPr>
                        <a:t>MSCI</a:t>
                      </a:r>
                      <a:r>
                        <a:rPr sz="600" b="1" spc="-70" dirty="0">
                          <a:latin typeface="Calibri"/>
                          <a:cs typeface="Calibri"/>
                        </a:rPr>
                        <a:t> </a:t>
                      </a:r>
                      <a:r>
                        <a:rPr sz="600" b="1" spc="-5" dirty="0">
                          <a:latin typeface="Calibri"/>
                          <a:cs typeface="Calibri"/>
                        </a:rPr>
                        <a:t>EAFE  </a:t>
                      </a:r>
                      <a:r>
                        <a:rPr sz="600" b="1" spc="-10" dirty="0">
                          <a:latin typeface="Calibri"/>
                          <a:cs typeface="Calibri"/>
                        </a:rPr>
                        <a:t>26.3%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pPr>
                      <a:endParaRPr sz="500">
                        <a:latin typeface="Times New Roman"/>
                        <a:cs typeface="Times New Roman"/>
                      </a:endParaRPr>
                    </a:p>
                    <a:p>
                      <a:pPr marL="1905" algn="ctr">
                        <a:lnSpc>
                          <a:spcPct val="100000"/>
                        </a:lnSpc>
                        <a:spcBef>
                          <a:spcPts val="375"/>
                        </a:spcBef>
                      </a:pPr>
                      <a:r>
                        <a:rPr sz="600" b="1" spc="-5" dirty="0">
                          <a:latin typeface="Calibri"/>
                          <a:cs typeface="Calibri"/>
                        </a:rPr>
                        <a:t>REITs</a:t>
                      </a:r>
                      <a:r>
                        <a:rPr sz="600" b="1" spc="-15" dirty="0">
                          <a:latin typeface="Calibri"/>
                          <a:cs typeface="Calibri"/>
                        </a:rPr>
                        <a:t> </a:t>
                      </a:r>
                      <a:r>
                        <a:rPr sz="600" b="1" spc="-10" dirty="0">
                          <a:latin typeface="Calibri"/>
                          <a:cs typeface="Calibri"/>
                        </a:rPr>
                        <a:t>8.3%</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tc>
                  <a:txBody>
                    <a:bodyPr/>
                    <a:lstStyle/>
                    <a:p>
                      <a:pPr>
                        <a:lnSpc>
                          <a:spcPct val="100000"/>
                        </a:lnSpc>
                      </a:pPr>
                      <a:endParaRPr sz="500">
                        <a:latin typeface="Times New Roman"/>
                        <a:cs typeface="Times New Roman"/>
                      </a:endParaRPr>
                    </a:p>
                    <a:p>
                      <a:pPr marL="1905" algn="ctr">
                        <a:lnSpc>
                          <a:spcPct val="100000"/>
                        </a:lnSpc>
                        <a:spcBef>
                          <a:spcPts val="375"/>
                        </a:spcBef>
                      </a:pPr>
                      <a:r>
                        <a:rPr sz="600" b="1" spc="-5" dirty="0">
                          <a:latin typeface="Calibri"/>
                          <a:cs typeface="Calibri"/>
                        </a:rPr>
                        <a:t>MSCI EM</a:t>
                      </a:r>
                      <a:r>
                        <a:rPr sz="600" b="1" spc="-40" dirty="0">
                          <a:latin typeface="Calibri"/>
                          <a:cs typeface="Calibri"/>
                        </a:rPr>
                        <a:t> </a:t>
                      </a:r>
                      <a:r>
                        <a:rPr sz="600" b="1" spc="-10" dirty="0">
                          <a:latin typeface="Calibri"/>
                          <a:cs typeface="Calibri"/>
                        </a:rPr>
                        <a:t>6.5%</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5.1%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5.4%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extLst>
                  <a:ext uri="{0D108BD9-81ED-4DB2-BD59-A6C34878D82A}">
                    <a16:rowId xmlns:a16="http://schemas.microsoft.com/office/drawing/2014/main" val="10010"/>
                  </a:ext>
                </a:extLst>
              </a:tr>
              <a:tr h="337521">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EM</a:t>
                      </a:r>
                      <a:r>
                        <a:rPr sz="600" b="1" spc="-45" dirty="0">
                          <a:latin typeface="Calibri"/>
                          <a:cs typeface="Calibri"/>
                        </a:rPr>
                        <a:t> </a:t>
                      </a:r>
                      <a:r>
                        <a:rPr sz="600" b="1" spc="-10" dirty="0">
                          <a:latin typeface="Calibri"/>
                          <a:cs typeface="Calibri"/>
                        </a:rPr>
                        <a:t>18.6%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8A53"/>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5.9%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400">
                        <a:latin typeface="Times New Roman"/>
                        <a:cs typeface="Times New Roman"/>
                      </a:endParaRPr>
                    </a:p>
                    <a:p>
                      <a:pPr marL="43815" marR="36195" indent="95885">
                        <a:lnSpc>
                          <a:spcPct val="107700"/>
                        </a:lnSpc>
                      </a:pPr>
                      <a:r>
                        <a:rPr sz="600" b="1" spc="-5" dirty="0">
                          <a:latin typeface="Calibri"/>
                          <a:cs typeface="Calibri"/>
                        </a:rPr>
                        <a:t>HF Multi‐  Strategy*</a:t>
                      </a:r>
                      <a:r>
                        <a:rPr sz="600" b="1" spc="-45" dirty="0">
                          <a:latin typeface="Calibri"/>
                          <a:cs typeface="Calibri"/>
                        </a:rPr>
                        <a:t> </a:t>
                      </a:r>
                      <a:r>
                        <a:rPr sz="600" b="1" spc="-10" dirty="0">
                          <a:latin typeface="Calibri"/>
                          <a:cs typeface="Calibri"/>
                        </a:rPr>
                        <a:t>5.3%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pPr>
                      <a:endParaRPr sz="500">
                        <a:latin typeface="Times New Roman"/>
                        <a:cs typeface="Times New Roman"/>
                      </a:endParaRPr>
                    </a:p>
                    <a:p>
                      <a:pPr algn="ctr">
                        <a:lnSpc>
                          <a:spcPct val="100000"/>
                        </a:lnSpc>
                        <a:spcBef>
                          <a:spcPts val="375"/>
                        </a:spcBef>
                      </a:pPr>
                      <a:r>
                        <a:rPr sz="600" b="1" spc="-5" dirty="0">
                          <a:latin typeface="Calibri"/>
                          <a:cs typeface="Calibri"/>
                        </a:rPr>
                        <a:t>MSCI EAFE</a:t>
                      </a:r>
                      <a:r>
                        <a:rPr sz="600" b="1" spc="-45" dirty="0">
                          <a:latin typeface="Calibri"/>
                          <a:cs typeface="Calibri"/>
                        </a:rPr>
                        <a:t> </a:t>
                      </a:r>
                      <a:r>
                        <a:rPr sz="600" b="1" spc="-10" dirty="0">
                          <a:latin typeface="Calibri"/>
                          <a:cs typeface="Calibri"/>
                        </a:rPr>
                        <a:t>4.6%</a:t>
                      </a:r>
                      <a:endParaRPr sz="60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A9694"/>
                    </a:solidFill>
                  </a:tcPr>
                </a:tc>
                <a:tc>
                  <a:txBody>
                    <a:bodyPr/>
                    <a:lstStyle/>
                    <a:p>
                      <a:pPr>
                        <a:lnSpc>
                          <a:spcPct val="100000"/>
                        </a:lnSpc>
                        <a:spcBef>
                          <a:spcPts val="10"/>
                        </a:spcBef>
                      </a:pPr>
                      <a:endParaRPr sz="400">
                        <a:latin typeface="Times New Roman"/>
                        <a:cs typeface="Times New Roman"/>
                      </a:endParaRPr>
                    </a:p>
                    <a:p>
                      <a:pPr marL="133985" marR="65405"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4.3%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extLst>
                  <a:ext uri="{0D108BD9-81ED-4DB2-BD59-A6C34878D82A}">
                    <a16:rowId xmlns:a16="http://schemas.microsoft.com/office/drawing/2014/main" val="10011"/>
                  </a:ext>
                </a:extLst>
              </a:tr>
              <a:tr h="337521">
                <a:tc>
                  <a:txBody>
                    <a:bodyPr/>
                    <a:lstStyle/>
                    <a:p>
                      <a:pPr>
                        <a:lnSpc>
                          <a:spcPct val="100000"/>
                        </a:lnSpc>
                        <a:spcBef>
                          <a:spcPts val="10"/>
                        </a:spcBef>
                      </a:pPr>
                      <a:endParaRPr sz="400">
                        <a:latin typeface="Times New Roman"/>
                        <a:cs typeface="Times New Roman"/>
                      </a:endParaRPr>
                    </a:p>
                    <a:p>
                      <a:pPr marL="54610" marR="46990" indent="85090">
                        <a:lnSpc>
                          <a:spcPct val="107700"/>
                        </a:lnSpc>
                      </a:pPr>
                      <a:r>
                        <a:rPr sz="600" b="1" spc="-5" dirty="0">
                          <a:latin typeface="Calibri"/>
                          <a:cs typeface="Calibri"/>
                        </a:rPr>
                        <a:t>HF Multi‐  Strategy*</a:t>
                      </a:r>
                      <a:r>
                        <a:rPr sz="600" b="1" spc="-50" dirty="0">
                          <a:latin typeface="Calibri"/>
                          <a:cs typeface="Calibri"/>
                        </a:rPr>
                        <a:t> </a:t>
                      </a:r>
                      <a:r>
                        <a:rPr sz="600" b="1" spc="-10" dirty="0">
                          <a:latin typeface="Calibri"/>
                          <a:cs typeface="Calibri"/>
                        </a:rPr>
                        <a:t>15%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0B0EF"/>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5.8%</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106680"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4.5%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4.2%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138430" marR="107950" indent="-22860">
                        <a:lnSpc>
                          <a:spcPct val="107700"/>
                        </a:lnSpc>
                      </a:pPr>
                      <a:r>
                        <a:rPr sz="600" b="1" spc="-5" dirty="0">
                          <a:latin typeface="Calibri"/>
                          <a:cs typeface="Calibri"/>
                        </a:rPr>
                        <a:t>HF Fund</a:t>
                      </a:r>
                      <a:r>
                        <a:rPr sz="600" b="1" spc="-70" dirty="0">
                          <a:latin typeface="Calibri"/>
                          <a:cs typeface="Calibri"/>
                        </a:rPr>
                        <a:t> </a:t>
                      </a:r>
                      <a:r>
                        <a:rPr sz="600" b="1" spc="-10" dirty="0">
                          <a:latin typeface="Calibri"/>
                          <a:cs typeface="Calibri"/>
                        </a:rPr>
                        <a:t>of  </a:t>
                      </a:r>
                      <a:r>
                        <a:rPr sz="600" b="1" spc="-5" dirty="0">
                          <a:latin typeface="Calibri"/>
                          <a:cs typeface="Calibri"/>
                        </a:rPr>
                        <a:t>Funds</a:t>
                      </a:r>
                      <a:r>
                        <a:rPr sz="600" b="1" spc="-35" dirty="0">
                          <a:latin typeface="Calibri"/>
                          <a:cs typeface="Calibri"/>
                        </a:rPr>
                        <a:t> </a:t>
                      </a:r>
                      <a:r>
                        <a:rPr sz="600" b="1" spc="-10" dirty="0">
                          <a:latin typeface="Calibri"/>
                          <a:cs typeface="Calibri"/>
                        </a:rPr>
                        <a:t>4%</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extLst>
                  <a:ext uri="{0D108BD9-81ED-4DB2-BD59-A6C34878D82A}">
                    <a16:rowId xmlns:a16="http://schemas.microsoft.com/office/drawing/2014/main" val="10012"/>
                  </a:ext>
                </a:extLst>
              </a:tr>
              <a:tr h="337521">
                <a:tc>
                  <a:txBody>
                    <a:bodyPr/>
                    <a:lstStyle/>
                    <a:p>
                      <a:pPr>
                        <a:lnSpc>
                          <a:spcPct val="100000"/>
                        </a:lnSpc>
                        <a:spcBef>
                          <a:spcPts val="10"/>
                        </a:spcBef>
                      </a:pPr>
                      <a:endParaRPr sz="400">
                        <a:latin typeface="Times New Roman"/>
                        <a:cs typeface="Times New Roman"/>
                      </a:endParaRPr>
                    </a:p>
                    <a:p>
                      <a:pPr marL="86360" marR="77470" indent="3048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0" dirty="0">
                          <a:latin typeface="Calibri"/>
                          <a:cs typeface="Calibri"/>
                        </a:rPr>
                        <a:t> </a:t>
                      </a:r>
                      <a:r>
                        <a:rPr sz="600" b="1" spc="-10" dirty="0">
                          <a:latin typeface="Calibri"/>
                          <a:cs typeface="Calibri"/>
                        </a:rPr>
                        <a:t>14.2%</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219075" marR="76200" indent="-13462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4.5%</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400">
                        <a:latin typeface="Times New Roman"/>
                        <a:cs typeface="Times New Roman"/>
                      </a:endParaRPr>
                    </a:p>
                    <a:p>
                      <a:pPr marL="165735" marR="64769" indent="-9144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3%</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106045" marR="98425" indent="8890">
                        <a:lnSpc>
                          <a:spcPct val="107700"/>
                        </a:lnSpc>
                      </a:pPr>
                      <a:r>
                        <a:rPr sz="600" b="1" spc="-5" dirty="0">
                          <a:latin typeface="Calibri"/>
                          <a:cs typeface="Calibri"/>
                        </a:rPr>
                        <a:t>HF Fund </a:t>
                      </a:r>
                      <a:r>
                        <a:rPr sz="600" b="1" spc="-10" dirty="0">
                          <a:latin typeface="Calibri"/>
                          <a:cs typeface="Calibri"/>
                        </a:rPr>
                        <a:t>of  </a:t>
                      </a:r>
                      <a:r>
                        <a:rPr sz="600" b="1" spc="-5" dirty="0">
                          <a:latin typeface="Calibri"/>
                          <a:cs typeface="Calibri"/>
                        </a:rPr>
                        <a:t>Funds</a:t>
                      </a:r>
                      <a:r>
                        <a:rPr sz="600" b="1" spc="-55" dirty="0">
                          <a:latin typeface="Calibri"/>
                          <a:cs typeface="Calibri"/>
                        </a:rPr>
                        <a:t> </a:t>
                      </a:r>
                      <a:r>
                        <a:rPr sz="600" b="1" spc="-10" dirty="0">
                          <a:latin typeface="Calibri"/>
                          <a:cs typeface="Calibri"/>
                        </a:rPr>
                        <a:t>3.1%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E26A09"/>
                    </a:solidFill>
                  </a:tcPr>
                </a:tc>
                <a:tc>
                  <a:txBody>
                    <a:bodyPr/>
                    <a:lstStyle/>
                    <a:p>
                      <a:pPr>
                        <a:lnSpc>
                          <a:spcPct val="100000"/>
                        </a:lnSpc>
                        <a:spcBef>
                          <a:spcPts val="10"/>
                        </a:spcBef>
                      </a:pPr>
                      <a:endParaRPr sz="400">
                        <a:latin typeface="Times New Roman"/>
                        <a:cs typeface="Times New Roman"/>
                      </a:endParaRPr>
                    </a:p>
                    <a:p>
                      <a:pPr marL="219075" marR="76200" indent="-134620">
                        <a:lnSpc>
                          <a:spcPct val="107700"/>
                        </a:lnSpc>
                      </a:pPr>
                      <a:r>
                        <a:rPr sz="600" b="1" spc="-5" dirty="0">
                          <a:solidFill>
                            <a:srgbClr val="FFFFFF"/>
                          </a:solidFill>
                          <a:latin typeface="Calibri"/>
                          <a:cs typeface="Calibri"/>
                        </a:rPr>
                        <a:t>BBG</a:t>
                      </a:r>
                      <a:r>
                        <a:rPr sz="600" b="1" spc="-75" dirty="0">
                          <a:solidFill>
                            <a:srgbClr val="FFFFFF"/>
                          </a:solidFill>
                          <a:latin typeface="Calibri"/>
                          <a:cs typeface="Calibri"/>
                        </a:rPr>
                        <a:t> </a:t>
                      </a:r>
                      <a:r>
                        <a:rPr sz="600" b="1" spc="-5" dirty="0">
                          <a:solidFill>
                            <a:srgbClr val="FFFFFF"/>
                          </a:solidFill>
                          <a:latin typeface="Calibri"/>
                          <a:cs typeface="Calibri"/>
                        </a:rPr>
                        <a:t>Comdty  </a:t>
                      </a:r>
                      <a:r>
                        <a:rPr sz="600" b="1" spc="-10" dirty="0">
                          <a:solidFill>
                            <a:srgbClr val="FFFFFF"/>
                          </a:solidFill>
                          <a:latin typeface="Calibri"/>
                          <a:cs typeface="Calibri"/>
                        </a:rPr>
                        <a:t>1.6%</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extLst>
                  <a:ext uri="{0D108BD9-81ED-4DB2-BD59-A6C34878D82A}">
                    <a16:rowId xmlns:a16="http://schemas.microsoft.com/office/drawing/2014/main" val="10013"/>
                  </a:ext>
                </a:extLst>
              </a:tr>
              <a:tr h="337521">
                <a:tc>
                  <a:txBody>
                    <a:bodyPr/>
                    <a:lstStyle/>
                    <a:p>
                      <a:pPr>
                        <a:lnSpc>
                          <a:spcPct val="100000"/>
                        </a:lnSpc>
                        <a:spcBef>
                          <a:spcPts val="10"/>
                        </a:spcBef>
                      </a:pPr>
                      <a:endParaRPr sz="400">
                        <a:latin typeface="Times New Roman"/>
                        <a:cs typeface="Times New Roman"/>
                      </a:endParaRPr>
                    </a:p>
                    <a:p>
                      <a:pPr marL="121920" marR="65405" indent="-47625">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30" dirty="0">
                          <a:solidFill>
                            <a:srgbClr val="FFFFFF"/>
                          </a:solidFill>
                          <a:latin typeface="Calibri"/>
                          <a:cs typeface="Calibri"/>
                        </a:rPr>
                        <a:t> </a:t>
                      </a:r>
                      <a:r>
                        <a:rPr sz="600" b="1" spc="-5" dirty="0">
                          <a:solidFill>
                            <a:srgbClr val="FFFFFF"/>
                          </a:solidFill>
                          <a:latin typeface="Calibri"/>
                          <a:cs typeface="Calibri"/>
                        </a:rPr>
                        <a:t>‐0.9%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400">
                        <a:latin typeface="Times New Roman"/>
                        <a:cs typeface="Times New Roman"/>
                      </a:endParaRPr>
                    </a:p>
                    <a:p>
                      <a:pPr marL="133985" marR="64769" indent="-59690">
                        <a:lnSpc>
                          <a:spcPct val="107700"/>
                        </a:lnSpc>
                      </a:pPr>
                      <a:r>
                        <a:rPr sz="600" b="1" spc="-5" dirty="0">
                          <a:solidFill>
                            <a:srgbClr val="FFFFFF"/>
                          </a:solidFill>
                          <a:latin typeface="Calibri"/>
                          <a:cs typeface="Calibri"/>
                        </a:rPr>
                        <a:t>BBG US</a:t>
                      </a:r>
                      <a:r>
                        <a:rPr sz="600" b="1" spc="-85" dirty="0">
                          <a:solidFill>
                            <a:srgbClr val="FFFFFF"/>
                          </a:solidFill>
                          <a:latin typeface="Calibri"/>
                          <a:cs typeface="Calibri"/>
                        </a:rPr>
                        <a:t> </a:t>
                      </a:r>
                      <a:r>
                        <a:rPr sz="600" b="1" spc="-5" dirty="0">
                          <a:solidFill>
                            <a:srgbClr val="FFFFFF"/>
                          </a:solidFill>
                          <a:latin typeface="Calibri"/>
                          <a:cs typeface="Calibri"/>
                        </a:rPr>
                        <a:t>Bond  Agg.</a:t>
                      </a:r>
                      <a:r>
                        <a:rPr sz="600" b="1" spc="-25" dirty="0">
                          <a:solidFill>
                            <a:srgbClr val="FFFFFF"/>
                          </a:solidFill>
                          <a:latin typeface="Calibri"/>
                          <a:cs typeface="Calibri"/>
                        </a:rPr>
                        <a:t> </a:t>
                      </a:r>
                      <a:r>
                        <a:rPr sz="600" b="1" spc="-10" dirty="0">
                          <a:solidFill>
                            <a:srgbClr val="FFFFFF"/>
                          </a:solidFill>
                          <a:latin typeface="Calibri"/>
                          <a:cs typeface="Calibri"/>
                        </a:rPr>
                        <a:t>2.9%</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0000"/>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2.7%</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spcBef>
                          <a:spcPts val="10"/>
                        </a:spcBef>
                      </a:pPr>
                      <a:endParaRPr sz="500">
                        <a:latin typeface="Times New Roman"/>
                        <a:cs typeface="Times New Roman"/>
                      </a:endParaRPr>
                    </a:p>
                    <a:p>
                      <a:pPr algn="ctr">
                        <a:lnSpc>
                          <a:spcPct val="100000"/>
                        </a:lnSpc>
                      </a:pPr>
                      <a:r>
                        <a:rPr sz="600" b="1" spc="-5" dirty="0">
                          <a:solidFill>
                            <a:srgbClr val="FFFFFF"/>
                          </a:solidFill>
                          <a:latin typeface="Calibri"/>
                          <a:cs typeface="Calibri"/>
                        </a:rPr>
                        <a:t>BBG Comdty</a:t>
                      </a:r>
                      <a:r>
                        <a:rPr sz="600" b="1" spc="-35" dirty="0">
                          <a:solidFill>
                            <a:srgbClr val="FFFFFF"/>
                          </a:solidFill>
                          <a:latin typeface="Calibri"/>
                          <a:cs typeface="Calibri"/>
                        </a:rPr>
                        <a:t> </a:t>
                      </a:r>
                      <a:r>
                        <a:rPr sz="600" b="1" spc="-5" dirty="0">
                          <a:solidFill>
                            <a:srgbClr val="FFFFFF"/>
                          </a:solidFill>
                          <a:latin typeface="Calibri"/>
                          <a:cs typeface="Calibri"/>
                        </a:rPr>
                        <a:t>‐</a:t>
                      </a:r>
                      <a:endParaRPr sz="600">
                        <a:latin typeface="Calibri"/>
                        <a:cs typeface="Calibri"/>
                      </a:endParaRPr>
                    </a:p>
                    <a:p>
                      <a:pPr algn="ctr">
                        <a:lnSpc>
                          <a:spcPct val="100000"/>
                        </a:lnSpc>
                        <a:spcBef>
                          <a:spcPts val="60"/>
                        </a:spcBef>
                      </a:pPr>
                      <a:r>
                        <a:rPr sz="600" b="1" spc="-10" dirty="0">
                          <a:solidFill>
                            <a:srgbClr val="FFFFFF"/>
                          </a:solidFill>
                          <a:latin typeface="Calibri"/>
                          <a:cs typeface="Calibri"/>
                        </a:rPr>
                        <a:t>2.1%</a:t>
                      </a:r>
                      <a:endParaRPr sz="600">
                        <a:latin typeface="Calibri"/>
                        <a:cs typeface="Calibri"/>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0D0D0D"/>
                    </a:solidFill>
                  </a:tcPr>
                </a:tc>
                <a:tc>
                  <a:txBody>
                    <a:bodyPr/>
                    <a:lstStyle/>
                    <a:p>
                      <a:pPr>
                        <a:lnSpc>
                          <a:spcPct val="100000"/>
                        </a:lnSpc>
                      </a:pPr>
                      <a:endParaRPr sz="500" dirty="0">
                        <a:latin typeface="Times New Roman"/>
                        <a:cs typeface="Times New Roman"/>
                      </a:endParaRPr>
                    </a:p>
                    <a:p>
                      <a:pPr marL="128905">
                        <a:lnSpc>
                          <a:spcPct val="100000"/>
                        </a:lnSpc>
                        <a:spcBef>
                          <a:spcPts val="375"/>
                        </a:spcBef>
                      </a:pPr>
                      <a:r>
                        <a:rPr sz="600" b="1" spc="-5" dirty="0">
                          <a:latin typeface="Calibri"/>
                          <a:cs typeface="Calibri"/>
                        </a:rPr>
                        <a:t>REITs</a:t>
                      </a:r>
                      <a:r>
                        <a:rPr sz="600" b="1" spc="-15" dirty="0">
                          <a:latin typeface="Calibri"/>
                          <a:cs typeface="Calibri"/>
                        </a:rPr>
                        <a:t> </a:t>
                      </a:r>
                      <a:r>
                        <a:rPr sz="600" b="1" spc="-5" dirty="0">
                          <a:latin typeface="Calibri"/>
                          <a:cs typeface="Calibri"/>
                        </a:rPr>
                        <a:t>N/A</a:t>
                      </a:r>
                      <a:endParaRPr sz="600" dirty="0">
                        <a:latin typeface="Calibri"/>
                        <a:cs typeface="Calibri"/>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C000"/>
                    </a:solidFill>
                  </a:tcPr>
                </a:tc>
                <a:extLst>
                  <a:ext uri="{0D108BD9-81ED-4DB2-BD59-A6C34878D82A}">
                    <a16:rowId xmlns:a16="http://schemas.microsoft.com/office/drawing/2014/main" val="10014"/>
                  </a:ext>
                </a:extLst>
              </a:tr>
            </a:tbl>
          </a:graphicData>
        </a:graphic>
      </p:graphicFrame>
      <p:sp>
        <p:nvSpPr>
          <p:cNvPr id="6" name="object 6"/>
          <p:cNvSpPr txBox="1"/>
          <p:nvPr/>
        </p:nvSpPr>
        <p:spPr>
          <a:xfrm>
            <a:off x="1919567" y="1095013"/>
            <a:ext cx="128240" cy="240926"/>
          </a:xfrm>
          <a:prstGeom prst="rect">
            <a:avLst/>
          </a:prstGeom>
        </p:spPr>
        <p:txBody>
          <a:bodyPr vert="vert270" wrap="square" lIns="0" tIns="0" rIns="0" bIns="0" rtlCol="0">
            <a:spAutoFit/>
          </a:bodyPr>
          <a:lstStyle/>
          <a:p>
            <a:pPr marL="11206">
              <a:lnSpc>
                <a:spcPts val="988"/>
              </a:lnSpc>
            </a:pPr>
            <a:r>
              <a:rPr sz="927" b="1" spc="-4" dirty="0">
                <a:latin typeface="Calibri"/>
                <a:cs typeface="Calibri"/>
              </a:rPr>
              <a:t>Be</a:t>
            </a:r>
            <a:r>
              <a:rPr sz="927" b="1" dirty="0">
                <a:latin typeface="Calibri"/>
                <a:cs typeface="Calibri"/>
              </a:rPr>
              <a:t>st</a:t>
            </a:r>
            <a:endParaRPr sz="927">
              <a:latin typeface="Calibri"/>
              <a:cs typeface="Calibri"/>
            </a:endParaRPr>
          </a:p>
        </p:txBody>
      </p:sp>
      <p:sp>
        <p:nvSpPr>
          <p:cNvPr id="7" name="object 7"/>
          <p:cNvSpPr txBox="1"/>
          <p:nvPr/>
        </p:nvSpPr>
        <p:spPr>
          <a:xfrm>
            <a:off x="10143787" y="1095013"/>
            <a:ext cx="128240" cy="240926"/>
          </a:xfrm>
          <a:prstGeom prst="rect">
            <a:avLst/>
          </a:prstGeom>
        </p:spPr>
        <p:txBody>
          <a:bodyPr vert="vert270" wrap="square" lIns="0" tIns="0" rIns="0" bIns="0" rtlCol="0">
            <a:spAutoFit/>
          </a:bodyPr>
          <a:lstStyle/>
          <a:p>
            <a:pPr marL="11206">
              <a:lnSpc>
                <a:spcPts val="988"/>
              </a:lnSpc>
            </a:pPr>
            <a:r>
              <a:rPr sz="927" b="1" spc="-4" dirty="0">
                <a:latin typeface="Calibri"/>
                <a:cs typeface="Calibri"/>
              </a:rPr>
              <a:t>Be</a:t>
            </a:r>
            <a:r>
              <a:rPr sz="927" b="1" dirty="0">
                <a:latin typeface="Calibri"/>
                <a:cs typeface="Calibri"/>
              </a:rPr>
              <a:t>st</a:t>
            </a:r>
            <a:endParaRPr sz="927">
              <a:latin typeface="Calibri"/>
              <a:cs typeface="Calibri"/>
            </a:endParaRPr>
          </a:p>
        </p:txBody>
      </p:sp>
      <p:sp>
        <p:nvSpPr>
          <p:cNvPr id="8" name="object 8"/>
          <p:cNvSpPr txBox="1"/>
          <p:nvPr/>
        </p:nvSpPr>
        <p:spPr>
          <a:xfrm>
            <a:off x="1919567" y="5796024"/>
            <a:ext cx="128240" cy="287991"/>
          </a:xfrm>
          <a:prstGeom prst="rect">
            <a:avLst/>
          </a:prstGeom>
        </p:spPr>
        <p:txBody>
          <a:bodyPr vert="vert270" wrap="square" lIns="0" tIns="0" rIns="0" bIns="0" rtlCol="0">
            <a:spAutoFit/>
          </a:bodyPr>
          <a:lstStyle/>
          <a:p>
            <a:pPr marL="11206">
              <a:lnSpc>
                <a:spcPts val="988"/>
              </a:lnSpc>
            </a:pPr>
            <a:r>
              <a:rPr sz="927" b="1" dirty="0">
                <a:latin typeface="Calibri"/>
                <a:cs typeface="Calibri"/>
              </a:rPr>
              <a:t>W</a:t>
            </a:r>
            <a:r>
              <a:rPr sz="927" b="1" spc="-9" dirty="0">
                <a:latin typeface="Calibri"/>
                <a:cs typeface="Calibri"/>
              </a:rPr>
              <a:t>o</a:t>
            </a:r>
            <a:r>
              <a:rPr sz="927" b="1" dirty="0">
                <a:latin typeface="Calibri"/>
                <a:cs typeface="Calibri"/>
              </a:rPr>
              <a:t>st</a:t>
            </a:r>
            <a:endParaRPr sz="927">
              <a:latin typeface="Calibri"/>
              <a:cs typeface="Calibri"/>
            </a:endParaRPr>
          </a:p>
        </p:txBody>
      </p:sp>
      <p:sp>
        <p:nvSpPr>
          <p:cNvPr id="9" name="object 9"/>
          <p:cNvSpPr txBox="1"/>
          <p:nvPr/>
        </p:nvSpPr>
        <p:spPr>
          <a:xfrm>
            <a:off x="10143787" y="5796024"/>
            <a:ext cx="128240" cy="287991"/>
          </a:xfrm>
          <a:prstGeom prst="rect">
            <a:avLst/>
          </a:prstGeom>
        </p:spPr>
        <p:txBody>
          <a:bodyPr vert="vert270" wrap="square" lIns="0" tIns="0" rIns="0" bIns="0" rtlCol="0">
            <a:spAutoFit/>
          </a:bodyPr>
          <a:lstStyle/>
          <a:p>
            <a:pPr marL="11206">
              <a:lnSpc>
                <a:spcPts val="988"/>
              </a:lnSpc>
            </a:pPr>
            <a:r>
              <a:rPr sz="927" b="1" dirty="0">
                <a:latin typeface="Calibri"/>
                <a:cs typeface="Calibri"/>
              </a:rPr>
              <a:t>W</a:t>
            </a:r>
            <a:r>
              <a:rPr sz="927" b="1" spc="-9" dirty="0">
                <a:latin typeface="Calibri"/>
                <a:cs typeface="Calibri"/>
              </a:rPr>
              <a:t>o</a:t>
            </a:r>
            <a:r>
              <a:rPr sz="927" b="1" dirty="0">
                <a:latin typeface="Calibri"/>
                <a:cs typeface="Calibri"/>
              </a:rPr>
              <a:t>st</a:t>
            </a:r>
            <a:endParaRPr sz="927">
              <a:latin typeface="Calibri"/>
              <a:cs typeface="Calibri"/>
            </a:endParaRPr>
          </a:p>
        </p:txBody>
      </p:sp>
      <p:sp>
        <p:nvSpPr>
          <p:cNvPr id="10" name="object 10"/>
          <p:cNvSpPr txBox="1"/>
          <p:nvPr/>
        </p:nvSpPr>
        <p:spPr>
          <a:xfrm>
            <a:off x="2074880" y="6107206"/>
            <a:ext cx="4485715" cy="99107"/>
          </a:xfrm>
          <a:prstGeom prst="rect">
            <a:avLst/>
          </a:prstGeom>
        </p:spPr>
        <p:txBody>
          <a:bodyPr vert="horz" wrap="square" lIns="0" tIns="10646" rIns="0" bIns="0" rtlCol="0">
            <a:spAutoFit/>
          </a:bodyPr>
          <a:lstStyle/>
          <a:p>
            <a:pPr marL="11206">
              <a:spcBef>
                <a:spcPts val="84"/>
              </a:spcBef>
            </a:pPr>
            <a:r>
              <a:rPr sz="574" i="1" spc="-4" dirty="0">
                <a:latin typeface="Calibri"/>
                <a:cs typeface="Calibri"/>
              </a:rPr>
              <a:t>*Hedged</a:t>
            </a:r>
            <a:r>
              <a:rPr sz="574" i="1" spc="4" dirty="0">
                <a:latin typeface="Calibri"/>
                <a:cs typeface="Calibri"/>
              </a:rPr>
              <a:t> </a:t>
            </a:r>
            <a:r>
              <a:rPr sz="574" i="1" spc="-4" dirty="0">
                <a:latin typeface="Calibri"/>
                <a:cs typeface="Calibri"/>
              </a:rPr>
              <a:t>Fund</a:t>
            </a:r>
            <a:r>
              <a:rPr sz="574" i="1" spc="13" dirty="0">
                <a:latin typeface="Calibri"/>
                <a:cs typeface="Calibri"/>
              </a:rPr>
              <a:t> </a:t>
            </a:r>
            <a:r>
              <a:rPr sz="574" i="1" spc="-4" dirty="0">
                <a:latin typeface="Calibri"/>
                <a:cs typeface="Calibri"/>
              </a:rPr>
              <a:t>Multi‐Strategy=</a:t>
            </a:r>
            <a:r>
              <a:rPr sz="574" i="1" spc="4" dirty="0">
                <a:latin typeface="Calibri"/>
                <a:cs typeface="Calibri"/>
              </a:rPr>
              <a:t> </a:t>
            </a:r>
            <a:r>
              <a:rPr sz="574" i="1" spc="-4" dirty="0">
                <a:latin typeface="Calibri"/>
                <a:cs typeface="Calibri"/>
              </a:rPr>
              <a:t>1/3</a:t>
            </a:r>
            <a:r>
              <a:rPr sz="574" i="1" dirty="0">
                <a:latin typeface="Calibri"/>
                <a:cs typeface="Calibri"/>
              </a:rPr>
              <a:t> </a:t>
            </a:r>
            <a:r>
              <a:rPr sz="574" i="1" spc="-4" dirty="0">
                <a:latin typeface="Calibri"/>
                <a:cs typeface="Calibri"/>
              </a:rPr>
              <a:t>of</a:t>
            </a:r>
            <a:r>
              <a:rPr sz="574" i="1" spc="4" dirty="0">
                <a:latin typeface="Calibri"/>
                <a:cs typeface="Calibri"/>
              </a:rPr>
              <a:t> </a:t>
            </a:r>
            <a:r>
              <a:rPr sz="574" i="1" spc="-4" dirty="0">
                <a:latin typeface="Calibri"/>
                <a:cs typeface="Calibri"/>
              </a:rPr>
              <a:t>each</a:t>
            </a:r>
            <a:r>
              <a:rPr sz="574" i="1" spc="4" dirty="0">
                <a:latin typeface="Calibri"/>
                <a:cs typeface="Calibri"/>
              </a:rPr>
              <a:t> </a:t>
            </a:r>
            <a:r>
              <a:rPr sz="574" i="1" spc="-4" dirty="0">
                <a:latin typeface="Calibri"/>
                <a:cs typeface="Calibri"/>
              </a:rPr>
              <a:t>of</a:t>
            </a:r>
            <a:r>
              <a:rPr sz="574" i="1" spc="4" dirty="0">
                <a:latin typeface="Calibri"/>
                <a:cs typeface="Calibri"/>
              </a:rPr>
              <a:t> </a:t>
            </a:r>
            <a:r>
              <a:rPr sz="574" i="1" spc="-4" dirty="0">
                <a:latin typeface="Calibri"/>
                <a:cs typeface="Calibri"/>
              </a:rPr>
              <a:t>the</a:t>
            </a:r>
            <a:r>
              <a:rPr sz="574" i="1" spc="4" dirty="0">
                <a:latin typeface="Calibri"/>
                <a:cs typeface="Calibri"/>
              </a:rPr>
              <a:t> </a:t>
            </a:r>
            <a:r>
              <a:rPr sz="574" i="1" spc="-4" dirty="0">
                <a:latin typeface="Calibri"/>
                <a:cs typeface="Calibri"/>
              </a:rPr>
              <a:t>following</a:t>
            </a:r>
            <a:r>
              <a:rPr sz="574" i="1" spc="13" dirty="0">
                <a:latin typeface="Calibri"/>
                <a:cs typeface="Calibri"/>
              </a:rPr>
              <a:t> </a:t>
            </a:r>
            <a:r>
              <a:rPr sz="574" i="1" spc="-4" dirty="0">
                <a:latin typeface="Calibri"/>
                <a:cs typeface="Calibri"/>
              </a:rPr>
              <a:t>Hedged</a:t>
            </a:r>
            <a:r>
              <a:rPr sz="574" i="1" spc="4" dirty="0">
                <a:latin typeface="Calibri"/>
                <a:cs typeface="Calibri"/>
              </a:rPr>
              <a:t> </a:t>
            </a:r>
            <a:r>
              <a:rPr sz="574" i="1" spc="-4" dirty="0">
                <a:latin typeface="Calibri"/>
                <a:cs typeface="Calibri"/>
              </a:rPr>
              <a:t>Fund</a:t>
            </a:r>
            <a:r>
              <a:rPr sz="574" i="1" spc="13" dirty="0">
                <a:latin typeface="Calibri"/>
                <a:cs typeface="Calibri"/>
              </a:rPr>
              <a:t> </a:t>
            </a:r>
            <a:r>
              <a:rPr sz="574" i="1" spc="-4" dirty="0">
                <a:latin typeface="Calibri"/>
                <a:cs typeface="Calibri"/>
              </a:rPr>
              <a:t>Research</a:t>
            </a:r>
            <a:r>
              <a:rPr sz="574" i="1" spc="4" dirty="0">
                <a:latin typeface="Calibri"/>
                <a:cs typeface="Calibri"/>
              </a:rPr>
              <a:t> </a:t>
            </a:r>
            <a:r>
              <a:rPr sz="574" i="1" spc="-4" dirty="0">
                <a:latin typeface="Calibri"/>
                <a:cs typeface="Calibri"/>
              </a:rPr>
              <a:t>Indices:</a:t>
            </a:r>
            <a:r>
              <a:rPr sz="574" i="1" spc="4" dirty="0">
                <a:latin typeface="Calibri"/>
                <a:cs typeface="Calibri"/>
              </a:rPr>
              <a:t> </a:t>
            </a:r>
            <a:r>
              <a:rPr sz="574" i="1" spc="-4" dirty="0">
                <a:latin typeface="Calibri"/>
                <a:cs typeface="Calibri"/>
              </a:rPr>
              <a:t>Relative</a:t>
            </a:r>
            <a:r>
              <a:rPr sz="574" i="1" spc="9" dirty="0">
                <a:latin typeface="Calibri"/>
                <a:cs typeface="Calibri"/>
              </a:rPr>
              <a:t> </a:t>
            </a:r>
            <a:r>
              <a:rPr sz="574" i="1" spc="-4" dirty="0">
                <a:latin typeface="Calibri"/>
                <a:cs typeface="Calibri"/>
              </a:rPr>
              <a:t>Value,</a:t>
            </a:r>
            <a:r>
              <a:rPr sz="574" i="1" spc="4" dirty="0">
                <a:latin typeface="Calibri"/>
                <a:cs typeface="Calibri"/>
              </a:rPr>
              <a:t> </a:t>
            </a:r>
            <a:r>
              <a:rPr sz="574" i="1" spc="-4" dirty="0">
                <a:latin typeface="Calibri"/>
                <a:cs typeface="Calibri"/>
              </a:rPr>
              <a:t>Convertible</a:t>
            </a:r>
            <a:r>
              <a:rPr sz="574" i="1" spc="9" dirty="0">
                <a:latin typeface="Calibri"/>
                <a:cs typeface="Calibri"/>
              </a:rPr>
              <a:t> </a:t>
            </a:r>
            <a:r>
              <a:rPr sz="574" i="1" spc="-4" dirty="0">
                <a:latin typeface="Calibri"/>
                <a:cs typeface="Calibri"/>
              </a:rPr>
              <a:t>Arbitrage,</a:t>
            </a:r>
            <a:r>
              <a:rPr sz="574" i="1" dirty="0">
                <a:latin typeface="Calibri"/>
                <a:cs typeface="Calibri"/>
              </a:rPr>
              <a:t> </a:t>
            </a:r>
            <a:r>
              <a:rPr sz="574" i="1" spc="-4" dirty="0">
                <a:latin typeface="Calibri"/>
                <a:cs typeface="Calibri"/>
              </a:rPr>
              <a:t>and</a:t>
            </a:r>
            <a:r>
              <a:rPr sz="574" i="1" spc="9" dirty="0">
                <a:latin typeface="Calibri"/>
                <a:cs typeface="Calibri"/>
              </a:rPr>
              <a:t> </a:t>
            </a:r>
            <a:r>
              <a:rPr sz="574" i="1" spc="-4" dirty="0">
                <a:latin typeface="Calibri"/>
                <a:cs typeface="Calibri"/>
              </a:rPr>
              <a:t>Merger</a:t>
            </a:r>
            <a:r>
              <a:rPr sz="574" i="1" spc="13" dirty="0">
                <a:latin typeface="Calibri"/>
                <a:cs typeface="Calibri"/>
              </a:rPr>
              <a:t> </a:t>
            </a:r>
            <a:r>
              <a:rPr sz="574" i="1" spc="-4" dirty="0">
                <a:latin typeface="Calibri"/>
                <a:cs typeface="Calibri"/>
              </a:rPr>
              <a:t>Arbitrage.</a:t>
            </a:r>
            <a:endParaRPr sz="574">
              <a:latin typeface="Calibri"/>
              <a:cs typeface="Calibri"/>
            </a:endParaRPr>
          </a:p>
        </p:txBody>
      </p:sp>
      <p:sp>
        <p:nvSpPr>
          <p:cNvPr id="11" name="object 11"/>
          <p:cNvSpPr/>
          <p:nvPr/>
        </p:nvSpPr>
        <p:spPr>
          <a:xfrm>
            <a:off x="1939513" y="1413286"/>
            <a:ext cx="65891" cy="4117488"/>
          </a:xfrm>
          <a:prstGeom prst="rect">
            <a:avLst/>
          </a:prstGeom>
          <a:blipFill>
            <a:blip r:embed="rId2" cstate="print"/>
            <a:stretch>
              <a:fillRect/>
            </a:stretch>
          </a:blipFill>
        </p:spPr>
        <p:txBody>
          <a:bodyPr wrap="square" lIns="0" tIns="0" rIns="0" bIns="0" rtlCol="0"/>
          <a:lstStyle/>
          <a:p>
            <a:endParaRPr sz="1588"/>
          </a:p>
        </p:txBody>
      </p:sp>
      <p:sp>
        <p:nvSpPr>
          <p:cNvPr id="12" name="object 12"/>
          <p:cNvSpPr/>
          <p:nvPr/>
        </p:nvSpPr>
        <p:spPr>
          <a:xfrm>
            <a:off x="1938169" y="5553636"/>
            <a:ext cx="67235" cy="115644"/>
          </a:xfrm>
          <a:prstGeom prst="rect">
            <a:avLst/>
          </a:prstGeom>
          <a:blipFill>
            <a:blip r:embed="rId3" cstate="print"/>
            <a:stretch>
              <a:fillRect/>
            </a:stretch>
          </a:blipFill>
        </p:spPr>
        <p:txBody>
          <a:bodyPr wrap="square" lIns="0" tIns="0" rIns="0" bIns="0" rtlCol="0"/>
          <a:lstStyle/>
          <a:p>
            <a:endParaRPr sz="1588"/>
          </a:p>
        </p:txBody>
      </p:sp>
      <p:sp>
        <p:nvSpPr>
          <p:cNvPr id="13" name="object 13"/>
          <p:cNvSpPr/>
          <p:nvPr/>
        </p:nvSpPr>
        <p:spPr>
          <a:xfrm>
            <a:off x="10163736" y="1413286"/>
            <a:ext cx="65890" cy="4117488"/>
          </a:xfrm>
          <a:prstGeom prst="rect">
            <a:avLst/>
          </a:prstGeom>
          <a:blipFill>
            <a:blip r:embed="rId2" cstate="print"/>
            <a:stretch>
              <a:fillRect/>
            </a:stretch>
          </a:blipFill>
        </p:spPr>
        <p:txBody>
          <a:bodyPr wrap="square" lIns="0" tIns="0" rIns="0" bIns="0" rtlCol="0"/>
          <a:lstStyle/>
          <a:p>
            <a:endParaRPr sz="1588"/>
          </a:p>
        </p:txBody>
      </p:sp>
      <p:sp>
        <p:nvSpPr>
          <p:cNvPr id="14" name="object 14"/>
          <p:cNvSpPr/>
          <p:nvPr/>
        </p:nvSpPr>
        <p:spPr>
          <a:xfrm>
            <a:off x="10162391" y="5553636"/>
            <a:ext cx="67235" cy="115644"/>
          </a:xfrm>
          <a:prstGeom prst="rect">
            <a:avLst/>
          </a:prstGeom>
          <a:blipFill>
            <a:blip r:embed="rId3" cstate="print"/>
            <a:stretch>
              <a:fillRect/>
            </a:stretch>
          </a:blipFill>
        </p:spPr>
        <p:txBody>
          <a:bodyPr wrap="square" lIns="0" tIns="0" rIns="0" bIns="0" rtlCol="0"/>
          <a:lstStyle/>
          <a:p>
            <a:endParaRPr sz="1588"/>
          </a:p>
        </p:txBody>
      </p:sp>
      <p:sp>
        <p:nvSpPr>
          <p:cNvPr id="15" name="object 15"/>
          <p:cNvSpPr txBox="1"/>
          <p:nvPr/>
        </p:nvSpPr>
        <p:spPr>
          <a:xfrm>
            <a:off x="1814008" y="6607437"/>
            <a:ext cx="2821641" cy="113768"/>
          </a:xfrm>
          <a:prstGeom prst="rect">
            <a:avLst/>
          </a:prstGeom>
        </p:spPr>
        <p:txBody>
          <a:bodyPr vert="horz" wrap="square" lIns="0" tIns="11766" rIns="0" bIns="0" rtlCol="0">
            <a:spAutoFit/>
          </a:bodyPr>
          <a:lstStyle/>
          <a:p>
            <a:pPr marL="11206">
              <a:spcBef>
                <a:spcPts val="93"/>
              </a:spcBef>
            </a:pPr>
            <a:r>
              <a:rPr sz="662" i="1" dirty="0">
                <a:latin typeface="Calibri"/>
                <a:cs typeface="Calibri"/>
              </a:rPr>
              <a:t>PRIVATE AND CONFIDENTIAL ‐ please </a:t>
            </a:r>
            <a:r>
              <a:rPr sz="662" i="1" spc="-4" dirty="0">
                <a:latin typeface="Calibri"/>
                <a:cs typeface="Calibri"/>
              </a:rPr>
              <a:t>refer </a:t>
            </a:r>
            <a:r>
              <a:rPr sz="662" i="1" dirty="0">
                <a:latin typeface="Calibri"/>
                <a:cs typeface="Calibri"/>
              </a:rPr>
              <a:t>to </a:t>
            </a:r>
            <a:r>
              <a:rPr sz="662" i="1" spc="-4" dirty="0">
                <a:latin typeface="Calibri"/>
                <a:cs typeface="Calibri"/>
              </a:rPr>
              <a:t>the legal disclaimer </a:t>
            </a:r>
            <a:r>
              <a:rPr sz="662" i="1" dirty="0">
                <a:latin typeface="Calibri"/>
                <a:cs typeface="Calibri"/>
              </a:rPr>
              <a:t>on </a:t>
            </a:r>
            <a:r>
              <a:rPr sz="662" i="1" spc="-4" dirty="0">
                <a:latin typeface="Calibri"/>
                <a:cs typeface="Calibri"/>
              </a:rPr>
              <a:t>the last</a:t>
            </a:r>
            <a:r>
              <a:rPr sz="662" i="1" spc="22" dirty="0">
                <a:latin typeface="Calibri"/>
                <a:cs typeface="Calibri"/>
              </a:rPr>
              <a:t> </a:t>
            </a:r>
            <a:r>
              <a:rPr sz="662" i="1" spc="-9" dirty="0">
                <a:latin typeface="Calibri"/>
                <a:cs typeface="Calibri"/>
              </a:rPr>
              <a:t>page</a:t>
            </a:r>
            <a:endParaRPr sz="662">
              <a:latin typeface="Calibri"/>
              <a:cs typeface="Calibri"/>
            </a:endParaRPr>
          </a:p>
        </p:txBody>
      </p:sp>
      <p:sp>
        <p:nvSpPr>
          <p:cNvPr id="16" name="object 16"/>
          <p:cNvSpPr txBox="1"/>
          <p:nvPr/>
        </p:nvSpPr>
        <p:spPr>
          <a:xfrm>
            <a:off x="5209391" y="6561716"/>
            <a:ext cx="1745316" cy="157378"/>
          </a:xfrm>
          <a:prstGeom prst="rect">
            <a:avLst/>
          </a:prstGeom>
        </p:spPr>
        <p:txBody>
          <a:bodyPr vert="horz" wrap="square" lIns="0" tIns="14568" rIns="0" bIns="0" rtlCol="0">
            <a:spAutoFit/>
          </a:bodyPr>
          <a:lstStyle/>
          <a:p>
            <a:pPr marL="11206">
              <a:spcBef>
                <a:spcPts val="115"/>
              </a:spcBef>
            </a:pPr>
            <a:r>
              <a:rPr sz="927" b="1" i="1" spc="9" dirty="0">
                <a:latin typeface="Calibri"/>
                <a:cs typeface="Calibri"/>
              </a:rPr>
              <a:t>Prepared </a:t>
            </a:r>
            <a:r>
              <a:rPr sz="927" b="1" i="1" spc="13" dirty="0">
                <a:latin typeface="Calibri"/>
                <a:cs typeface="Calibri"/>
              </a:rPr>
              <a:t>by </a:t>
            </a:r>
            <a:r>
              <a:rPr sz="927" b="1" i="1" spc="4" dirty="0">
                <a:latin typeface="Calibri"/>
                <a:cs typeface="Calibri"/>
              </a:rPr>
              <a:t>Monticello</a:t>
            </a:r>
            <a:r>
              <a:rPr sz="927" b="1" i="1" spc="-44" dirty="0">
                <a:latin typeface="Calibri"/>
                <a:cs typeface="Calibri"/>
              </a:rPr>
              <a:t> </a:t>
            </a:r>
            <a:r>
              <a:rPr sz="927" b="1" i="1" spc="9" dirty="0">
                <a:latin typeface="Calibri"/>
                <a:cs typeface="Calibri"/>
              </a:rPr>
              <a:t>Associates</a:t>
            </a:r>
            <a:endParaRPr sz="927">
              <a:latin typeface="Calibri"/>
              <a:cs typeface="Calibri"/>
            </a:endParaRPr>
          </a:p>
        </p:txBody>
      </p:sp>
      <p:sp>
        <p:nvSpPr>
          <p:cNvPr id="17" name="object 17"/>
          <p:cNvSpPr txBox="1"/>
          <p:nvPr/>
        </p:nvSpPr>
        <p:spPr>
          <a:xfrm>
            <a:off x="9255611" y="6607437"/>
            <a:ext cx="1107141" cy="113768"/>
          </a:xfrm>
          <a:prstGeom prst="rect">
            <a:avLst/>
          </a:prstGeom>
        </p:spPr>
        <p:txBody>
          <a:bodyPr vert="horz" wrap="square" lIns="0" tIns="11766" rIns="0" bIns="0" rtlCol="0">
            <a:spAutoFit/>
          </a:bodyPr>
          <a:lstStyle/>
          <a:p>
            <a:pPr marL="11206">
              <a:spcBef>
                <a:spcPts val="93"/>
              </a:spcBef>
            </a:pPr>
            <a:r>
              <a:rPr sz="662" i="1" spc="-4" dirty="0">
                <a:latin typeface="Calibri"/>
                <a:cs typeface="Calibri"/>
              </a:rPr>
              <a:t>Source: Morningstar and</a:t>
            </a:r>
            <a:r>
              <a:rPr sz="662" i="1" spc="-18" dirty="0">
                <a:latin typeface="Calibri"/>
                <a:cs typeface="Calibri"/>
              </a:rPr>
              <a:t> </a:t>
            </a:r>
            <a:r>
              <a:rPr sz="662" i="1" dirty="0">
                <a:latin typeface="Calibri"/>
                <a:cs typeface="Calibri"/>
              </a:rPr>
              <a:t>Preqin</a:t>
            </a:r>
            <a:endParaRPr sz="662">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undCode xmlns="80fc83d6-c01a-4bc2-b503-b0f73be92136" xsi:nil="true"/>
    <DateandTime xmlns="80fc83d6-c01a-4bc2-b503-b0f73be9213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3FAF115EACC547B494814BBE490A57" ma:contentTypeVersion="15" ma:contentTypeDescription="Create a new document." ma:contentTypeScope="" ma:versionID="a8bdab87a5ca46fe876dfc043b6b6b9d">
  <xsd:schema xmlns:xsd="http://www.w3.org/2001/XMLSchema" xmlns:xs="http://www.w3.org/2001/XMLSchema" xmlns:p="http://schemas.microsoft.com/office/2006/metadata/properties" xmlns:ns2="80fc83d6-c01a-4bc2-b503-b0f73be92136" xmlns:ns3="c6bebe69-2910-4390-9c59-c301c632dd99" targetNamespace="http://schemas.microsoft.com/office/2006/metadata/properties" ma:root="true" ma:fieldsID="e544bfa0dd9f5faf30914e8d58c4867f" ns2:_="" ns3:_="">
    <xsd:import namespace="80fc83d6-c01a-4bc2-b503-b0f73be92136"/>
    <xsd:import namespace="c6bebe69-2910-4390-9c59-c301c632dd9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FundCode" minOccurs="0"/>
                <xsd:element ref="ns2:MediaServiceOCR" minOccurs="0"/>
                <xsd:element ref="ns2:MediaServiceAutoKeyPoints" minOccurs="0"/>
                <xsd:element ref="ns2:MediaServiceKeyPoints"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c83d6-c01a-4bc2-b503-b0f73be921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FundCode" ma:index="18" nillable="true" ma:displayName="Fund Code" ma:format="Dropdown" ma:internalName="FundCode">
      <xsd:simpleType>
        <xsd:restriction base="dms:Text">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DateandTime" ma:index="22"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6bebe69-2910-4390-9c59-c301c632dd9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79B70D-3FC7-4F2D-B7EF-D2AAD2630821}">
  <ds:schemaRefs>
    <ds:schemaRef ds:uri="http://schemas.microsoft.com/office/2006/metadata/properties"/>
    <ds:schemaRef ds:uri="http://schemas.microsoft.com/office/infopath/2007/PartnerControls"/>
    <ds:schemaRef ds:uri="80fc83d6-c01a-4bc2-b503-b0f73be92136"/>
  </ds:schemaRefs>
</ds:datastoreItem>
</file>

<file path=customXml/itemProps2.xml><?xml version="1.0" encoding="utf-8"?>
<ds:datastoreItem xmlns:ds="http://schemas.openxmlformats.org/officeDocument/2006/customXml" ds:itemID="{2B251F05-C6EA-4BD6-B9FF-E274D0111F1B}">
  <ds:schemaRefs>
    <ds:schemaRef ds:uri="http://schemas.microsoft.com/sharepoint/v3/contenttype/forms"/>
  </ds:schemaRefs>
</ds:datastoreItem>
</file>

<file path=customXml/itemProps3.xml><?xml version="1.0" encoding="utf-8"?>
<ds:datastoreItem xmlns:ds="http://schemas.openxmlformats.org/officeDocument/2006/customXml" ds:itemID="{DFBCB844-0158-4847-93E9-3EAC83FF50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c83d6-c01a-4bc2-b503-b0f73be92136"/>
    <ds:schemaRef ds:uri="c6bebe69-2910-4390-9c59-c301c632d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13297</TotalTime>
  <Words>2283</Words>
  <Application>Microsoft Office PowerPoint</Application>
  <PresentationFormat>Widescreen</PresentationFormat>
  <Paragraphs>635</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Georgia</vt:lpstr>
      <vt:lpstr>Times New Roman</vt:lpstr>
      <vt:lpstr>Office Theme</vt:lpstr>
      <vt:lpstr>Title of Program Goes Here </vt:lpstr>
      <vt:lpstr>   Presenters</vt:lpstr>
      <vt:lpstr>   Questions</vt:lpstr>
      <vt:lpstr>   About MaineCF</vt:lpstr>
      <vt:lpstr>   Fund Types</vt:lpstr>
      <vt:lpstr>   2021 In Review</vt:lpstr>
      <vt:lpstr>   Growth of Assets, 2000-2021</vt:lpstr>
      <vt:lpstr>  M Return and Risk</vt:lpstr>
      <vt:lpstr>Leadership of Asset Classes</vt:lpstr>
      <vt:lpstr>   Investment Performance (annualized, as of 12/31/21)</vt:lpstr>
      <vt:lpstr>   Investment Performance (annualized, as of 3/31/22)</vt:lpstr>
      <vt:lpstr>   Investment Performance (MaineCF vs InvMetrics E&amp;F, as of 12/31/21) </vt:lpstr>
      <vt:lpstr>   Investment Performance (MaineCF vs 88 $100M+ AUM Community     Foundations, as of 12/31/21) </vt:lpstr>
      <vt:lpstr>   Responsible Investing (aka “ESG”)</vt:lpstr>
      <vt:lpstr>   Responsible Investing (aka “ESG”)</vt:lpstr>
      <vt:lpstr>   Thoughts for 2022</vt:lpstr>
      <vt:lpstr>Title of Program Goes Here </vt:lpstr>
      <vt:lpstr>   MaineCF Investment Committee</vt:lpstr>
      <vt:lpstr>Inve   Independent Investment Consultant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Building  Grant Program</dc:title>
  <dc:creator>Laura Lee</dc:creator>
  <cp:lastModifiedBy>Liana S. Kingsbury</cp:lastModifiedBy>
  <cp:revision>13</cp:revision>
  <dcterms:created xsi:type="dcterms:W3CDTF">2020-12-06T14:38:27Z</dcterms:created>
  <dcterms:modified xsi:type="dcterms:W3CDTF">2022-05-05T16:14:06Z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0x010100093FAF115EACC547B494814BBE490A57</vt:lpwstr>
  </property>
</Properties>
</file>