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61" r:id="rId5"/>
    <p:sldId id="258" r:id="rId6"/>
    <p:sldId id="263" r:id="rId7"/>
    <p:sldId id="259" r:id="rId8"/>
    <p:sldId id="266" r:id="rId9"/>
    <p:sldId id="267" r:id="rId10"/>
    <p:sldId id="340" r:id="rId11"/>
    <p:sldId id="1815" r:id="rId12"/>
    <p:sldId id="256" r:id="rId13"/>
    <p:sldId id="269" r:id="rId14"/>
    <p:sldId id="336" r:id="rId15"/>
    <p:sldId id="270" r:id="rId16"/>
    <p:sldId id="337" r:id="rId17"/>
    <p:sldId id="338" r:id="rId18"/>
    <p:sldId id="1817" r:id="rId19"/>
    <p:sldId id="1818" r:id="rId20"/>
    <p:sldId id="260" r:id="rId21"/>
    <p:sldId id="1816" r:id="rId22"/>
    <p:sldId id="33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Nemitz" initials="AN" lastIdx="1" clrIdx="0">
    <p:extLst>
      <p:ext uri="{19B8F6BF-5375-455C-9EA6-DF929625EA0E}">
        <p15:presenceInfo xmlns:p15="http://schemas.microsoft.com/office/powerpoint/2012/main" userId="S::anemitz@mainecf.org::48cd46fa-aaeb-455a-b461-8b8cc59822a9" providerId="AD"/>
      </p:ext>
    </p:extLst>
  </p:cmAuthor>
  <p:cmAuthor id="2" name="Liana S. Kingsbury" initials="LSK" lastIdx="1" clrIdx="1">
    <p:extLst>
      <p:ext uri="{19B8F6BF-5375-455C-9EA6-DF929625EA0E}">
        <p15:presenceInfo xmlns:p15="http://schemas.microsoft.com/office/powerpoint/2012/main" userId="S::lkingsbury@mainecf.org::5136cb44-b567-4595-8d33-9971807421d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48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8613CD-914C-45CA-BCF1-95437D4B0B0B}" v="59" dt="2022-05-04T20:04:41.4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99" autoAdjust="0"/>
    <p:restoredTop sz="81121" autoAdjust="0"/>
  </p:normalViewPr>
  <p:slideViewPr>
    <p:cSldViewPr snapToGrid="0">
      <p:cViewPr varScale="1">
        <p:scale>
          <a:sx n="92" d="100"/>
          <a:sy n="92" d="100"/>
        </p:scale>
        <p:origin x="540" y="9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19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6900687986548025E-2"/>
          <c:y val="0.17877814329146435"/>
          <c:w val="0.88701273316912965"/>
          <c:h val="0.76154741636980816"/>
        </c:manualLayout>
      </c:layout>
      <c:pie3DChart>
        <c:varyColors val="1"/>
        <c:ser>
          <c:idx val="0"/>
          <c:order val="0"/>
          <c:tx>
            <c:strRef>
              <c:f>Sheet1!$B$1</c:f>
              <c:strCache>
                <c:ptCount val="1"/>
                <c:pt idx="0">
                  <c:v>Column2</c:v>
                </c:pt>
              </c:strCache>
            </c:strRef>
          </c:tx>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extLst>
              <c:ext xmlns:c16="http://schemas.microsoft.com/office/drawing/2014/chart" uri="{C3380CC4-5D6E-409C-BE32-E72D297353CC}">
                <c16:uniqueId val="{00000002-F741-47EE-8540-4945F2BA52C5}"/>
              </c:ext>
            </c:extLst>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c:ext xmlns:c16="http://schemas.microsoft.com/office/drawing/2014/chart" uri="{C3380CC4-5D6E-409C-BE32-E72D297353CC}">
                <c16:uniqueId val="{00000005-F741-47EE-8540-4945F2BA52C5}"/>
              </c:ext>
            </c:extLst>
          </c:dPt>
          <c:dPt>
            <c:idx val="2"/>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c:ext xmlns:c16="http://schemas.microsoft.com/office/drawing/2014/chart" uri="{C3380CC4-5D6E-409C-BE32-E72D297353CC}">
                <c16:uniqueId val="{00000004-F741-47EE-8540-4945F2BA52C5}"/>
              </c:ext>
            </c:extLst>
          </c:dPt>
          <c:dPt>
            <c:idx val="3"/>
            <c:bubble3D val="0"/>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3-F741-47EE-8540-4945F2BA52C5}"/>
              </c:ext>
            </c:extLst>
          </c:dPt>
          <c:dPt>
            <c:idx val="4"/>
            <c:bubble3D val="0"/>
            <c:spPr>
              <a:solidFill>
                <a:schemeClr val="accent5">
                  <a:alpha val="90000"/>
                </a:schemeClr>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extLst>
              <c:ext xmlns:c16="http://schemas.microsoft.com/office/drawing/2014/chart" uri="{C3380CC4-5D6E-409C-BE32-E72D297353CC}">
                <c16:uniqueId val="{00000006-F741-47EE-8540-4945F2BA52C5}"/>
              </c:ext>
            </c:extLst>
          </c:dPt>
          <c:dPt>
            <c:idx val="5"/>
            <c:bubble3D val="0"/>
            <c:spPr>
              <a:solidFill>
                <a:schemeClr val="accent6">
                  <a:alpha val="90000"/>
                </a:schemeClr>
              </a:solidFill>
              <a:ln w="19050">
                <a:solidFill>
                  <a:schemeClr val="accent6">
                    <a:lumMod val="75000"/>
                  </a:schemeClr>
                </a:solidFill>
              </a:ln>
              <a:effectLst>
                <a:innerShdw blurRad="114300">
                  <a:schemeClr val="accent6">
                    <a:lumMod val="75000"/>
                  </a:schemeClr>
                </a:innerShdw>
              </a:effectLst>
              <a:scene3d>
                <a:camera prst="orthographicFront"/>
                <a:lightRig rig="threePt" dir="t"/>
              </a:scene3d>
              <a:sp3d contourW="19050" prstMaterial="flat">
                <a:contourClr>
                  <a:schemeClr val="accent6">
                    <a:lumMod val="75000"/>
                  </a:schemeClr>
                </a:contourClr>
              </a:sp3d>
            </c:spPr>
            <c:extLst>
              <c:ext xmlns:c16="http://schemas.microsoft.com/office/drawing/2014/chart" uri="{C3380CC4-5D6E-409C-BE32-E72D297353CC}">
                <c16:uniqueId val="{00000008-F741-47EE-8540-4945F2BA52C5}"/>
              </c:ext>
            </c:extLst>
          </c:dPt>
          <c:dPt>
            <c:idx val="6"/>
            <c:bubble3D val="0"/>
            <c:spPr>
              <a:solidFill>
                <a:schemeClr val="accent1">
                  <a:lumMod val="60000"/>
                  <a:alpha val="90000"/>
                </a:schemeClr>
              </a:solidFill>
              <a:ln w="19050">
                <a:solidFill>
                  <a:schemeClr val="accent1">
                    <a:lumMod val="60000"/>
                    <a:lumMod val="75000"/>
                  </a:schemeClr>
                </a:solidFill>
              </a:ln>
              <a:effectLst>
                <a:innerShdw blurRad="114300">
                  <a:schemeClr val="accent1">
                    <a:lumMod val="60000"/>
                    <a:lumMod val="75000"/>
                  </a:schemeClr>
                </a:innerShdw>
              </a:effectLst>
              <a:scene3d>
                <a:camera prst="orthographicFront"/>
                <a:lightRig rig="threePt" dir="t"/>
              </a:scene3d>
              <a:sp3d contourW="19050" prstMaterial="flat">
                <a:contourClr>
                  <a:schemeClr val="accent1">
                    <a:lumMod val="60000"/>
                    <a:lumMod val="75000"/>
                  </a:schemeClr>
                </a:contourClr>
              </a:sp3d>
            </c:spPr>
            <c:extLst>
              <c:ext xmlns:c16="http://schemas.microsoft.com/office/drawing/2014/chart" uri="{C3380CC4-5D6E-409C-BE32-E72D297353CC}">
                <c16:uniqueId val="{00000007-F741-47EE-8540-4945F2BA52C5}"/>
              </c:ext>
            </c:extLst>
          </c:dPt>
          <c:dLbls>
            <c:dLbl>
              <c:idx val="0"/>
              <c:layout>
                <c:manualLayout>
                  <c:x val="4.8182710919743243E-2"/>
                  <c:y val="1.6738742478436654E-3"/>
                </c:manualLayout>
              </c:layout>
              <c:tx>
                <c:rich>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fld id="{7428D8D8-82FA-4140-9EEC-F77583D3C7C1}" type="CATEGORYNAME">
                      <a:rPr lang="en-US" sz="1800" b="1"/>
                      <a:pPr>
                        <a:defRPr/>
                      </a:pPr>
                      <a:t>[CATEGORY NAME]</a:t>
                    </a:fld>
                    <a:r>
                      <a:rPr lang="en-US" sz="1800" baseline="0" dirty="0"/>
                      <a:t>
</a:t>
                    </a:r>
                    <a:fld id="{155B6A58-4C12-44CB-98D4-2174383DD109}" type="PERCENTAGE">
                      <a:rPr lang="en-US" sz="1800" baseline="0"/>
                      <a:pPr>
                        <a:defRPr/>
                      </a:pPr>
                      <a:t>[PERCENTAGE]</a:t>
                    </a:fld>
                    <a:endParaRPr lang="en-US" sz="1800" baseline="0" dirty="0"/>
                  </a:p>
                </c:rich>
              </c:tx>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solidFill>
                      <a:schemeClr val="lt1">
                        <a:alpha val="90000"/>
                      </a:schemeClr>
                    </a:solidFill>
                    <a:ln w="12700" cap="flat" cmpd="sng" algn="ctr">
                      <a:solidFill>
                        <a:schemeClr val="accent1"/>
                      </a:solidFill>
                      <a:round/>
                    </a:ln>
                  </c15:spPr>
                  <c15:dlblFieldTable/>
                  <c15:showDataLabelsRange val="0"/>
                </c:ext>
                <c:ext xmlns:c16="http://schemas.microsoft.com/office/drawing/2014/chart" uri="{C3380CC4-5D6E-409C-BE32-E72D297353CC}">
                  <c16:uniqueId val="{00000002-F741-47EE-8540-4945F2BA52C5}"/>
                </c:ext>
              </c:extLst>
            </c:dLbl>
            <c:dLbl>
              <c:idx val="1"/>
              <c:layout>
                <c:manualLayout>
                  <c:x val="0.15293326861089354"/>
                  <c:y val="-5.1776314946169272E-2"/>
                </c:manualLayout>
              </c:layout>
              <c:tx>
                <c:rich>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fld id="{E99A8991-52AF-4168-BF96-CD470E021270}" type="CATEGORYNAME">
                      <a:rPr lang="en-US" sz="1800" b="1"/>
                      <a:pPr>
                        <a:defRPr>
                          <a:solidFill>
                            <a:schemeClr val="accent1"/>
                          </a:solidFill>
                        </a:defRPr>
                      </a:pPr>
                      <a:t>[CATEGORY NAME]</a:t>
                    </a:fld>
                    <a:r>
                      <a:rPr lang="en-US" sz="1800" baseline="0" dirty="0"/>
                      <a:t>
</a:t>
                    </a:r>
                    <a:fld id="{A4B2A50E-1945-430A-9055-3D309863C0E1}" type="PERCENTAGE">
                      <a:rPr lang="en-US" sz="1800" baseline="0"/>
                      <a:pPr>
                        <a:defRPr>
                          <a:solidFill>
                            <a:schemeClr val="accent1"/>
                          </a:solidFill>
                        </a:defRPr>
                      </a:pPr>
                      <a:t>[PERCENTAGE]</a:t>
                    </a:fld>
                    <a:endParaRPr lang="en-US" sz="1800" baseline="0" dirty="0"/>
                  </a:p>
                </c:rich>
              </c:tx>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solidFill>
                      <a:schemeClr val="lt1">
                        <a:alpha val="90000"/>
                      </a:schemeClr>
                    </a:solidFill>
                    <a:ln w="12700" cap="flat" cmpd="sng" algn="ctr">
                      <a:solidFill>
                        <a:schemeClr val="accent1"/>
                      </a:solidFill>
                      <a:round/>
                    </a:ln>
                  </c15:spPr>
                  <c15:dlblFieldTable/>
                  <c15:showDataLabelsRange val="0"/>
                </c:ext>
                <c:ext xmlns:c16="http://schemas.microsoft.com/office/drawing/2014/chart" uri="{C3380CC4-5D6E-409C-BE32-E72D297353CC}">
                  <c16:uniqueId val="{00000005-F741-47EE-8540-4945F2BA52C5}"/>
                </c:ext>
              </c:extLst>
            </c:dLbl>
            <c:dLbl>
              <c:idx val="2"/>
              <c:layout>
                <c:manualLayout>
                  <c:x val="-3.4547613188976381E-2"/>
                  <c:y val="-5.1733203989863509E-2"/>
                </c:manualLayout>
              </c:layout>
              <c:tx>
                <c:rich>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fld id="{ADF51602-1891-4072-B523-A88A4F2179C6}" type="CATEGORYNAME">
                      <a:rPr lang="en-US" sz="1800" b="1"/>
                      <a:pPr>
                        <a:defRPr>
                          <a:solidFill>
                            <a:schemeClr val="accent1"/>
                          </a:solidFill>
                        </a:defRPr>
                      </a:pPr>
                      <a:t>[CATEGORY NAME]</a:t>
                    </a:fld>
                    <a:r>
                      <a:rPr lang="en-US" sz="1800" b="1" baseline="0" dirty="0"/>
                      <a:t>
</a:t>
                    </a:r>
                    <a:fld id="{C39ECF7E-FC69-49D9-A4AE-C368F97E6C6D}" type="PERCENTAGE">
                      <a:rPr lang="en-US" sz="1800" b="1" baseline="0"/>
                      <a:pPr>
                        <a:defRPr>
                          <a:solidFill>
                            <a:schemeClr val="accent1"/>
                          </a:solidFill>
                        </a:defRPr>
                      </a:pPr>
                      <a:t>[PERCENTAGE]</a:t>
                    </a:fld>
                    <a:endParaRPr lang="en-US" sz="1800" b="1" baseline="0" dirty="0"/>
                  </a:p>
                </c:rich>
              </c:tx>
              <c:spPr>
                <a:solidFill>
                  <a:schemeClr val="lt1">
                    <a:alpha val="9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solidFill>
                      <a:schemeClr val="lt1">
                        <a:alpha val="90000"/>
                      </a:schemeClr>
                    </a:solidFill>
                    <a:ln w="12700" cap="flat" cmpd="sng" algn="ctr">
                      <a:solidFill>
                        <a:schemeClr val="accent1"/>
                      </a:solidFill>
                      <a:round/>
                    </a:ln>
                  </c15:spPr>
                  <c15:dlblFieldTable/>
                  <c15:showDataLabelsRange val="0"/>
                </c:ext>
                <c:ext xmlns:c16="http://schemas.microsoft.com/office/drawing/2014/chart" uri="{C3380CC4-5D6E-409C-BE32-E72D297353CC}">
                  <c16:uniqueId val="{00000004-F741-47EE-8540-4945F2BA52C5}"/>
                </c:ext>
              </c:extLst>
            </c:dLbl>
            <c:dLbl>
              <c:idx val="3"/>
              <c:layout>
                <c:manualLayout>
                  <c:x val="-2.7632387898871257E-2"/>
                  <c:y val="5.8657673258379922E-2"/>
                </c:manualLayout>
              </c:layout>
              <c:tx>
                <c:rich>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fld id="{65EE42BE-E267-41C8-93EF-5E42D0FE8D23}" type="CATEGORYNAME">
                      <a:rPr lang="en-US" sz="1800" b="1"/>
                      <a:pPr>
                        <a:defRPr>
                          <a:solidFill>
                            <a:schemeClr val="accent1"/>
                          </a:solidFill>
                        </a:defRPr>
                      </a:pPr>
                      <a:t>[CATEGORY NAME]</a:t>
                    </a:fld>
                    <a:r>
                      <a:rPr lang="en-US" sz="1800" b="1" baseline="0" dirty="0"/>
                      <a:t>
</a:t>
                    </a:r>
                    <a:fld id="{D3A31108-164C-4EAA-87B9-51E25897D05F}" type="PERCENTAGE">
                      <a:rPr lang="en-US" sz="1800" b="1" baseline="0"/>
                      <a:pPr>
                        <a:defRPr>
                          <a:solidFill>
                            <a:schemeClr val="accent1"/>
                          </a:solidFill>
                        </a:defRPr>
                      </a:pPr>
                      <a:t>[PERCENTAGE]</a:t>
                    </a:fld>
                    <a:endParaRPr lang="en-US" sz="1800" b="1" baseline="0" dirty="0"/>
                  </a:p>
                </c:rich>
              </c:tx>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solidFill>
                      <a:schemeClr val="lt1">
                        <a:alpha val="90000"/>
                      </a:schemeClr>
                    </a:solidFill>
                    <a:ln w="12700" cap="flat" cmpd="sng" algn="ctr">
                      <a:solidFill>
                        <a:schemeClr val="accent1"/>
                      </a:solidFill>
                      <a:round/>
                    </a:ln>
                  </c15:spPr>
                  <c15:dlblFieldTable/>
                  <c15:showDataLabelsRange val="0"/>
                </c:ext>
                <c:ext xmlns:c16="http://schemas.microsoft.com/office/drawing/2014/chart" uri="{C3380CC4-5D6E-409C-BE32-E72D297353CC}">
                  <c16:uniqueId val="{00000003-F741-47EE-8540-4945F2BA52C5}"/>
                </c:ext>
              </c:extLst>
            </c:dLbl>
            <c:dLbl>
              <c:idx val="4"/>
              <c:layout>
                <c:manualLayout>
                  <c:x val="-6.1167966890163822E-2"/>
                  <c:y val="4.2316320557517433E-2"/>
                </c:manualLayout>
              </c:layout>
              <c:tx>
                <c:rich>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fld id="{56D3A295-CA81-4CC8-9608-A6338C5D0DEF}" type="CATEGORYNAME">
                      <a:rPr lang="en-US" sz="1800" b="1"/>
                      <a:pPr>
                        <a:defRPr>
                          <a:solidFill>
                            <a:schemeClr val="accent1"/>
                          </a:solidFill>
                        </a:defRPr>
                      </a:pPr>
                      <a:t>[CATEGORY NAME]</a:t>
                    </a:fld>
                    <a:r>
                      <a:rPr lang="en-US" baseline="0" dirty="0"/>
                      <a:t>
</a:t>
                    </a:r>
                    <a:fld id="{AA22B116-9EE1-4DE3-8740-725264EF4F77}" type="PERCENTAGE">
                      <a:rPr lang="en-US" sz="1800" b="1" baseline="0"/>
                      <a:pPr>
                        <a:defRPr>
                          <a:solidFill>
                            <a:schemeClr val="accent1"/>
                          </a:solidFill>
                        </a:defRPr>
                      </a:pPr>
                      <a:t>[PERCENTAGE]</a:t>
                    </a:fld>
                    <a:endParaRPr lang="en-US" baseline="0" dirty="0"/>
                  </a:p>
                </c:rich>
              </c:tx>
              <c:spPr>
                <a:solidFill>
                  <a:schemeClr val="lt1">
                    <a:alpha val="90000"/>
                  </a:schemeClr>
                </a:solidFill>
                <a:ln w="12700" cap="flat" cmpd="sng" algn="ctr">
                  <a:solidFill>
                    <a:schemeClr val="accent5"/>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solidFill>
                      <a:schemeClr val="lt1">
                        <a:alpha val="90000"/>
                      </a:schemeClr>
                    </a:solidFill>
                    <a:ln w="12700" cap="flat" cmpd="sng" algn="ctr">
                      <a:solidFill>
                        <a:schemeClr val="accent1"/>
                      </a:solidFill>
                      <a:round/>
                    </a:ln>
                  </c15:spPr>
                  <c15:dlblFieldTable/>
                  <c15:showDataLabelsRange val="0"/>
                </c:ext>
                <c:ext xmlns:c16="http://schemas.microsoft.com/office/drawing/2014/chart" uri="{C3380CC4-5D6E-409C-BE32-E72D297353CC}">
                  <c16:uniqueId val="{00000006-F741-47EE-8540-4945F2BA52C5}"/>
                </c:ext>
              </c:extLst>
            </c:dLbl>
            <c:dLbl>
              <c:idx val="5"/>
              <c:layout>
                <c:manualLayout>
                  <c:x val="2.368682368327224E-2"/>
                  <c:y val="-1.940399905378179E-2"/>
                </c:manualLayout>
              </c:layout>
              <c:tx>
                <c:rich>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fld id="{F5130A6B-879F-42C8-861F-DA95CC697CCF}" type="CATEGORYNAME">
                      <a:rPr lang="en-US" b="1" dirty="0"/>
                      <a:pPr>
                        <a:defRPr>
                          <a:solidFill>
                            <a:schemeClr val="accent1"/>
                          </a:solidFill>
                        </a:defRPr>
                      </a:pPr>
                      <a:t>[CATEGORY NAME]</a:t>
                    </a:fld>
                    <a:r>
                      <a:rPr lang="en-US" b="1" baseline="0" dirty="0"/>
                      <a:t>
</a:t>
                    </a:r>
                    <a:fld id="{4260D2EE-6DA0-4B55-9B1F-5B9B3F45DCFA}" type="PERCENTAGE">
                      <a:rPr lang="en-US" b="1" baseline="0" dirty="0"/>
                      <a:pPr>
                        <a:defRPr>
                          <a:solidFill>
                            <a:schemeClr val="accent1"/>
                          </a:solidFill>
                        </a:defRPr>
                      </a:pPr>
                      <a:t>[PERCENTAGE]</a:t>
                    </a:fld>
                    <a:endParaRPr lang="en-US" b="1" baseline="0" dirty="0"/>
                  </a:p>
                </c:rich>
              </c:tx>
              <c:spPr>
                <a:solidFill>
                  <a:schemeClr val="lt1">
                    <a:alpha val="90000"/>
                  </a:schemeClr>
                </a:solidFill>
                <a:ln w="12700" cap="flat" cmpd="sng" algn="ctr">
                  <a:solidFill>
                    <a:schemeClr val="accent6"/>
                  </a:solidFill>
                  <a:round/>
                </a:ln>
                <a:effectLst>
                  <a:outerShdw blurRad="50800" dist="38100" dir="2700000" algn="tl" rotWithShape="0">
                    <a:schemeClr val="accent6">
                      <a:lumMod val="75000"/>
                      <a:alpha val="40000"/>
                    </a:schemeClr>
                  </a:outerShdw>
                </a:effectLst>
              </c:spPr>
              <c:txPr>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solidFill>
                      <a:schemeClr val="lt1">
                        <a:alpha val="90000"/>
                      </a:schemeClr>
                    </a:solidFill>
                    <a:ln w="12700" cap="flat" cmpd="sng" algn="ctr">
                      <a:solidFill>
                        <a:schemeClr val="accent1"/>
                      </a:solidFill>
                      <a:round/>
                    </a:ln>
                  </c15:spPr>
                  <c15:dlblFieldTable/>
                  <c15:showDataLabelsRange val="0"/>
                </c:ext>
                <c:ext xmlns:c16="http://schemas.microsoft.com/office/drawing/2014/chart" uri="{C3380CC4-5D6E-409C-BE32-E72D297353CC}">
                  <c16:uniqueId val="{00000008-F741-47EE-8540-4945F2BA52C5}"/>
                </c:ext>
              </c:extLst>
            </c:dLbl>
            <c:dLbl>
              <c:idx val="6"/>
              <c:layout>
                <c:manualLayout>
                  <c:x val="0.10212837805978424"/>
                  <c:y val="-2.9706357724088826E-2"/>
                </c:manualLayout>
              </c:layout>
              <c:tx>
                <c:rich>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fld id="{DF19BAA0-3A5F-4489-9040-63DEB5DE527A}" type="CATEGORYNAME">
                      <a:rPr lang="en-US" b="1"/>
                      <a:pPr>
                        <a:defRPr>
                          <a:solidFill>
                            <a:schemeClr val="accent1"/>
                          </a:solidFill>
                        </a:defRPr>
                      </a:pPr>
                      <a:t>[CATEGORY NAME]</a:t>
                    </a:fld>
                    <a:r>
                      <a:rPr lang="en-US" b="1" baseline="0" dirty="0"/>
                      <a:t>
</a:t>
                    </a:r>
                    <a:fld id="{2098C8C6-533D-4B70-982E-387E7CBE8279}" type="PERCENTAGE">
                      <a:rPr lang="en-US" b="1" baseline="0"/>
                      <a:pPr>
                        <a:defRPr>
                          <a:solidFill>
                            <a:schemeClr val="accent1"/>
                          </a:solidFill>
                        </a:defRPr>
                      </a:pPr>
                      <a:t>[PERCENTAGE]</a:t>
                    </a:fld>
                    <a:endParaRPr lang="en-US" b="1" baseline="0" dirty="0"/>
                  </a:p>
                </c:rich>
              </c:tx>
              <c:spPr>
                <a:solidFill>
                  <a:schemeClr val="lt1">
                    <a:alpha val="90000"/>
                  </a:schemeClr>
                </a:solidFill>
                <a:ln w="12700" cap="flat" cmpd="sng" algn="ctr">
                  <a:solidFill>
                    <a:schemeClr val="accent1">
                      <a:lumMod val="60000"/>
                    </a:schemeClr>
                  </a:solidFill>
                  <a:round/>
                </a:ln>
                <a:effectLst>
                  <a:outerShdw blurRad="50800" dist="38100" dir="2700000" algn="tl" rotWithShape="0">
                    <a:schemeClr val="accent1">
                      <a:lumMod val="60000"/>
                      <a:lumMod val="75000"/>
                      <a:alpha val="40000"/>
                    </a:schemeClr>
                  </a:outerShdw>
                </a:effectLst>
              </c:spPr>
              <c:txPr>
                <a:bodyPr rot="0" spcFirstLastPara="1" vertOverflow="clip" horzOverflow="clip" vert="horz" wrap="square" lIns="36576" tIns="18288" rIns="36576" bIns="18288" anchor="ctr" anchorCtr="1">
                  <a:spAutoFit/>
                </a:bodyPr>
                <a:lstStyle/>
                <a:p>
                  <a:pPr>
                    <a:defRPr sz="1330" b="0" i="0" u="none" strike="noStrike" kern="1200" baseline="0">
                      <a:solidFill>
                        <a:schemeClr val="accent1"/>
                      </a:solidFill>
                      <a:effectLst/>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solidFill>
                      <a:schemeClr val="lt1">
                        <a:alpha val="90000"/>
                      </a:schemeClr>
                    </a:solidFill>
                    <a:ln w="12700" cap="flat" cmpd="sng" algn="ctr">
                      <a:solidFill>
                        <a:schemeClr val="accent1"/>
                      </a:solidFill>
                      <a:round/>
                    </a:ln>
                  </c15:spPr>
                  <c15:dlblFieldTable/>
                  <c15:showDataLabelsRange val="0"/>
                </c:ext>
                <c:ext xmlns:c16="http://schemas.microsoft.com/office/drawing/2014/chart" uri="{C3380CC4-5D6E-409C-BE32-E72D297353CC}">
                  <c16:uniqueId val="{00000007-F741-47EE-8540-4945F2BA52C5}"/>
                </c:ext>
              </c:extLst>
            </c:dLbl>
            <c:spPr>
              <a:solidFill>
                <a:prstClr val="white">
                  <a:alpha val="90000"/>
                </a:prstClr>
              </a:solidFill>
              <a:ln w="12700" cap="flat" cmpd="sng" algn="ctr">
                <a:solidFill>
                  <a:srgbClr val="4472C4"/>
                </a:solidFill>
                <a:round/>
              </a:ln>
              <a:effectLst>
                <a:outerShdw blurRad="50800" dist="38100" dir="2700000" algn="tl" rotWithShape="0">
                  <a:srgbClr val="4472C4">
                    <a:lumMod val="75000"/>
                    <a:alpha val="40000"/>
                  </a:srgbClr>
                </a:outerShdw>
              </a:effectLst>
            </c:spPr>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a:solidFill>
                    <a:schemeClr val="lt1">
                      <a:alpha val="90000"/>
                    </a:schemeClr>
                  </a:solidFill>
                  <a:ln w="12700" cap="flat" cmpd="sng" algn="ctr">
                    <a:solidFill>
                      <a:schemeClr val="accent1"/>
                    </a:solidFill>
                    <a:round/>
                  </a:ln>
                </c15:spPr>
              </c:ext>
            </c:extLst>
          </c:dLbls>
          <c:cat>
            <c:strRef>
              <c:f>Sheet1!$A$2:$A$8</c:f>
              <c:strCache>
                <c:ptCount val="7"/>
                <c:pt idx="0">
                  <c:v>Donor Advised</c:v>
                </c:pt>
                <c:pt idx="1">
                  <c:v>Nonprofit Agency</c:v>
                </c:pt>
                <c:pt idx="2">
                  <c:v>Designated</c:v>
                </c:pt>
                <c:pt idx="3">
                  <c:v>Field of Interest</c:v>
                </c:pt>
                <c:pt idx="4">
                  <c:v>Scholarship</c:v>
                </c:pt>
                <c:pt idx="5">
                  <c:v>Unrestricted</c:v>
                </c:pt>
                <c:pt idx="6">
                  <c:v>Other</c:v>
                </c:pt>
              </c:strCache>
            </c:strRef>
          </c:cat>
          <c:val>
            <c:numRef>
              <c:f>Sheet1!$B$2:$B$8</c:f>
              <c:numCache>
                <c:formatCode>0%</c:formatCode>
                <c:ptCount val="7"/>
                <c:pt idx="0">
                  <c:v>0.38</c:v>
                </c:pt>
                <c:pt idx="1">
                  <c:v>0.17</c:v>
                </c:pt>
                <c:pt idx="2">
                  <c:v>0.16</c:v>
                </c:pt>
                <c:pt idx="3">
                  <c:v>0.14000000000000001</c:v>
                </c:pt>
                <c:pt idx="4">
                  <c:v>0.09</c:v>
                </c:pt>
                <c:pt idx="5">
                  <c:v>0.02</c:v>
                </c:pt>
                <c:pt idx="6">
                  <c:v>0.04</c:v>
                </c:pt>
              </c:numCache>
            </c:numRef>
          </c:val>
          <c:extLst>
            <c:ext xmlns:c16="http://schemas.microsoft.com/office/drawing/2014/chart" uri="{C3380CC4-5D6E-409C-BE32-E72D297353CC}">
              <c16:uniqueId val="{00000000-F741-47EE-8540-4945F2BA52C5}"/>
            </c:ext>
          </c:extLst>
        </c:ser>
        <c:dLbls>
          <c:showLegendKey val="0"/>
          <c:showVal val="0"/>
          <c:showCatName val="1"/>
          <c:showSerName val="0"/>
          <c:showPercent val="1"/>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Net Cash Flows</c:v>
                </c:pt>
              </c:strCache>
            </c:strRef>
          </c:tx>
          <c:spPr>
            <a:solidFill>
              <a:schemeClr val="accent1"/>
            </a:solidFill>
            <a:ln>
              <a:noFill/>
            </a:ln>
            <a:effectLst/>
          </c:spPr>
          <c:invertIfNegative val="0"/>
          <c:cat>
            <c:numRef>
              <c:f>Sheet1!$A$2:$A$23</c:f>
              <c:numCache>
                <c:formatCode>General</c:formatCode>
                <c:ptCount val="22"/>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numCache>
            </c:numRef>
          </c:cat>
          <c:val>
            <c:numRef>
              <c:f>Sheet1!$B$2:$B$23</c:f>
              <c:numCache>
                <c:formatCode>#,##0</c:formatCode>
                <c:ptCount val="22"/>
                <c:pt idx="0">
                  <c:v>64820931</c:v>
                </c:pt>
                <c:pt idx="1">
                  <c:v>69401800</c:v>
                </c:pt>
                <c:pt idx="2">
                  <c:v>69861710</c:v>
                </c:pt>
                <c:pt idx="3">
                  <c:v>69777624</c:v>
                </c:pt>
                <c:pt idx="4">
                  <c:v>70066517</c:v>
                </c:pt>
                <c:pt idx="5">
                  <c:v>70807252</c:v>
                </c:pt>
                <c:pt idx="6">
                  <c:v>73003597</c:v>
                </c:pt>
                <c:pt idx="7">
                  <c:v>78779539</c:v>
                </c:pt>
                <c:pt idx="8">
                  <c:v>86525078</c:v>
                </c:pt>
                <c:pt idx="9">
                  <c:v>91408893</c:v>
                </c:pt>
                <c:pt idx="10">
                  <c:v>100734233</c:v>
                </c:pt>
                <c:pt idx="11">
                  <c:v>120476597</c:v>
                </c:pt>
                <c:pt idx="12">
                  <c:v>120606349</c:v>
                </c:pt>
                <c:pt idx="13">
                  <c:v>134968429</c:v>
                </c:pt>
                <c:pt idx="14">
                  <c:v>147315324</c:v>
                </c:pt>
                <c:pt idx="15">
                  <c:v>157139840</c:v>
                </c:pt>
                <c:pt idx="16">
                  <c:v>161163437</c:v>
                </c:pt>
                <c:pt idx="17">
                  <c:v>184954599</c:v>
                </c:pt>
                <c:pt idx="18" formatCode="General">
                  <c:v>180541838</c:v>
                </c:pt>
                <c:pt idx="19" formatCode="General">
                  <c:v>176450757</c:v>
                </c:pt>
                <c:pt idx="20" formatCode="General">
                  <c:v>168078156</c:v>
                </c:pt>
                <c:pt idx="21" formatCode="General">
                  <c:v>163668511.63</c:v>
                </c:pt>
              </c:numCache>
            </c:numRef>
          </c:val>
          <c:extLst>
            <c:ext xmlns:c16="http://schemas.microsoft.com/office/drawing/2014/chart" uri="{C3380CC4-5D6E-409C-BE32-E72D297353CC}">
              <c16:uniqueId val="{00000000-6F20-4A5F-989D-88A6E629CAB4}"/>
            </c:ext>
          </c:extLst>
        </c:ser>
        <c:ser>
          <c:idx val="1"/>
          <c:order val="1"/>
          <c:tx>
            <c:strRef>
              <c:f>Sheet1!$C$1</c:f>
              <c:strCache>
                <c:ptCount val="1"/>
                <c:pt idx="0">
                  <c:v> Cumulative Investment Return </c:v>
                </c:pt>
              </c:strCache>
            </c:strRef>
          </c:tx>
          <c:spPr>
            <a:solidFill>
              <a:schemeClr val="accent2"/>
            </a:solidFill>
            <a:ln>
              <a:noFill/>
            </a:ln>
            <a:effectLst/>
          </c:spPr>
          <c:invertIfNegative val="0"/>
          <c:cat>
            <c:numRef>
              <c:f>Sheet1!$A$2:$A$23</c:f>
              <c:numCache>
                <c:formatCode>General</c:formatCode>
                <c:ptCount val="22"/>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numCache>
            </c:numRef>
          </c:cat>
          <c:val>
            <c:numRef>
              <c:f>Sheet1!$C$2:$C$23</c:f>
              <c:numCache>
                <c:formatCode>#,##0</c:formatCode>
                <c:ptCount val="22"/>
                <c:pt idx="0">
                  <c:v>30233423</c:v>
                </c:pt>
                <c:pt idx="1">
                  <c:v>28705916</c:v>
                </c:pt>
                <c:pt idx="2">
                  <c:v>22576565</c:v>
                </c:pt>
                <c:pt idx="3">
                  <c:v>61678985</c:v>
                </c:pt>
                <c:pt idx="4">
                  <c:v>84052935</c:v>
                </c:pt>
                <c:pt idx="5">
                  <c:v>98447284</c:v>
                </c:pt>
                <c:pt idx="6">
                  <c:v>120354339</c:v>
                </c:pt>
                <c:pt idx="7">
                  <c:v>149134665</c:v>
                </c:pt>
                <c:pt idx="8">
                  <c:v>87500667</c:v>
                </c:pt>
                <c:pt idx="9">
                  <c:v>130010876</c:v>
                </c:pt>
                <c:pt idx="10">
                  <c:v>158675796</c:v>
                </c:pt>
                <c:pt idx="11">
                  <c:v>158005665</c:v>
                </c:pt>
                <c:pt idx="12">
                  <c:v>192658825</c:v>
                </c:pt>
                <c:pt idx="13">
                  <c:v>238515977</c:v>
                </c:pt>
                <c:pt idx="14">
                  <c:v>269456219</c:v>
                </c:pt>
                <c:pt idx="15">
                  <c:v>266800001</c:v>
                </c:pt>
                <c:pt idx="16">
                  <c:v>296496279</c:v>
                </c:pt>
                <c:pt idx="17">
                  <c:v>356864926</c:v>
                </c:pt>
                <c:pt idx="18" formatCode="_(* #,##0_);_(* \(#,##0\);_(* &quot;-&quot;??_);_(@_)">
                  <c:v>343472139</c:v>
                </c:pt>
                <c:pt idx="19" formatCode="_(* #,##0_);_(* \(#,##0\);_(* &quot;-&quot;??_);_(@_)">
                  <c:v>415235585</c:v>
                </c:pt>
                <c:pt idx="20" formatCode="_(* #,##0_);_(* \(#,##0\);_(* &quot;-&quot;??_);_(@_)">
                  <c:v>490955155</c:v>
                </c:pt>
                <c:pt idx="21" formatCode="_(* #,##0_);_(* \(#,##0\);_(* &quot;-&quot;??_);_(@_)">
                  <c:v>588912058.27999997</c:v>
                </c:pt>
              </c:numCache>
            </c:numRef>
          </c:val>
          <c:extLst>
            <c:ext xmlns:c16="http://schemas.microsoft.com/office/drawing/2014/chart" uri="{C3380CC4-5D6E-409C-BE32-E72D297353CC}">
              <c16:uniqueId val="{00000001-6F20-4A5F-989D-88A6E629CAB4}"/>
            </c:ext>
          </c:extLst>
        </c:ser>
        <c:dLbls>
          <c:showLegendKey val="0"/>
          <c:showVal val="0"/>
          <c:showCatName val="0"/>
          <c:showSerName val="0"/>
          <c:showPercent val="0"/>
          <c:showBubbleSize val="0"/>
        </c:dLbls>
        <c:gapWidth val="150"/>
        <c:overlap val="100"/>
        <c:axId val="465530800"/>
        <c:axId val="465523352"/>
      </c:barChart>
      <c:catAx>
        <c:axId val="465530800"/>
        <c:scaling>
          <c:orientation val="minMax"/>
        </c:scaling>
        <c:delete val="0"/>
        <c:axPos val="b"/>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798" b="0" i="0" u="none" strike="noStrike" kern="1200" baseline="0">
                <a:solidFill>
                  <a:schemeClr val="tx1"/>
                </a:solidFill>
                <a:latin typeface="+mn-lt"/>
                <a:ea typeface="+mn-ea"/>
                <a:cs typeface="+mn-cs"/>
              </a:defRPr>
            </a:pPr>
            <a:endParaRPr lang="en-US"/>
          </a:p>
        </c:txPr>
        <c:crossAx val="465523352"/>
        <c:crosses val="autoZero"/>
        <c:auto val="1"/>
        <c:lblAlgn val="ctr"/>
        <c:lblOffset val="100"/>
        <c:noMultiLvlLbl val="0"/>
      </c:catAx>
      <c:valAx>
        <c:axId val="465523352"/>
        <c:scaling>
          <c:orientation val="minMax"/>
        </c:scaling>
        <c:delete val="0"/>
        <c:axPos val="l"/>
        <c:majorGridlines>
          <c:spPr>
            <a:ln w="6350" cap="flat" cmpd="sng" algn="ctr">
              <a:solidFill>
                <a:schemeClr val="tx1">
                  <a:tint val="75000"/>
                </a:schemeClr>
              </a:solidFill>
              <a:prstDash val="solid"/>
              <a:round/>
            </a:ln>
            <a:effectLst/>
          </c:spPr>
        </c:majorGridlines>
        <c:numFmt formatCode="&quot;$&quot;#,##0"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798" b="0" i="0" u="none" strike="noStrike" kern="1200" baseline="0">
                <a:solidFill>
                  <a:schemeClr val="tx1"/>
                </a:solidFill>
                <a:latin typeface="+mn-lt"/>
                <a:ea typeface="+mn-ea"/>
                <a:cs typeface="+mn-cs"/>
              </a:defRPr>
            </a:pPr>
            <a:endParaRPr lang="en-US"/>
          </a:p>
        </c:txPr>
        <c:crossAx val="465530800"/>
        <c:crosses val="autoZero"/>
        <c:crossBetween val="between"/>
        <c:dispUnits>
          <c:builtInUnit val="millions"/>
          <c:dispUnitsLbl>
            <c:layout>
              <c:manualLayout>
                <c:xMode val="edge"/>
                <c:yMode val="edge"/>
                <c:x val="1.7973856209150325E-2"/>
                <c:y val="0.26220666861086811"/>
              </c:manualLayout>
            </c:layout>
            <c:spPr>
              <a:noFill/>
              <a:ln>
                <a:noFill/>
              </a:ln>
              <a:effectLst/>
            </c:spPr>
            <c:txPr>
              <a:bodyPr rot="-5400000" spcFirstLastPara="1" vertOverflow="ellipsis" vert="horz" wrap="square" anchor="ctr" anchorCtr="1"/>
              <a:lstStyle/>
              <a:p>
                <a:pPr>
                  <a:defRPr sz="1798" b="1" i="0" u="none" strike="noStrike" kern="1200" baseline="0">
                    <a:solidFill>
                      <a:schemeClr val="tx1"/>
                    </a:solidFill>
                    <a:latin typeface="+mn-lt"/>
                    <a:ea typeface="+mn-ea"/>
                    <a:cs typeface="+mn-cs"/>
                  </a:defRPr>
                </a:pPr>
                <a:endParaRPr lang="en-US"/>
              </a:p>
            </c:txPr>
          </c:dispUnitsLbl>
        </c:dispUnits>
      </c:valAx>
      <c:spPr>
        <a:noFill/>
        <a:ln w="25391">
          <a:noFill/>
        </a:ln>
        <a:effectLst/>
      </c:spPr>
    </c:plotArea>
    <c:legend>
      <c:legendPos val="b"/>
      <c:overlay val="0"/>
      <c:spPr>
        <a:noFill/>
        <a:ln>
          <a:noFill/>
        </a:ln>
        <a:effectLst/>
      </c:spPr>
      <c:txPr>
        <a:bodyPr rot="0" spcFirstLastPara="1" vertOverflow="ellipsis" vert="horz" wrap="square" anchor="ctr" anchorCtr="1"/>
        <a:lstStyle/>
        <a:p>
          <a:pPr>
            <a:defRPr sz="1798"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sz="1798"/>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33300307660217"/>
          <c:y val="3.6918375755356163E-2"/>
          <c:w val="0.89463220675944366"/>
          <c:h val="0.71482889733840826"/>
        </c:manualLayout>
      </c:layout>
      <c:barChart>
        <c:barDir val="col"/>
        <c:grouping val="clustered"/>
        <c:varyColors val="0"/>
        <c:ser>
          <c:idx val="0"/>
          <c:order val="0"/>
          <c:tx>
            <c:strRef>
              <c:f>Sheet1!$A$2</c:f>
              <c:strCache>
                <c:ptCount val="1"/>
                <c:pt idx="0">
                  <c:v>Primary Pool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6"/>
                <c:pt idx="0">
                  <c:v>2021</c:v>
                </c:pt>
                <c:pt idx="1">
                  <c:v>3 Year</c:v>
                </c:pt>
                <c:pt idx="2">
                  <c:v>5 Year</c:v>
                </c:pt>
                <c:pt idx="3">
                  <c:v>7 Year</c:v>
                </c:pt>
                <c:pt idx="4">
                  <c:v>10 Year</c:v>
                </c:pt>
                <c:pt idx="5">
                  <c:v>Since Inception (12/93)</c:v>
                </c:pt>
              </c:strCache>
            </c:strRef>
          </c:cat>
          <c:val>
            <c:numRef>
              <c:f>Sheet1!$B$2:$H$2</c:f>
              <c:numCache>
                <c:formatCode>0.0%</c:formatCode>
                <c:ptCount val="7"/>
                <c:pt idx="0">
                  <c:v>0.158</c:v>
                </c:pt>
                <c:pt idx="1">
                  <c:v>0.16400000000000001</c:v>
                </c:pt>
                <c:pt idx="2">
                  <c:v>0.12</c:v>
                </c:pt>
                <c:pt idx="3">
                  <c:v>9.4E-2</c:v>
                </c:pt>
                <c:pt idx="4">
                  <c:v>9.9000000000000005E-2</c:v>
                </c:pt>
                <c:pt idx="5">
                  <c:v>8.5300000000000001E-2</c:v>
                </c:pt>
              </c:numCache>
            </c:numRef>
          </c:val>
          <c:extLst>
            <c:ext xmlns:c16="http://schemas.microsoft.com/office/drawing/2014/chart" uri="{C3380CC4-5D6E-409C-BE32-E72D297353CC}">
              <c16:uniqueId val="{00000000-F903-40B1-945C-F7E3B37CE5C0}"/>
            </c:ext>
          </c:extLst>
        </c:ser>
        <c:ser>
          <c:idx val="1"/>
          <c:order val="1"/>
          <c:tx>
            <c:strRef>
              <c:f>Sheet1!$A$3</c:f>
              <c:strCache>
                <c:ptCount val="1"/>
                <c:pt idx="0">
                  <c:v>Benchmark</c:v>
                </c:pt>
              </c:strCache>
            </c:strRef>
          </c:tx>
          <c:spPr>
            <a:solidFill>
              <a:schemeClr val="accent2"/>
            </a:solidFill>
            <a:ln>
              <a:noFill/>
            </a:ln>
            <a:effectLst/>
          </c:spPr>
          <c:invertIfNegative val="0"/>
          <c:cat>
            <c:strRef>
              <c:f>Sheet1!$B$1:$H$1</c:f>
              <c:strCache>
                <c:ptCount val="6"/>
                <c:pt idx="0">
                  <c:v>2021</c:v>
                </c:pt>
                <c:pt idx="1">
                  <c:v>3 Year</c:v>
                </c:pt>
                <c:pt idx="2">
                  <c:v>5 Year</c:v>
                </c:pt>
                <c:pt idx="3">
                  <c:v>7 Year</c:v>
                </c:pt>
                <c:pt idx="4">
                  <c:v>10 Year</c:v>
                </c:pt>
                <c:pt idx="5">
                  <c:v>Since Inception (12/93)</c:v>
                </c:pt>
              </c:strCache>
            </c:strRef>
          </c:cat>
          <c:val>
            <c:numRef>
              <c:f>Sheet1!$B$3:$H$3</c:f>
              <c:numCache>
                <c:formatCode>0.0%</c:formatCode>
                <c:ptCount val="7"/>
                <c:pt idx="0">
                  <c:v>0.121</c:v>
                </c:pt>
                <c:pt idx="1">
                  <c:v>0.14299999999999999</c:v>
                </c:pt>
                <c:pt idx="2">
                  <c:v>0.1</c:v>
                </c:pt>
                <c:pt idx="3">
                  <c:v>7.8E-2</c:v>
                </c:pt>
                <c:pt idx="4">
                  <c:v>8.5999999999999993E-2</c:v>
                </c:pt>
                <c:pt idx="5">
                  <c:v>7.5999999999999998E-2</c:v>
                </c:pt>
              </c:numCache>
            </c:numRef>
          </c:val>
          <c:extLst>
            <c:ext xmlns:c16="http://schemas.microsoft.com/office/drawing/2014/chart" uri="{C3380CC4-5D6E-409C-BE32-E72D297353CC}">
              <c16:uniqueId val="{00000001-F903-40B1-945C-F7E3B37CE5C0}"/>
            </c:ext>
          </c:extLst>
        </c:ser>
        <c:ser>
          <c:idx val="2"/>
          <c:order val="2"/>
          <c:tx>
            <c:strRef>
              <c:f>Sheet1!$A$4</c:f>
              <c:strCache>
                <c:ptCount val="1"/>
                <c:pt idx="0">
                  <c:v>60% S&amp;P 500/40% BBG Agg Bond Index</c:v>
                </c:pt>
              </c:strCache>
            </c:strRef>
          </c:tx>
          <c:spPr>
            <a:solidFill>
              <a:schemeClr val="accent3"/>
            </a:solidFill>
            <a:ln>
              <a:noFill/>
            </a:ln>
            <a:effectLst/>
          </c:spPr>
          <c:invertIfNegative val="0"/>
          <c:cat>
            <c:strRef>
              <c:f>Sheet1!$B$1:$H$1</c:f>
              <c:strCache>
                <c:ptCount val="6"/>
                <c:pt idx="0">
                  <c:v>2021</c:v>
                </c:pt>
                <c:pt idx="1">
                  <c:v>3 Year</c:v>
                </c:pt>
                <c:pt idx="2">
                  <c:v>5 Year</c:v>
                </c:pt>
                <c:pt idx="3">
                  <c:v>7 Year</c:v>
                </c:pt>
                <c:pt idx="4">
                  <c:v>10 Year</c:v>
                </c:pt>
                <c:pt idx="5">
                  <c:v>Since Inception (12/93)</c:v>
                </c:pt>
              </c:strCache>
            </c:strRef>
          </c:cat>
          <c:val>
            <c:numRef>
              <c:f>Sheet1!$B$4:$H$4</c:f>
            </c:numRef>
          </c:val>
          <c:extLst>
            <c:ext xmlns:c16="http://schemas.microsoft.com/office/drawing/2014/chart" uri="{C3380CC4-5D6E-409C-BE32-E72D297353CC}">
              <c16:uniqueId val="{00000002-F903-40B1-945C-F7E3B37CE5C0}"/>
            </c:ext>
          </c:extLst>
        </c:ser>
        <c:ser>
          <c:idx val="3"/>
          <c:order val="3"/>
          <c:tx>
            <c:strRef>
              <c:f>Sheet1!$A$5</c:f>
              <c:strCache>
                <c:ptCount val="1"/>
                <c:pt idx="0">
                  <c:v>60% MSCI ACWI/40% BBG Agg Bond Index</c:v>
                </c:pt>
              </c:strCache>
            </c:strRef>
          </c:tx>
          <c:spPr>
            <a:solidFill>
              <a:schemeClr val="accent4"/>
            </a:solidFill>
            <a:ln>
              <a:noFill/>
            </a:ln>
            <a:effectLst/>
          </c:spPr>
          <c:invertIfNegative val="0"/>
          <c:cat>
            <c:strRef>
              <c:f>Sheet1!$B$1:$H$1</c:f>
              <c:strCache>
                <c:ptCount val="6"/>
                <c:pt idx="0">
                  <c:v>2021</c:v>
                </c:pt>
                <c:pt idx="1">
                  <c:v>3 Year</c:v>
                </c:pt>
                <c:pt idx="2">
                  <c:v>5 Year</c:v>
                </c:pt>
                <c:pt idx="3">
                  <c:v>7 Year</c:v>
                </c:pt>
                <c:pt idx="4">
                  <c:v>10 Year</c:v>
                </c:pt>
                <c:pt idx="5">
                  <c:v>Since Inception (12/93)</c:v>
                </c:pt>
              </c:strCache>
            </c:strRef>
          </c:cat>
          <c:val>
            <c:numRef>
              <c:f>Sheet1!$B$5:$H$5</c:f>
              <c:numCache>
                <c:formatCode>0.0%</c:formatCode>
                <c:ptCount val="7"/>
                <c:pt idx="0">
                  <c:v>0.10199999999999999</c:v>
                </c:pt>
                <c:pt idx="1">
                  <c:v>0.14299999999999999</c:v>
                </c:pt>
                <c:pt idx="2">
                  <c:v>0.10199999999999999</c:v>
                </c:pt>
                <c:pt idx="3">
                  <c:v>0.08</c:v>
                </c:pt>
                <c:pt idx="4">
                  <c:v>8.4000000000000005E-2</c:v>
                </c:pt>
                <c:pt idx="5">
                  <c:v>7.0800000000000002E-2</c:v>
                </c:pt>
              </c:numCache>
            </c:numRef>
          </c:val>
          <c:extLst>
            <c:ext xmlns:c16="http://schemas.microsoft.com/office/drawing/2014/chart" uri="{C3380CC4-5D6E-409C-BE32-E72D297353CC}">
              <c16:uniqueId val="{00000003-F903-40B1-945C-F7E3B37CE5C0}"/>
            </c:ext>
          </c:extLst>
        </c:ser>
        <c:ser>
          <c:idx val="4"/>
          <c:order val="4"/>
          <c:tx>
            <c:strRef>
              <c:f>Sheet1!$A$6</c:f>
              <c:strCache>
                <c:ptCount val="1"/>
                <c:pt idx="0">
                  <c:v>CPI-U</c:v>
                </c:pt>
              </c:strCache>
            </c:strRef>
          </c:tx>
          <c:spPr>
            <a:solidFill>
              <a:schemeClr val="accent5"/>
            </a:solidFill>
            <a:ln>
              <a:noFill/>
            </a:ln>
            <a:effectLst/>
          </c:spPr>
          <c:invertIfNegative val="0"/>
          <c:cat>
            <c:strRef>
              <c:f>Sheet1!$B$1:$H$1</c:f>
              <c:strCache>
                <c:ptCount val="6"/>
                <c:pt idx="0">
                  <c:v>2021</c:v>
                </c:pt>
                <c:pt idx="1">
                  <c:v>3 Year</c:v>
                </c:pt>
                <c:pt idx="2">
                  <c:v>5 Year</c:v>
                </c:pt>
                <c:pt idx="3">
                  <c:v>7 Year</c:v>
                </c:pt>
                <c:pt idx="4">
                  <c:v>10 Year</c:v>
                </c:pt>
                <c:pt idx="5">
                  <c:v>Since Inception (12/93)</c:v>
                </c:pt>
              </c:strCache>
            </c:strRef>
          </c:cat>
          <c:val>
            <c:numRef>
              <c:f>Sheet1!$B$6:$H$6</c:f>
              <c:numCache>
                <c:formatCode>0.0%</c:formatCode>
                <c:ptCount val="7"/>
                <c:pt idx="0">
                  <c:v>7.0000000000000007E-2</c:v>
                </c:pt>
                <c:pt idx="1">
                  <c:v>3.5000000000000003E-2</c:v>
                </c:pt>
                <c:pt idx="2">
                  <c:v>2.9000000000000001E-2</c:v>
                </c:pt>
                <c:pt idx="3">
                  <c:v>2.5000000000000001E-2</c:v>
                </c:pt>
                <c:pt idx="4">
                  <c:v>2.1000000000000001E-2</c:v>
                </c:pt>
                <c:pt idx="5">
                  <c:v>2.3400000000000001E-2</c:v>
                </c:pt>
              </c:numCache>
            </c:numRef>
          </c:val>
          <c:extLst>
            <c:ext xmlns:c16="http://schemas.microsoft.com/office/drawing/2014/chart" uri="{C3380CC4-5D6E-409C-BE32-E72D297353CC}">
              <c16:uniqueId val="{00000004-F903-40B1-945C-F7E3B37CE5C0}"/>
            </c:ext>
          </c:extLst>
        </c:ser>
        <c:dLbls>
          <c:showLegendKey val="0"/>
          <c:showVal val="0"/>
          <c:showCatName val="0"/>
          <c:showSerName val="0"/>
          <c:showPercent val="0"/>
          <c:showBubbleSize val="0"/>
        </c:dLbls>
        <c:gapWidth val="219"/>
        <c:overlap val="-27"/>
        <c:axId val="465525704"/>
        <c:axId val="465526880"/>
      </c:barChart>
      <c:catAx>
        <c:axId val="46552570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526880"/>
        <c:crossesAt val="0"/>
        <c:auto val="1"/>
        <c:lblAlgn val="ctr"/>
        <c:lblOffset val="100"/>
        <c:noMultiLvlLbl val="0"/>
      </c:catAx>
      <c:valAx>
        <c:axId val="46552688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552570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33300307660217"/>
          <c:y val="3.6918375755356163E-2"/>
          <c:w val="0.89463220675944366"/>
          <c:h val="0.71482889733840826"/>
        </c:manualLayout>
      </c:layout>
      <c:barChart>
        <c:barDir val="col"/>
        <c:grouping val="clustered"/>
        <c:varyColors val="0"/>
        <c:ser>
          <c:idx val="0"/>
          <c:order val="0"/>
          <c:tx>
            <c:strRef>
              <c:f>Sheet1!$A$2</c:f>
              <c:strCache>
                <c:ptCount val="1"/>
                <c:pt idx="0">
                  <c:v>Primary Pool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Sheet1!$B$1:$H$1</c:f>
              <c:strCache>
                <c:ptCount val="6"/>
                <c:pt idx="0">
                  <c:v>Q1 2022</c:v>
                </c:pt>
                <c:pt idx="1">
                  <c:v>3 Year</c:v>
                </c:pt>
                <c:pt idx="2">
                  <c:v>5 Year</c:v>
                </c:pt>
                <c:pt idx="3">
                  <c:v>7 Year</c:v>
                </c:pt>
                <c:pt idx="4">
                  <c:v>10 Year</c:v>
                </c:pt>
                <c:pt idx="5">
                  <c:v>Since Inception (12/93)</c:v>
                </c:pt>
              </c:strCache>
            </c:strRef>
          </c:cat>
          <c:val>
            <c:numRef>
              <c:f>Sheet1!$B$2:$H$2</c:f>
              <c:numCache>
                <c:formatCode>0.0%</c:formatCode>
                <c:ptCount val="7"/>
                <c:pt idx="0">
                  <c:v>-5.1799999999999999E-2</c:v>
                </c:pt>
                <c:pt idx="1">
                  <c:v>0.1192</c:v>
                </c:pt>
                <c:pt idx="2">
                  <c:v>9.8199999999999996E-2</c:v>
                </c:pt>
                <c:pt idx="3">
                  <c:v>8.3299999999999999E-2</c:v>
                </c:pt>
                <c:pt idx="4">
                  <c:v>8.4900000000000003E-2</c:v>
                </c:pt>
                <c:pt idx="5">
                  <c:v>8.2500000000000004E-2</c:v>
                </c:pt>
              </c:numCache>
            </c:numRef>
          </c:val>
          <c:extLst>
            <c:ext xmlns:c16="http://schemas.microsoft.com/office/drawing/2014/chart" uri="{C3380CC4-5D6E-409C-BE32-E72D297353CC}">
              <c16:uniqueId val="{00000000-F903-40B1-945C-F7E3B37CE5C0}"/>
            </c:ext>
          </c:extLst>
        </c:ser>
        <c:ser>
          <c:idx val="1"/>
          <c:order val="1"/>
          <c:tx>
            <c:strRef>
              <c:f>Sheet1!$A$3</c:f>
              <c:strCache>
                <c:ptCount val="1"/>
                <c:pt idx="0">
                  <c:v>Benchmark</c:v>
                </c:pt>
              </c:strCache>
            </c:strRef>
          </c:tx>
          <c:spPr>
            <a:solidFill>
              <a:schemeClr val="accent2"/>
            </a:solidFill>
            <a:ln>
              <a:noFill/>
            </a:ln>
            <a:effectLst/>
          </c:spPr>
          <c:invertIfNegative val="0"/>
          <c:cat>
            <c:strRef>
              <c:f>Sheet1!$B$1:$H$1</c:f>
              <c:strCache>
                <c:ptCount val="6"/>
                <c:pt idx="0">
                  <c:v>Q1 2022</c:v>
                </c:pt>
                <c:pt idx="1">
                  <c:v>3 Year</c:v>
                </c:pt>
                <c:pt idx="2">
                  <c:v>5 Year</c:v>
                </c:pt>
                <c:pt idx="3">
                  <c:v>7 Year</c:v>
                </c:pt>
                <c:pt idx="4">
                  <c:v>10 Year</c:v>
                </c:pt>
                <c:pt idx="5">
                  <c:v>Since Inception (12/93)</c:v>
                </c:pt>
              </c:strCache>
            </c:strRef>
          </c:cat>
          <c:val>
            <c:numRef>
              <c:f>Sheet1!$B$3:$H$3</c:f>
              <c:numCache>
                <c:formatCode>0.0%</c:formatCode>
                <c:ptCount val="7"/>
                <c:pt idx="0">
                  <c:v>-4.6899999999999997E-2</c:v>
                </c:pt>
                <c:pt idx="1">
                  <c:v>9.1700000000000004E-2</c:v>
                </c:pt>
                <c:pt idx="2">
                  <c:v>8.0399999999999999E-2</c:v>
                </c:pt>
                <c:pt idx="3">
                  <c:v>6.7100000000000007E-2</c:v>
                </c:pt>
                <c:pt idx="4">
                  <c:v>7.2900000000000006E-2</c:v>
                </c:pt>
                <c:pt idx="5">
                  <c:v>7.3400000000000007E-2</c:v>
                </c:pt>
              </c:numCache>
            </c:numRef>
          </c:val>
          <c:extLst>
            <c:ext xmlns:c16="http://schemas.microsoft.com/office/drawing/2014/chart" uri="{C3380CC4-5D6E-409C-BE32-E72D297353CC}">
              <c16:uniqueId val="{00000001-F903-40B1-945C-F7E3B37CE5C0}"/>
            </c:ext>
          </c:extLst>
        </c:ser>
        <c:ser>
          <c:idx val="2"/>
          <c:order val="2"/>
          <c:tx>
            <c:strRef>
              <c:f>Sheet1!$A$4</c:f>
              <c:strCache>
                <c:ptCount val="1"/>
                <c:pt idx="0">
                  <c:v>60% S&amp;P 500/40% BBG Agg Bond Index</c:v>
                </c:pt>
              </c:strCache>
            </c:strRef>
          </c:tx>
          <c:spPr>
            <a:solidFill>
              <a:schemeClr val="accent3"/>
            </a:solidFill>
            <a:ln>
              <a:noFill/>
            </a:ln>
            <a:effectLst/>
          </c:spPr>
          <c:invertIfNegative val="0"/>
          <c:cat>
            <c:strRef>
              <c:f>Sheet1!$B$1:$H$1</c:f>
              <c:strCache>
                <c:ptCount val="6"/>
                <c:pt idx="0">
                  <c:v>Q1 2022</c:v>
                </c:pt>
                <c:pt idx="1">
                  <c:v>3 Year</c:v>
                </c:pt>
                <c:pt idx="2">
                  <c:v>5 Year</c:v>
                </c:pt>
                <c:pt idx="3">
                  <c:v>7 Year</c:v>
                </c:pt>
                <c:pt idx="4">
                  <c:v>10 Year</c:v>
                </c:pt>
                <c:pt idx="5">
                  <c:v>Since Inception (12/93)</c:v>
                </c:pt>
              </c:strCache>
            </c:strRef>
          </c:cat>
          <c:val>
            <c:numRef>
              <c:f>Sheet1!$B$4:$H$4</c:f>
            </c:numRef>
          </c:val>
          <c:extLst>
            <c:ext xmlns:c16="http://schemas.microsoft.com/office/drawing/2014/chart" uri="{C3380CC4-5D6E-409C-BE32-E72D297353CC}">
              <c16:uniqueId val="{00000002-F903-40B1-945C-F7E3B37CE5C0}"/>
            </c:ext>
          </c:extLst>
        </c:ser>
        <c:ser>
          <c:idx val="3"/>
          <c:order val="3"/>
          <c:tx>
            <c:strRef>
              <c:f>Sheet1!$A$5</c:f>
              <c:strCache>
                <c:ptCount val="1"/>
                <c:pt idx="0">
                  <c:v>60% MSCI ACWI/40% BBG Agg Bond Index</c:v>
                </c:pt>
              </c:strCache>
            </c:strRef>
          </c:tx>
          <c:spPr>
            <a:solidFill>
              <a:schemeClr val="accent4"/>
            </a:solidFill>
            <a:ln>
              <a:noFill/>
            </a:ln>
            <a:effectLst/>
          </c:spPr>
          <c:invertIfNegative val="0"/>
          <c:cat>
            <c:strRef>
              <c:f>Sheet1!$B$1:$H$1</c:f>
              <c:strCache>
                <c:ptCount val="6"/>
                <c:pt idx="0">
                  <c:v>Q1 2022</c:v>
                </c:pt>
                <c:pt idx="1">
                  <c:v>3 Year</c:v>
                </c:pt>
                <c:pt idx="2">
                  <c:v>5 Year</c:v>
                </c:pt>
                <c:pt idx="3">
                  <c:v>7 Year</c:v>
                </c:pt>
                <c:pt idx="4">
                  <c:v>10 Year</c:v>
                </c:pt>
                <c:pt idx="5">
                  <c:v>Since Inception (12/93)</c:v>
                </c:pt>
              </c:strCache>
            </c:strRef>
          </c:cat>
          <c:val>
            <c:numRef>
              <c:f>Sheet1!$B$5:$H$5</c:f>
              <c:numCache>
                <c:formatCode>0.0%</c:formatCode>
                <c:ptCount val="7"/>
                <c:pt idx="0">
                  <c:v>-5.5500000000000001E-2</c:v>
                </c:pt>
                <c:pt idx="1">
                  <c:v>9.1600000000000001E-2</c:v>
                </c:pt>
                <c:pt idx="2">
                  <c:v>8.0500000000000002E-2</c:v>
                </c:pt>
                <c:pt idx="3">
                  <c:v>6.7500000000000004E-2</c:v>
                </c:pt>
                <c:pt idx="4">
                  <c:v>7.0599999999999996E-2</c:v>
                </c:pt>
                <c:pt idx="5">
                  <c:v>6.8000000000000005E-2</c:v>
                </c:pt>
              </c:numCache>
            </c:numRef>
          </c:val>
          <c:extLst>
            <c:ext xmlns:c16="http://schemas.microsoft.com/office/drawing/2014/chart" uri="{C3380CC4-5D6E-409C-BE32-E72D297353CC}">
              <c16:uniqueId val="{00000003-F903-40B1-945C-F7E3B37CE5C0}"/>
            </c:ext>
          </c:extLst>
        </c:ser>
        <c:ser>
          <c:idx val="4"/>
          <c:order val="4"/>
          <c:tx>
            <c:strRef>
              <c:f>Sheet1!$A$6</c:f>
              <c:strCache>
                <c:ptCount val="1"/>
                <c:pt idx="0">
                  <c:v>CPI-U</c:v>
                </c:pt>
              </c:strCache>
            </c:strRef>
          </c:tx>
          <c:spPr>
            <a:solidFill>
              <a:schemeClr val="accent5"/>
            </a:solidFill>
            <a:ln>
              <a:noFill/>
            </a:ln>
            <a:effectLst/>
          </c:spPr>
          <c:invertIfNegative val="0"/>
          <c:cat>
            <c:strRef>
              <c:f>Sheet1!$B$1:$H$1</c:f>
              <c:strCache>
                <c:ptCount val="6"/>
                <c:pt idx="0">
                  <c:v>Q1 2022</c:v>
                </c:pt>
                <c:pt idx="1">
                  <c:v>3 Year</c:v>
                </c:pt>
                <c:pt idx="2">
                  <c:v>5 Year</c:v>
                </c:pt>
                <c:pt idx="3">
                  <c:v>7 Year</c:v>
                </c:pt>
                <c:pt idx="4">
                  <c:v>10 Year</c:v>
                </c:pt>
                <c:pt idx="5">
                  <c:v>Since Inception (12/93)</c:v>
                </c:pt>
              </c:strCache>
            </c:strRef>
          </c:cat>
          <c:val>
            <c:numRef>
              <c:f>Sheet1!$B$6:$H$6</c:f>
              <c:numCache>
                <c:formatCode>0.0%</c:formatCode>
                <c:ptCount val="7"/>
                <c:pt idx="0">
                  <c:v>3.1199999999999999E-2</c:v>
                </c:pt>
                <c:pt idx="1">
                  <c:v>4.19E-2</c:v>
                </c:pt>
                <c:pt idx="2">
                  <c:v>3.3500000000000002E-2</c:v>
                </c:pt>
                <c:pt idx="3">
                  <c:v>2.8500000000000001E-2</c:v>
                </c:pt>
                <c:pt idx="4">
                  <c:v>2.2800000000000001E-2</c:v>
                </c:pt>
                <c:pt idx="5">
                  <c:v>2.4E-2</c:v>
                </c:pt>
              </c:numCache>
            </c:numRef>
          </c:val>
          <c:extLst>
            <c:ext xmlns:c16="http://schemas.microsoft.com/office/drawing/2014/chart" uri="{C3380CC4-5D6E-409C-BE32-E72D297353CC}">
              <c16:uniqueId val="{00000004-F903-40B1-945C-F7E3B37CE5C0}"/>
            </c:ext>
          </c:extLst>
        </c:ser>
        <c:dLbls>
          <c:showLegendKey val="0"/>
          <c:showVal val="0"/>
          <c:showCatName val="0"/>
          <c:showSerName val="0"/>
          <c:showPercent val="0"/>
          <c:showBubbleSize val="0"/>
        </c:dLbls>
        <c:gapWidth val="150"/>
        <c:axId val="465525704"/>
        <c:axId val="465526880"/>
      </c:barChart>
      <c:catAx>
        <c:axId val="465525704"/>
        <c:scaling>
          <c:orientation val="minMax"/>
        </c:scaling>
        <c:delete val="0"/>
        <c:axPos val="b"/>
        <c:numFmt formatCode="General" sourceLinked="1"/>
        <c:majorTickMark val="out"/>
        <c:minorTickMark val="none"/>
        <c:tickLblPos val="low"/>
        <c:spPr>
          <a:noFill/>
          <a:ln w="3175" cap="flat" cmpd="sng" algn="ctr">
            <a:solidFill>
              <a:schemeClr val="tx1"/>
            </a:solidFill>
            <a:prstDash val="solid"/>
            <a:round/>
          </a:ln>
          <a:effectLst/>
        </c:spPr>
        <c:txPr>
          <a:bodyPr rot="0" spcFirstLastPara="1" vertOverflow="ellipsis" wrap="square" anchor="ctr" anchorCtr="1"/>
          <a:lstStyle/>
          <a:p>
            <a:pPr>
              <a:defRPr sz="1800" b="1" i="0" u="none" strike="noStrike" kern="1200" baseline="0">
                <a:solidFill>
                  <a:schemeClr val="tx1"/>
                </a:solidFill>
                <a:latin typeface="Times New Roman"/>
                <a:ea typeface="Times New Roman"/>
                <a:cs typeface="Times New Roman"/>
              </a:defRPr>
            </a:pPr>
            <a:endParaRPr lang="en-US"/>
          </a:p>
        </c:txPr>
        <c:crossAx val="465526880"/>
        <c:crossesAt val="0"/>
        <c:auto val="1"/>
        <c:lblAlgn val="ctr"/>
        <c:lblOffset val="100"/>
        <c:noMultiLvlLbl val="0"/>
      </c:catAx>
      <c:valAx>
        <c:axId val="465526880"/>
        <c:scaling>
          <c:orientation val="minMax"/>
        </c:scaling>
        <c:delete val="0"/>
        <c:axPos val="l"/>
        <c:majorGridlines>
          <c:spPr>
            <a:ln w="3175" cap="flat" cmpd="sng" algn="ctr">
              <a:solidFill>
                <a:schemeClr val="tx1"/>
              </a:solidFill>
              <a:prstDash val="solid"/>
              <a:round/>
            </a:ln>
            <a:effectLst/>
          </c:spPr>
        </c:majorGridlines>
        <c:numFmt formatCode="0%" sourceLinked="0"/>
        <c:majorTickMark val="out"/>
        <c:minorTickMark val="none"/>
        <c:tickLblPos val="nextTo"/>
        <c:spPr>
          <a:noFill/>
          <a:ln w="3175" cap="flat" cmpd="sng" algn="ctr">
            <a:solidFill>
              <a:schemeClr val="tx1"/>
            </a:solidFill>
            <a:prstDash val="solid"/>
            <a:round/>
          </a:ln>
          <a:effectLst/>
        </c:spPr>
        <c:txPr>
          <a:bodyPr rot="0" spcFirstLastPara="1" vertOverflow="ellipsis" wrap="square" anchor="ctr" anchorCtr="1"/>
          <a:lstStyle/>
          <a:p>
            <a:pPr>
              <a:defRPr sz="1800" b="1" i="0" u="none" strike="noStrike" kern="1200" baseline="0">
                <a:solidFill>
                  <a:schemeClr val="tx1"/>
                </a:solidFill>
                <a:latin typeface="Times New Roman"/>
                <a:ea typeface="Times New Roman"/>
                <a:cs typeface="Times New Roman"/>
              </a:defRPr>
            </a:pPr>
            <a:endParaRPr lang="en-US"/>
          </a:p>
        </c:txPr>
        <c:crossAx val="465525704"/>
        <c:crosses val="autoZero"/>
        <c:crossBetween val="between"/>
      </c:valAx>
      <c:spPr>
        <a:noFill/>
        <a:ln w="12700">
          <a:solidFill>
            <a:schemeClr val="tx1"/>
          </a:solidFill>
          <a:prstDash val="solid"/>
        </a:ln>
        <a:effectLst/>
      </c:spPr>
    </c:plotArea>
    <c:legend>
      <c:legendPos val="b"/>
      <c:legendEntry>
        <c:idx val="0"/>
        <c:txPr>
          <a:bodyPr rot="0" spcFirstLastPara="1" vertOverflow="ellipsis" vert="horz" wrap="square" anchor="ctr" anchorCtr="1"/>
          <a:lstStyle/>
          <a:p>
            <a:pPr>
              <a:defRPr sz="1000" b="0" i="0" u="none" strike="noStrike" kern="1200" baseline="0">
                <a:solidFill>
                  <a:schemeClr val="tx1"/>
                </a:solidFill>
                <a:latin typeface="Times New Roman"/>
                <a:ea typeface="Times New Roman"/>
                <a:cs typeface="Times New Roman"/>
              </a:defRPr>
            </a:pPr>
            <a:endParaRPr lang="en-US"/>
          </a:p>
        </c:txPr>
      </c:legendEntry>
      <c:legendEntry>
        <c:idx val="1"/>
        <c:txPr>
          <a:bodyPr rot="0" spcFirstLastPara="1" vertOverflow="ellipsis" vert="horz" wrap="square" anchor="ctr" anchorCtr="1"/>
          <a:lstStyle/>
          <a:p>
            <a:pPr>
              <a:defRPr sz="1000" b="0" i="0" u="none" strike="noStrike" kern="1200" baseline="0">
                <a:solidFill>
                  <a:schemeClr val="tx1"/>
                </a:solidFill>
                <a:latin typeface="Times New Roman"/>
                <a:ea typeface="Times New Roman"/>
                <a:cs typeface="Times New Roman"/>
              </a:defRPr>
            </a:pPr>
            <a:endParaRPr lang="en-US"/>
          </a:p>
        </c:txPr>
      </c:legendEntry>
      <c:legendEntry>
        <c:idx val="2"/>
        <c:txPr>
          <a:bodyPr rot="0" spcFirstLastPara="1" vertOverflow="ellipsis" vert="horz" wrap="square" anchor="ctr" anchorCtr="1"/>
          <a:lstStyle/>
          <a:p>
            <a:pPr>
              <a:defRPr sz="1000" b="0" i="0" u="none" strike="noStrike" kern="1200" baseline="0">
                <a:solidFill>
                  <a:schemeClr val="tx1"/>
                </a:solidFill>
                <a:latin typeface="Times New Roman"/>
                <a:ea typeface="Times New Roman"/>
                <a:cs typeface="Times New Roman"/>
              </a:defRPr>
            </a:pPr>
            <a:endParaRPr lang="en-US"/>
          </a:p>
        </c:txPr>
      </c:legendEntry>
      <c:legendEntry>
        <c:idx val="3"/>
        <c:txPr>
          <a:bodyPr rot="0" spcFirstLastPara="1" vertOverflow="ellipsis" vert="horz" wrap="square" anchor="ctr" anchorCtr="1"/>
          <a:lstStyle/>
          <a:p>
            <a:pPr>
              <a:defRPr sz="1000" b="0" i="0" u="none" strike="noStrike" kern="1200" baseline="0">
                <a:solidFill>
                  <a:schemeClr val="tx1"/>
                </a:solidFill>
                <a:latin typeface="Times New Roman"/>
                <a:ea typeface="Times New Roman"/>
                <a:cs typeface="Times New Roman"/>
              </a:defRPr>
            </a:pPr>
            <a:endParaRPr lang="en-US"/>
          </a:p>
        </c:txPr>
      </c:legendEntry>
      <c:layout>
        <c:manualLayout>
          <c:xMode val="edge"/>
          <c:yMode val="edge"/>
          <c:x val="1.6877823963060579E-2"/>
          <c:y val="0.86636258343085093"/>
          <c:w val="0.7200162419161994"/>
          <c:h val="0.10456761582127816"/>
        </c:manualLayout>
      </c:layout>
      <c:overlay val="0"/>
      <c:spPr>
        <a:noFill/>
        <a:ln w="3175">
          <a:solidFill>
            <a:schemeClr val="tx1"/>
          </a:solidFill>
          <a:prstDash val="solid"/>
        </a:ln>
        <a:effectLst/>
      </c:spPr>
      <c:txPr>
        <a:bodyPr rot="0" spcFirstLastPara="1" vertOverflow="ellipsis" vert="horz" wrap="square" anchor="ctr" anchorCtr="1"/>
        <a:lstStyle/>
        <a:p>
          <a:pPr>
            <a:defRPr sz="1655" b="1" i="0" u="none" strike="noStrike" kern="1200" baseline="0">
              <a:solidFill>
                <a:schemeClr val="tx1"/>
              </a:solidFill>
              <a:latin typeface="Times New Roman"/>
              <a:ea typeface="Times New Roman"/>
              <a:cs typeface="Times New Roman"/>
            </a:defRPr>
          </a:pPr>
          <a:endParaRPr lang="en-US"/>
        </a:p>
      </c:txPr>
    </c:legend>
    <c:plotVisOnly val="1"/>
    <c:dispBlanksAs val="gap"/>
    <c:showDLblsOverMax val="0"/>
  </c:chart>
  <c:spPr>
    <a:noFill/>
    <a:ln w="6350" cap="flat" cmpd="sng" algn="ctr">
      <a:noFill/>
      <a:prstDash val="solid"/>
      <a:miter lim="800000"/>
    </a:ln>
    <a:effectLst/>
  </c:spPr>
  <c:txPr>
    <a:bodyPr/>
    <a:lstStyle/>
    <a:p>
      <a:pPr>
        <a:defRPr sz="1800" b="1" i="0" u="none" strike="noStrike" baseline="0">
          <a:solidFill>
            <a:schemeClr val="tx1"/>
          </a:solidFill>
          <a:latin typeface="Times New Roman"/>
          <a:ea typeface="Times New Roman"/>
          <a:cs typeface="Times New Roman"/>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88022109819053"/>
          <c:y val="5.7659972092096085E-2"/>
          <c:w val="0.8588469184890678"/>
          <c:h val="0.72053231939163298"/>
        </c:manualLayout>
      </c:layout>
      <c:barChart>
        <c:barDir val="col"/>
        <c:grouping val="clustered"/>
        <c:varyColors val="0"/>
        <c:ser>
          <c:idx val="0"/>
          <c:order val="0"/>
          <c:tx>
            <c:strRef>
              <c:f>Sheet1!$A$2</c:f>
              <c:strCache>
                <c:ptCount val="1"/>
                <c:pt idx="0">
                  <c:v>MaineCF</c:v>
                </c:pt>
              </c:strCache>
            </c:strRef>
          </c:tx>
          <c:spPr>
            <a:solidFill>
              <a:schemeClr val="accent1"/>
            </a:solidFill>
            <a:ln>
              <a:noFill/>
            </a:ln>
            <a:effectLst/>
          </c:spPr>
          <c:invertIfNegative val="0"/>
          <c:dLbls>
            <c:dLbl>
              <c:idx val="4"/>
              <c:layout>
                <c:manualLayout>
                  <c:x val="-2.4834437086092714E-2"/>
                  <c:y val="-4.43037974683544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3AC-47FF-ADF0-9B179ECAA50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Sheet1!$B$1:$F$1</c:f>
              <c:strCache>
                <c:ptCount val="5"/>
                <c:pt idx="0">
                  <c:v>1 year</c:v>
                </c:pt>
                <c:pt idx="1">
                  <c:v>3 years</c:v>
                </c:pt>
                <c:pt idx="2">
                  <c:v>5 years</c:v>
                </c:pt>
                <c:pt idx="3">
                  <c:v>10 years</c:v>
                </c:pt>
                <c:pt idx="4">
                  <c:v>20 Years</c:v>
                </c:pt>
              </c:strCache>
            </c:strRef>
          </c:cat>
          <c:val>
            <c:numRef>
              <c:f>Sheet1!$B$2:$F$2</c:f>
              <c:numCache>
                <c:formatCode>0.0%</c:formatCode>
                <c:ptCount val="5"/>
                <c:pt idx="0">
                  <c:v>0.1578</c:v>
                </c:pt>
                <c:pt idx="1">
                  <c:v>0.1641</c:v>
                </c:pt>
                <c:pt idx="2">
                  <c:v>0.1195</c:v>
                </c:pt>
                <c:pt idx="3">
                  <c:v>9.9099999999999994E-2</c:v>
                </c:pt>
                <c:pt idx="4">
                  <c:v>8.3900000000000002E-2</c:v>
                </c:pt>
              </c:numCache>
            </c:numRef>
          </c:val>
          <c:extLst>
            <c:ext xmlns:c16="http://schemas.microsoft.com/office/drawing/2014/chart" uri="{C3380CC4-5D6E-409C-BE32-E72D297353CC}">
              <c16:uniqueId val="{00000001-53AC-47FF-ADF0-9B179ECAA503}"/>
            </c:ext>
          </c:extLst>
        </c:ser>
        <c:ser>
          <c:idx val="3"/>
          <c:order val="1"/>
          <c:tx>
            <c:strRef>
              <c:f>Sheet1!$A$3</c:f>
              <c:strCache>
                <c:ptCount val="1"/>
                <c:pt idx="0">
                  <c:v>Average</c:v>
                </c:pt>
              </c:strCache>
            </c:strRef>
          </c:tx>
          <c:spPr>
            <a:solidFill>
              <a:schemeClr val="accent4"/>
            </a:solidFill>
            <a:ln>
              <a:noFill/>
            </a:ln>
            <a:effectLst/>
          </c:spPr>
          <c:invertIfNegative val="0"/>
          <c:dLbls>
            <c:dLbl>
              <c:idx val="0"/>
              <c:layout>
                <c:manualLayout>
                  <c:x val="2.1523178807946991E-2"/>
                  <c:y val="-2.900810371447593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3AC-47FF-ADF0-9B179ECAA503}"/>
                </c:ext>
              </c:extLst>
            </c:dLbl>
            <c:dLbl>
              <c:idx val="2"/>
              <c:layout>
                <c:manualLayout>
                  <c:x val="6.6225165562913907E-3"/>
                  <c:y val="-2.84810126582278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3AC-47FF-ADF0-9B179ECAA50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Sheet1!$B$1:$F$1</c:f>
              <c:strCache>
                <c:ptCount val="5"/>
                <c:pt idx="0">
                  <c:v>1 year</c:v>
                </c:pt>
                <c:pt idx="1">
                  <c:v>3 years</c:v>
                </c:pt>
                <c:pt idx="2">
                  <c:v>5 years</c:v>
                </c:pt>
                <c:pt idx="3">
                  <c:v>10 years</c:v>
                </c:pt>
                <c:pt idx="4">
                  <c:v>20 Years</c:v>
                </c:pt>
              </c:strCache>
            </c:strRef>
          </c:cat>
          <c:val>
            <c:numRef>
              <c:f>Sheet1!$B$3:$F$3</c:f>
              <c:numCache>
                <c:formatCode>0.0%</c:formatCode>
                <c:ptCount val="5"/>
                <c:pt idx="0">
                  <c:v>0.1336</c:v>
                </c:pt>
                <c:pt idx="1">
                  <c:v>0.14779999999999999</c:v>
                </c:pt>
                <c:pt idx="2">
                  <c:v>0.1086</c:v>
                </c:pt>
                <c:pt idx="3">
                  <c:v>9.1700000000000004E-2</c:v>
                </c:pt>
                <c:pt idx="4">
                  <c:v>7.0699999999999999E-2</c:v>
                </c:pt>
              </c:numCache>
            </c:numRef>
          </c:val>
          <c:extLst>
            <c:ext xmlns:c16="http://schemas.microsoft.com/office/drawing/2014/chart" uri="{C3380CC4-5D6E-409C-BE32-E72D297353CC}">
              <c16:uniqueId val="{00000004-53AC-47FF-ADF0-9B179ECAA503}"/>
            </c:ext>
          </c:extLst>
        </c:ser>
        <c:dLbls>
          <c:showLegendKey val="0"/>
          <c:showVal val="0"/>
          <c:showCatName val="0"/>
          <c:showSerName val="0"/>
          <c:showPercent val="0"/>
          <c:showBubbleSize val="0"/>
        </c:dLbls>
        <c:gapWidth val="150"/>
        <c:axId val="465529624"/>
        <c:axId val="462984072"/>
      </c:barChart>
      <c:catAx>
        <c:axId val="465529624"/>
        <c:scaling>
          <c:orientation val="minMax"/>
        </c:scaling>
        <c:delete val="0"/>
        <c:axPos val="b"/>
        <c:numFmt formatCode="General" sourceLinked="1"/>
        <c:majorTickMark val="out"/>
        <c:minorTickMark val="none"/>
        <c:tickLblPos val="low"/>
        <c:spPr>
          <a:noFill/>
          <a:ln w="3175" cap="flat" cmpd="sng" algn="ctr">
            <a:solidFill>
              <a:schemeClr val="tx1"/>
            </a:solidFill>
            <a:prstDash val="solid"/>
            <a:round/>
          </a:ln>
          <a:effectLst/>
        </c:spPr>
        <c:txPr>
          <a:bodyPr rot="0" spcFirstLastPara="1" vertOverflow="ellipsis" wrap="square" anchor="ctr" anchorCtr="1"/>
          <a:lstStyle/>
          <a:p>
            <a:pPr>
              <a:defRPr sz="1800" b="1" i="0" u="none" strike="noStrike" kern="1200" baseline="0">
                <a:solidFill>
                  <a:schemeClr val="tx1"/>
                </a:solidFill>
                <a:latin typeface="Times New Roman"/>
                <a:ea typeface="Times New Roman"/>
                <a:cs typeface="Times New Roman"/>
              </a:defRPr>
            </a:pPr>
            <a:endParaRPr lang="en-US"/>
          </a:p>
        </c:txPr>
        <c:crossAx val="462984072"/>
        <c:crosses val="autoZero"/>
        <c:auto val="1"/>
        <c:lblAlgn val="ctr"/>
        <c:lblOffset val="100"/>
        <c:noMultiLvlLbl val="0"/>
      </c:catAx>
      <c:valAx>
        <c:axId val="462984072"/>
        <c:scaling>
          <c:orientation val="minMax"/>
        </c:scaling>
        <c:delete val="0"/>
        <c:axPos val="l"/>
        <c:majorGridlines>
          <c:spPr>
            <a:ln w="3175" cap="flat" cmpd="sng" algn="ctr">
              <a:solidFill>
                <a:schemeClr val="tx1"/>
              </a:solidFill>
              <a:prstDash val="solid"/>
              <a:round/>
            </a:ln>
            <a:effectLst/>
          </c:spPr>
        </c:majorGridlines>
        <c:numFmt formatCode="0%" sourceLinked="0"/>
        <c:majorTickMark val="out"/>
        <c:minorTickMark val="none"/>
        <c:tickLblPos val="nextTo"/>
        <c:spPr>
          <a:noFill/>
          <a:ln w="3175" cap="flat" cmpd="sng" algn="ctr">
            <a:solidFill>
              <a:schemeClr val="tx1"/>
            </a:solidFill>
            <a:prstDash val="solid"/>
            <a:round/>
          </a:ln>
          <a:effectLst/>
        </c:spPr>
        <c:txPr>
          <a:bodyPr rot="0" spcFirstLastPara="1" vertOverflow="ellipsis" wrap="square" anchor="ctr" anchorCtr="1"/>
          <a:lstStyle/>
          <a:p>
            <a:pPr>
              <a:defRPr sz="1800" b="1" i="0" u="none" strike="noStrike" kern="1200" baseline="0">
                <a:solidFill>
                  <a:schemeClr val="tx1"/>
                </a:solidFill>
                <a:latin typeface="Times New Roman"/>
                <a:ea typeface="Times New Roman"/>
                <a:cs typeface="Times New Roman"/>
              </a:defRPr>
            </a:pPr>
            <a:endParaRPr lang="en-US"/>
          </a:p>
        </c:txPr>
        <c:crossAx val="465529624"/>
        <c:crosses val="autoZero"/>
        <c:crossBetween val="between"/>
      </c:valAx>
      <c:spPr>
        <a:noFill/>
        <a:ln w="12700">
          <a:solidFill>
            <a:schemeClr val="tx1"/>
          </a:solidFill>
          <a:prstDash val="solid"/>
        </a:ln>
        <a:effectLst/>
      </c:spPr>
    </c:plotArea>
    <c:legend>
      <c:legendPos val="b"/>
      <c:layout>
        <c:manualLayout>
          <c:xMode val="edge"/>
          <c:yMode val="edge"/>
          <c:x val="0.27852088439276212"/>
          <c:y val="0.90051505033389823"/>
          <c:w val="0.4791382906606873"/>
          <c:h val="7.6413335991228945E-2"/>
        </c:manualLayout>
      </c:layout>
      <c:overlay val="0"/>
      <c:spPr>
        <a:noFill/>
        <a:ln w="3175">
          <a:solidFill>
            <a:schemeClr val="tx1"/>
          </a:solidFill>
          <a:prstDash val="solid"/>
        </a:ln>
        <a:effectLst/>
      </c:spPr>
      <c:txPr>
        <a:bodyPr rot="0" spcFirstLastPara="1" vertOverflow="ellipsis" vert="horz" wrap="square" anchor="ctr" anchorCtr="1"/>
        <a:lstStyle/>
        <a:p>
          <a:pPr>
            <a:defRPr sz="1655" b="1" i="0" u="none" strike="noStrike" kern="1200" baseline="0">
              <a:solidFill>
                <a:schemeClr val="tx1"/>
              </a:solidFill>
              <a:latin typeface="Times New Roman"/>
              <a:ea typeface="Times New Roman"/>
              <a:cs typeface="Times New Roman"/>
            </a:defRPr>
          </a:pPr>
          <a:endParaRPr lang="en-US"/>
        </a:p>
      </c:txPr>
    </c:legend>
    <c:plotVisOnly val="1"/>
    <c:dispBlanksAs val="gap"/>
    <c:showDLblsOverMax val="0"/>
  </c:chart>
  <c:spPr>
    <a:noFill/>
    <a:ln w="6350" cap="flat" cmpd="sng" algn="ctr">
      <a:noFill/>
      <a:prstDash val="solid"/>
      <a:miter lim="800000"/>
    </a:ln>
    <a:effectLst/>
  </c:spPr>
  <c:txPr>
    <a:bodyPr/>
    <a:lstStyle/>
    <a:p>
      <a:pPr>
        <a:defRPr sz="1800" b="1" i="0" u="none" strike="noStrike" baseline="0">
          <a:solidFill>
            <a:schemeClr val="tx1"/>
          </a:solidFill>
          <a:latin typeface="Times New Roman"/>
          <a:ea typeface="Times New Roman"/>
          <a:cs typeface="Times New Roman"/>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418822026385774"/>
          <c:y val="3.1642857142857146E-2"/>
          <c:w val="0.86481113320079783"/>
          <c:h val="0.72433460076045619"/>
        </c:manualLayout>
      </c:layout>
      <c:barChart>
        <c:barDir val="col"/>
        <c:grouping val="clustered"/>
        <c:varyColors val="0"/>
        <c:ser>
          <c:idx val="0"/>
          <c:order val="0"/>
          <c:tx>
            <c:strRef>
              <c:f>Sheet1!$A$2</c:f>
              <c:strCache>
                <c:ptCount val="1"/>
                <c:pt idx="0">
                  <c:v>MaineCF</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Sheet1!$B$1:$H$1</c:f>
              <c:strCache>
                <c:ptCount val="7"/>
                <c:pt idx="0">
                  <c:v>1 year</c:v>
                </c:pt>
                <c:pt idx="1">
                  <c:v>3 years</c:v>
                </c:pt>
                <c:pt idx="2">
                  <c:v>5 years</c:v>
                </c:pt>
                <c:pt idx="3">
                  <c:v>7 years</c:v>
                </c:pt>
                <c:pt idx="4">
                  <c:v>10 years</c:v>
                </c:pt>
                <c:pt idx="5">
                  <c:v>15 years</c:v>
                </c:pt>
                <c:pt idx="6">
                  <c:v>20 Years</c:v>
                </c:pt>
              </c:strCache>
            </c:strRef>
          </c:cat>
          <c:val>
            <c:numRef>
              <c:f>Sheet1!$B$2:$H$2</c:f>
              <c:numCache>
                <c:formatCode>0.0%</c:formatCode>
                <c:ptCount val="7"/>
                <c:pt idx="0">
                  <c:v>0.1578</c:v>
                </c:pt>
                <c:pt idx="1">
                  <c:v>0.16400000000000001</c:v>
                </c:pt>
                <c:pt idx="2">
                  <c:v>0.1195</c:v>
                </c:pt>
                <c:pt idx="3">
                  <c:v>9.4E-2</c:v>
                </c:pt>
                <c:pt idx="4">
                  <c:v>9.9099999999999994E-2</c:v>
                </c:pt>
                <c:pt idx="5">
                  <c:v>7.6999999999999999E-2</c:v>
                </c:pt>
                <c:pt idx="6">
                  <c:v>8.3900000000000002E-2</c:v>
                </c:pt>
              </c:numCache>
            </c:numRef>
          </c:val>
          <c:extLst>
            <c:ext xmlns:c16="http://schemas.microsoft.com/office/drawing/2014/chart" uri="{C3380CC4-5D6E-409C-BE32-E72D297353CC}">
              <c16:uniqueId val="{00000000-A35B-421D-B332-E2AC398B623A}"/>
            </c:ext>
          </c:extLst>
        </c:ser>
        <c:ser>
          <c:idx val="1"/>
          <c:order val="1"/>
          <c:tx>
            <c:strRef>
              <c:f>Sheet1!$A$3</c:f>
              <c:strCache>
                <c:ptCount val="1"/>
                <c:pt idx="0">
                  <c:v>COF Average</c:v>
                </c:pt>
              </c:strCache>
            </c:strRef>
          </c:tx>
          <c:spPr>
            <a:solidFill>
              <a:schemeClr val="accent2"/>
            </a:solidFill>
            <a:ln>
              <a:noFill/>
            </a:ln>
            <a:effectLst/>
          </c:spPr>
          <c:invertIfNegative val="0"/>
          <c:dLbls>
            <c:dLbl>
              <c:idx val="0"/>
              <c:layout>
                <c:manualLayout>
                  <c:x val="1.8211920529801293E-2"/>
                  <c:y val="-4.28571428571428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35B-421D-B332-E2AC398B623A}"/>
                </c:ext>
              </c:extLst>
            </c:dLbl>
            <c:dLbl>
              <c:idx val="1"/>
              <c:layout>
                <c:manualLayout>
                  <c:x val="1.8211920529801324E-2"/>
                  <c:y val="-3.57142857142857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35B-421D-B332-E2AC398B623A}"/>
                </c:ext>
              </c:extLst>
            </c:dLbl>
            <c:dLbl>
              <c:idx val="2"/>
              <c:layout>
                <c:manualLayout>
                  <c:x val="1.9867549668874173E-2"/>
                  <c:y val="-5.35714285714285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35B-421D-B332-E2AC398B623A}"/>
                </c:ext>
              </c:extLst>
            </c:dLbl>
            <c:dLbl>
              <c:idx val="3"/>
              <c:layout>
                <c:manualLayout>
                  <c:x val="9.9337748344370865E-3"/>
                  <c:y val="-6.78571428571428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35B-421D-B332-E2AC398B623A}"/>
                </c:ext>
              </c:extLst>
            </c:dLbl>
            <c:dLbl>
              <c:idx val="4"/>
              <c:layout>
                <c:manualLayout>
                  <c:x val="6.6225165562913907E-3"/>
                  <c:y val="-4.28571428571428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35B-421D-B332-E2AC398B623A}"/>
                </c:ext>
              </c:extLst>
            </c:dLbl>
            <c:dLbl>
              <c:idx val="5"/>
              <c:layout>
                <c:manualLayout>
                  <c:x val="4.9668874172185433E-3"/>
                  <c:y val="-6.07142857142857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35B-421D-B332-E2AC398B623A}"/>
                </c:ext>
              </c:extLst>
            </c:dLbl>
            <c:dLbl>
              <c:idx val="6"/>
              <c:layout>
                <c:manualLayout>
                  <c:x val="9.9337748344370865E-3"/>
                  <c:y val="-3.92857142857142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35B-421D-B332-E2AC398B623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Sheet1!$B$1:$H$1</c:f>
              <c:strCache>
                <c:ptCount val="7"/>
                <c:pt idx="0">
                  <c:v>1 year</c:v>
                </c:pt>
                <c:pt idx="1">
                  <c:v>3 years</c:v>
                </c:pt>
                <c:pt idx="2">
                  <c:v>5 years</c:v>
                </c:pt>
                <c:pt idx="3">
                  <c:v>7 years</c:v>
                </c:pt>
                <c:pt idx="4">
                  <c:v>10 years</c:v>
                </c:pt>
                <c:pt idx="5">
                  <c:v>15 years</c:v>
                </c:pt>
                <c:pt idx="6">
                  <c:v>20 Years</c:v>
                </c:pt>
              </c:strCache>
            </c:strRef>
          </c:cat>
          <c:val>
            <c:numRef>
              <c:f>Sheet1!$B$3:$H$3</c:f>
              <c:numCache>
                <c:formatCode>0.0%</c:formatCode>
                <c:ptCount val="7"/>
                <c:pt idx="0">
                  <c:v>0.14599999999999999</c:v>
                </c:pt>
                <c:pt idx="1">
                  <c:v>0.155</c:v>
                </c:pt>
                <c:pt idx="2">
                  <c:v>0.11</c:v>
                </c:pt>
                <c:pt idx="3">
                  <c:v>8.5999999999999993E-2</c:v>
                </c:pt>
                <c:pt idx="4">
                  <c:v>9.2999999999999999E-2</c:v>
                </c:pt>
                <c:pt idx="5">
                  <c:v>6.7000000000000004E-2</c:v>
                </c:pt>
                <c:pt idx="6">
                  <c:v>7.0999999999999994E-2</c:v>
                </c:pt>
              </c:numCache>
            </c:numRef>
          </c:val>
          <c:extLst>
            <c:ext xmlns:c16="http://schemas.microsoft.com/office/drawing/2014/chart" uri="{C3380CC4-5D6E-409C-BE32-E72D297353CC}">
              <c16:uniqueId val="{00000008-A35B-421D-B332-E2AC398B623A}"/>
            </c:ext>
          </c:extLst>
        </c:ser>
        <c:dLbls>
          <c:showLegendKey val="0"/>
          <c:showVal val="0"/>
          <c:showCatName val="0"/>
          <c:showSerName val="0"/>
          <c:showPercent val="0"/>
          <c:showBubbleSize val="0"/>
        </c:dLbls>
        <c:gapWidth val="150"/>
        <c:axId val="401081880"/>
        <c:axId val="317652976"/>
      </c:barChart>
      <c:catAx>
        <c:axId val="401081880"/>
        <c:scaling>
          <c:orientation val="minMax"/>
        </c:scaling>
        <c:delete val="0"/>
        <c:axPos val="b"/>
        <c:numFmt formatCode="General" sourceLinked="1"/>
        <c:majorTickMark val="out"/>
        <c:minorTickMark val="none"/>
        <c:tickLblPos val="low"/>
        <c:spPr>
          <a:noFill/>
          <a:ln w="2822" cap="flat" cmpd="sng" algn="ctr">
            <a:solidFill>
              <a:schemeClr val="tx1"/>
            </a:solidFill>
            <a:prstDash val="solid"/>
            <a:round/>
          </a:ln>
          <a:effectLst/>
        </c:spPr>
        <c:txPr>
          <a:bodyPr rot="0" spcFirstLastPara="1" vertOverflow="ellipsis" wrap="square" anchor="ctr" anchorCtr="1"/>
          <a:lstStyle/>
          <a:p>
            <a:pPr>
              <a:defRPr sz="1600" b="1" i="0" u="none" strike="noStrike" kern="1200" baseline="0">
                <a:solidFill>
                  <a:schemeClr val="tx1"/>
                </a:solidFill>
                <a:latin typeface="Times New Roman"/>
                <a:ea typeface="Times New Roman"/>
                <a:cs typeface="Times New Roman"/>
              </a:defRPr>
            </a:pPr>
            <a:endParaRPr lang="en-US"/>
          </a:p>
        </c:txPr>
        <c:crossAx val="317652976"/>
        <c:crosses val="autoZero"/>
        <c:auto val="1"/>
        <c:lblAlgn val="ctr"/>
        <c:lblOffset val="100"/>
        <c:noMultiLvlLbl val="0"/>
      </c:catAx>
      <c:valAx>
        <c:axId val="317652976"/>
        <c:scaling>
          <c:orientation val="minMax"/>
        </c:scaling>
        <c:delete val="0"/>
        <c:axPos val="l"/>
        <c:majorGridlines>
          <c:spPr>
            <a:ln w="2822" cap="flat" cmpd="sng" algn="ctr">
              <a:solidFill>
                <a:schemeClr val="tx1"/>
              </a:solidFill>
              <a:prstDash val="solid"/>
              <a:round/>
            </a:ln>
            <a:effectLst/>
          </c:spPr>
        </c:majorGridlines>
        <c:numFmt formatCode="0%" sourceLinked="0"/>
        <c:majorTickMark val="out"/>
        <c:minorTickMark val="none"/>
        <c:tickLblPos val="nextTo"/>
        <c:spPr>
          <a:noFill/>
          <a:ln w="2822" cap="flat" cmpd="sng" algn="ctr">
            <a:solidFill>
              <a:schemeClr val="tx1"/>
            </a:solidFill>
            <a:prstDash val="solid"/>
            <a:round/>
          </a:ln>
          <a:effectLst/>
        </c:spPr>
        <c:txPr>
          <a:bodyPr rot="0" spcFirstLastPara="1" vertOverflow="ellipsis" wrap="square" anchor="ctr" anchorCtr="1"/>
          <a:lstStyle/>
          <a:p>
            <a:pPr>
              <a:defRPr sz="1600" b="1" i="0" u="none" strike="noStrike" kern="1200" baseline="0">
                <a:solidFill>
                  <a:schemeClr val="tx1"/>
                </a:solidFill>
                <a:latin typeface="Times New Roman"/>
                <a:ea typeface="Times New Roman"/>
                <a:cs typeface="Times New Roman"/>
              </a:defRPr>
            </a:pPr>
            <a:endParaRPr lang="en-US"/>
          </a:p>
        </c:txPr>
        <c:crossAx val="401081880"/>
        <c:crosses val="autoZero"/>
        <c:crossBetween val="between"/>
      </c:valAx>
      <c:spPr>
        <a:noFill/>
        <a:ln w="12700">
          <a:solidFill>
            <a:schemeClr val="tx1"/>
          </a:solidFill>
          <a:prstDash val="solid"/>
        </a:ln>
        <a:effectLst/>
      </c:spPr>
    </c:plotArea>
    <c:legend>
      <c:legendPos val="b"/>
      <c:layout>
        <c:manualLayout>
          <c:xMode val="edge"/>
          <c:yMode val="edge"/>
          <c:x val="0.31717182091369017"/>
          <c:y val="0.85912838763617061"/>
          <c:w val="0.34962376805548312"/>
          <c:h val="7.9025028121484819E-2"/>
        </c:manualLayout>
      </c:layout>
      <c:overlay val="0"/>
      <c:spPr>
        <a:noFill/>
        <a:ln w="2822">
          <a:solidFill>
            <a:schemeClr val="tx1"/>
          </a:solidFill>
          <a:prstDash val="solid"/>
        </a:ln>
        <a:effectLst/>
      </c:spPr>
      <c:txPr>
        <a:bodyPr rot="0" spcFirstLastPara="1" vertOverflow="ellipsis" vert="horz" wrap="square" anchor="ctr" anchorCtr="1"/>
        <a:lstStyle/>
        <a:p>
          <a:pPr>
            <a:defRPr sz="1471" b="1" i="0" u="none" strike="noStrike" kern="1200" baseline="0">
              <a:solidFill>
                <a:schemeClr val="tx1"/>
              </a:solidFill>
              <a:latin typeface="Times New Roman"/>
              <a:ea typeface="Times New Roman"/>
              <a:cs typeface="Times New Roman"/>
            </a:defRPr>
          </a:pPr>
          <a:endParaRPr lang="en-US"/>
        </a:p>
      </c:txPr>
    </c:legend>
    <c:plotVisOnly val="1"/>
    <c:dispBlanksAs val="gap"/>
    <c:showDLblsOverMax val="0"/>
  </c:chart>
  <c:spPr>
    <a:noFill/>
    <a:ln w="6350" cap="flat" cmpd="sng" algn="ctr">
      <a:noFill/>
      <a:prstDash val="solid"/>
      <a:miter lim="800000"/>
    </a:ln>
    <a:effectLst/>
  </c:spPr>
  <c:txPr>
    <a:bodyPr/>
    <a:lstStyle/>
    <a:p>
      <a:pPr>
        <a:defRPr sz="1600" b="1" i="0" u="none" strike="noStrike" baseline="0">
          <a:solidFill>
            <a:schemeClr val="tx1"/>
          </a:solidFill>
          <a:latin typeface="Times New Roman"/>
          <a:ea typeface="Times New Roman"/>
          <a:cs typeface="Times New Roman"/>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1197"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33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33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922D04-F469-488A-8F1A-FB2E05979570}" type="datetimeFigureOut">
              <a:rPr lang="en-US" smtClean="0"/>
              <a:t>5/5/2022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9960F5-1897-4E8A-8E48-A07088416CAE}" type="slidenum">
              <a:rPr lang="en-US" smtClean="0"/>
              <a:t>‹#›</a:t>
            </a:fld>
            <a:endParaRPr lang="en-US" dirty="0"/>
          </a:p>
        </p:txBody>
      </p:sp>
    </p:spTree>
    <p:extLst>
      <p:ext uri="{BB962C8B-B14F-4D97-AF65-F5344CB8AC3E}">
        <p14:creationId xmlns:p14="http://schemas.microsoft.com/office/powerpoint/2010/main" val="222306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www.etymonline.com/word/reveille?ref=etymonline_crossreference" TargetMode="External"/><Relationship Id="rId13" Type="http://schemas.openxmlformats.org/officeDocument/2006/relationships/hyperlink" Target="https://www.etymonline.com/word/vigil?ref=etymonline_crossreference" TargetMode="External"/><Relationship Id="rId18" Type="http://schemas.openxmlformats.org/officeDocument/2006/relationships/hyperlink" Target="https://www.etymonline.com/word/wait?ref=etymonline_crossreference" TargetMode="External"/><Relationship Id="rId3" Type="http://schemas.openxmlformats.org/officeDocument/2006/relationships/hyperlink" Target="https://www.etymonline.com/word/*weg-#etymonline_v_52877" TargetMode="External"/><Relationship Id="rId21" Type="http://schemas.openxmlformats.org/officeDocument/2006/relationships/hyperlink" Target="https://www.etymonline.com/word/watch?ref=etymonline_crossreference" TargetMode="External"/><Relationship Id="rId7" Type="http://schemas.openxmlformats.org/officeDocument/2006/relationships/hyperlink" Target="https://www.etymonline.com/word/invigilate?ref=etymonline_crossreference" TargetMode="External"/><Relationship Id="rId12" Type="http://schemas.openxmlformats.org/officeDocument/2006/relationships/hyperlink" Target="https://www.etymonline.com/word/velocity?ref=etymonline_crossreference" TargetMode="External"/><Relationship Id="rId17" Type="http://schemas.openxmlformats.org/officeDocument/2006/relationships/hyperlink" Target="https://www.etymonline.com/word/waft?ref=etymonline_crossreference" TargetMode="External"/><Relationship Id="rId2" Type="http://schemas.openxmlformats.org/officeDocument/2006/relationships/slide" Target="../slides/slide8.xml"/><Relationship Id="rId16" Type="http://schemas.openxmlformats.org/officeDocument/2006/relationships/hyperlink" Target="https://www.etymonline.com/word/vigor?ref=etymonline_crossreference" TargetMode="External"/><Relationship Id="rId20" Type="http://schemas.openxmlformats.org/officeDocument/2006/relationships/hyperlink" Target="https://www.etymonline.com/word/waken?ref=etymonline_crossreference" TargetMode="External"/><Relationship Id="rId1" Type="http://schemas.openxmlformats.org/officeDocument/2006/relationships/notesMaster" Target="../notesMasters/notesMaster1.xml"/><Relationship Id="rId6" Type="http://schemas.openxmlformats.org/officeDocument/2006/relationships/hyperlink" Target="https://www.etymonline.com/word/bivouac?ref=etymonline_crossreference" TargetMode="External"/><Relationship Id="rId11" Type="http://schemas.openxmlformats.org/officeDocument/2006/relationships/hyperlink" Target="https://www.etymonline.com/word/vegetable?ref=etymonline_crossreference" TargetMode="External"/><Relationship Id="rId24" Type="http://schemas.openxmlformats.org/officeDocument/2006/relationships/hyperlink" Target="https://www.etymonline.com/word/witch?ref=etymonline_crossreference" TargetMode="External"/><Relationship Id="rId5" Type="http://schemas.openxmlformats.org/officeDocument/2006/relationships/hyperlink" Target="https://www.etymonline.com/word/bewitch?ref=etymonline_crossreference" TargetMode="External"/><Relationship Id="rId15" Type="http://schemas.openxmlformats.org/officeDocument/2006/relationships/hyperlink" Target="https://www.etymonline.com/word/vigilante?ref=etymonline_crossreference" TargetMode="External"/><Relationship Id="rId23" Type="http://schemas.openxmlformats.org/officeDocument/2006/relationships/hyperlink" Target="https://www.etymonline.com/word/wicked?ref=etymonline_crossreference" TargetMode="External"/><Relationship Id="rId10" Type="http://schemas.openxmlformats.org/officeDocument/2006/relationships/hyperlink" Target="https://www.etymonline.com/word/vedette?ref=etymonline_crossreference" TargetMode="External"/><Relationship Id="rId19" Type="http://schemas.openxmlformats.org/officeDocument/2006/relationships/hyperlink" Target="https://www.etymonline.com/word/wake?ref=etymonline_crossreference#etymonline_v_4796" TargetMode="External"/><Relationship Id="rId4" Type="http://schemas.openxmlformats.org/officeDocument/2006/relationships/hyperlink" Target="https://www.etymonline.com/word/awake?ref=etymonline_crossreference" TargetMode="External"/><Relationship Id="rId9" Type="http://schemas.openxmlformats.org/officeDocument/2006/relationships/hyperlink" Target="https://www.etymonline.com/word/surveillance?ref=etymonline_crossreference" TargetMode="External"/><Relationship Id="rId14" Type="http://schemas.openxmlformats.org/officeDocument/2006/relationships/hyperlink" Target="https://www.etymonline.com/word/vigilant?ref=etymonline_crossreference" TargetMode="External"/><Relationship Id="rId22" Type="http://schemas.openxmlformats.org/officeDocument/2006/relationships/hyperlink" Target="https://www.etymonline.com/word/Wicca?ref=etymonline_crossreference"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489960F5-1897-4E8A-8E48-A07088416CAE}" type="slidenum">
              <a:rPr lang="en-US" smtClean="0"/>
              <a:t>1</a:t>
            </a:fld>
            <a:endParaRPr lang="en-US" dirty="0"/>
          </a:p>
        </p:txBody>
      </p:sp>
    </p:spTree>
    <p:extLst>
      <p:ext uri="{BB962C8B-B14F-4D97-AF65-F5344CB8AC3E}">
        <p14:creationId xmlns:p14="http://schemas.microsoft.com/office/powerpoint/2010/main" val="4169021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11</a:t>
            </a:fld>
            <a:endParaRPr lang="en-US" dirty="0"/>
          </a:p>
        </p:txBody>
      </p:sp>
    </p:spTree>
    <p:extLst>
      <p:ext uri="{BB962C8B-B14F-4D97-AF65-F5344CB8AC3E}">
        <p14:creationId xmlns:p14="http://schemas.microsoft.com/office/powerpoint/2010/main" val="883697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12</a:t>
            </a:fld>
            <a:endParaRPr lang="en-US" dirty="0"/>
          </a:p>
        </p:txBody>
      </p:sp>
    </p:spTree>
    <p:extLst>
      <p:ext uri="{BB962C8B-B14F-4D97-AF65-F5344CB8AC3E}">
        <p14:creationId xmlns:p14="http://schemas.microsoft.com/office/powerpoint/2010/main" val="1633921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13</a:t>
            </a:fld>
            <a:endParaRPr lang="en-US" dirty="0"/>
          </a:p>
        </p:txBody>
      </p:sp>
    </p:spTree>
    <p:extLst>
      <p:ext uri="{BB962C8B-B14F-4D97-AF65-F5344CB8AC3E}">
        <p14:creationId xmlns:p14="http://schemas.microsoft.com/office/powerpoint/2010/main" val="1341997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14</a:t>
            </a:fld>
            <a:endParaRPr lang="en-US" dirty="0"/>
          </a:p>
        </p:txBody>
      </p:sp>
    </p:spTree>
    <p:extLst>
      <p:ext uri="{BB962C8B-B14F-4D97-AF65-F5344CB8AC3E}">
        <p14:creationId xmlns:p14="http://schemas.microsoft.com/office/powerpoint/2010/main" val="17732702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15</a:t>
            </a:fld>
            <a:endParaRPr lang="en-US" dirty="0"/>
          </a:p>
        </p:txBody>
      </p:sp>
    </p:spTree>
    <p:extLst>
      <p:ext uri="{BB962C8B-B14F-4D97-AF65-F5344CB8AC3E}">
        <p14:creationId xmlns:p14="http://schemas.microsoft.com/office/powerpoint/2010/main" val="2282927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16</a:t>
            </a:fld>
            <a:endParaRPr lang="en-US" dirty="0"/>
          </a:p>
        </p:txBody>
      </p:sp>
    </p:spTree>
    <p:extLst>
      <p:ext uri="{BB962C8B-B14F-4D97-AF65-F5344CB8AC3E}">
        <p14:creationId xmlns:p14="http://schemas.microsoft.com/office/powerpoint/2010/main" val="3765557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17</a:t>
            </a:fld>
            <a:endParaRPr lang="en-US" dirty="0"/>
          </a:p>
        </p:txBody>
      </p:sp>
    </p:spTree>
    <p:extLst>
      <p:ext uri="{BB962C8B-B14F-4D97-AF65-F5344CB8AC3E}">
        <p14:creationId xmlns:p14="http://schemas.microsoft.com/office/powerpoint/2010/main" val="2680139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18</a:t>
            </a:fld>
            <a:endParaRPr lang="en-US" dirty="0"/>
          </a:p>
        </p:txBody>
      </p:sp>
    </p:spTree>
    <p:extLst>
      <p:ext uri="{BB962C8B-B14F-4D97-AF65-F5344CB8AC3E}">
        <p14:creationId xmlns:p14="http://schemas.microsoft.com/office/powerpoint/2010/main" val="7220825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19</a:t>
            </a:fld>
            <a:endParaRPr lang="en-US" dirty="0"/>
          </a:p>
        </p:txBody>
      </p:sp>
    </p:spTree>
    <p:extLst>
      <p:ext uri="{BB962C8B-B14F-4D97-AF65-F5344CB8AC3E}">
        <p14:creationId xmlns:p14="http://schemas.microsoft.com/office/powerpoint/2010/main" val="3322919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2</a:t>
            </a:fld>
            <a:endParaRPr lang="en-US" dirty="0"/>
          </a:p>
        </p:txBody>
      </p:sp>
    </p:spTree>
    <p:extLst>
      <p:ext uri="{BB962C8B-B14F-4D97-AF65-F5344CB8AC3E}">
        <p14:creationId xmlns:p14="http://schemas.microsoft.com/office/powerpoint/2010/main" val="4120869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3</a:t>
            </a:fld>
            <a:endParaRPr lang="en-US" dirty="0"/>
          </a:p>
        </p:txBody>
      </p:sp>
    </p:spTree>
    <p:extLst>
      <p:ext uri="{BB962C8B-B14F-4D97-AF65-F5344CB8AC3E}">
        <p14:creationId xmlns:p14="http://schemas.microsoft.com/office/powerpoint/2010/main" val="2144135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4</a:t>
            </a:fld>
            <a:endParaRPr lang="en-US" dirty="0"/>
          </a:p>
        </p:txBody>
      </p:sp>
    </p:spTree>
    <p:extLst>
      <p:ext uri="{BB962C8B-B14F-4D97-AF65-F5344CB8AC3E}">
        <p14:creationId xmlns:p14="http://schemas.microsoft.com/office/powerpoint/2010/main" val="305744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5</a:t>
            </a:fld>
            <a:endParaRPr lang="en-US" dirty="0"/>
          </a:p>
        </p:txBody>
      </p:sp>
    </p:spTree>
    <p:extLst>
      <p:ext uri="{BB962C8B-B14F-4D97-AF65-F5344CB8AC3E}">
        <p14:creationId xmlns:p14="http://schemas.microsoft.com/office/powerpoint/2010/main" val="2463985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6</a:t>
            </a:fld>
            <a:endParaRPr lang="en-US" dirty="0"/>
          </a:p>
        </p:txBody>
      </p:sp>
    </p:spTree>
    <p:extLst>
      <p:ext uri="{BB962C8B-B14F-4D97-AF65-F5344CB8AC3E}">
        <p14:creationId xmlns:p14="http://schemas.microsoft.com/office/powerpoint/2010/main" val="3574198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7</a:t>
            </a:fld>
            <a:endParaRPr lang="en-US" dirty="0"/>
          </a:p>
        </p:txBody>
      </p:sp>
    </p:spTree>
    <p:extLst>
      <p:ext uri="{BB962C8B-B14F-4D97-AF65-F5344CB8AC3E}">
        <p14:creationId xmlns:p14="http://schemas.microsoft.com/office/powerpoint/2010/main" val="4148701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Vigilant: &lt;</a:t>
            </a:r>
            <a:r>
              <a:rPr lang="en-US" dirty="0" err="1"/>
              <a:t>vigilare</a:t>
            </a:r>
            <a:r>
              <a:rPr lang="en-US" dirty="0"/>
              <a:t>, “to keep awake”.  As an adjective: watchful, anxious, careful.</a:t>
            </a:r>
          </a:p>
          <a:p>
            <a:endParaRPr lang="en-US" dirty="0"/>
          </a:p>
          <a:p>
            <a:pPr algn="l"/>
            <a:r>
              <a:rPr lang="en-US" b="1" i="0" dirty="0">
                <a:solidFill>
                  <a:srgbClr val="83001D"/>
                </a:solidFill>
                <a:effectLst/>
                <a:latin typeface="Georgia" panose="02040502050405020303" pitchFamily="18" charset="0"/>
                <a:hlinkClick r:id="rId3" tooltip="Origin and meaning of *weg-"/>
              </a:rPr>
              <a:t>*</a:t>
            </a:r>
            <a:r>
              <a:rPr lang="en-US" b="1" i="0" dirty="0" err="1">
                <a:solidFill>
                  <a:srgbClr val="83001D"/>
                </a:solidFill>
                <a:effectLst/>
                <a:latin typeface="Georgia" panose="02040502050405020303" pitchFamily="18" charset="0"/>
                <a:hlinkClick r:id="rId3" tooltip="Origin and meaning of *weg-"/>
              </a:rPr>
              <a:t>weg</a:t>
            </a:r>
            <a:r>
              <a:rPr lang="en-US" b="1" i="0" dirty="0">
                <a:solidFill>
                  <a:srgbClr val="83001D"/>
                </a:solidFill>
                <a:effectLst/>
                <a:latin typeface="Georgia" panose="02040502050405020303" pitchFamily="18" charset="0"/>
                <a:hlinkClick r:id="rId3" tooltip="Origin and meaning of *weg-"/>
              </a:rPr>
              <a:t>- </a:t>
            </a:r>
            <a:endParaRPr lang="en-US" b="0" i="0" dirty="0">
              <a:effectLst/>
              <a:latin typeface="Georgia" panose="02040502050405020303" pitchFamily="18" charset="0"/>
            </a:endParaRPr>
          </a:p>
          <a:p>
            <a:pPr algn="l"/>
            <a:r>
              <a:rPr lang="en-US" b="0" i="0" dirty="0">
                <a:effectLst/>
                <a:latin typeface="Georgia" panose="02040502050405020303" pitchFamily="18" charset="0"/>
              </a:rPr>
              <a:t>Proto-Indo-European root meaning "to be strong, be lively."</a:t>
            </a:r>
            <a:br>
              <a:rPr lang="en-US" b="0" i="0" dirty="0">
                <a:effectLst/>
                <a:latin typeface="Georgia" panose="02040502050405020303" pitchFamily="18" charset="0"/>
              </a:rPr>
            </a:br>
            <a:br>
              <a:rPr lang="en-US" b="0" i="0" dirty="0">
                <a:effectLst/>
                <a:latin typeface="Georgia" panose="02040502050405020303" pitchFamily="18" charset="0"/>
              </a:rPr>
            </a:br>
            <a:r>
              <a:rPr lang="en-US" b="0" i="0" dirty="0">
                <a:effectLst/>
                <a:latin typeface="Georgia" panose="02040502050405020303" pitchFamily="18" charset="0"/>
              </a:rPr>
              <a:t>It forms all or part of: </a:t>
            </a:r>
            <a:r>
              <a:rPr lang="en-US" b="1" i="0" dirty="0">
                <a:solidFill>
                  <a:srgbClr val="83001D"/>
                </a:solidFill>
                <a:effectLst/>
                <a:latin typeface="Georgia" panose="02040502050405020303" pitchFamily="18" charset="0"/>
                <a:hlinkClick r:id="rId4" tooltip="Etymology, meaning and definition of awake "/>
              </a:rPr>
              <a:t>awake</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5" tooltip="Etymology, meaning and definition of bewitch "/>
              </a:rPr>
              <a:t>bewitch</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6" tooltip="Etymology, meaning and definition of bivouac "/>
              </a:rPr>
              <a:t>bivouac</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7" tooltip="Etymology, meaning and definition of invigilate "/>
              </a:rPr>
              <a:t>invigilate</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8" tooltip="Etymology, meaning and definition of reveille "/>
              </a:rPr>
              <a:t>reveille</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9" tooltip="Etymology, meaning and definition of surveillance "/>
              </a:rPr>
              <a:t>surveillance</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10" tooltip="Etymology, meaning and definition of vedette "/>
              </a:rPr>
              <a:t>vedette</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11" tooltip="Etymology, meaning and definition of vegetable "/>
              </a:rPr>
              <a:t>vegetable</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12" tooltip="Etymology, meaning and definition of velocity "/>
              </a:rPr>
              <a:t>velocity</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13" tooltip="Etymology, meaning and definition of vigil "/>
              </a:rPr>
              <a:t>vigil</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14" tooltip="Etymology, meaning and definition of vigilant "/>
              </a:rPr>
              <a:t>vigilant</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15" tooltip="Etymology, meaning and definition of vigilante "/>
              </a:rPr>
              <a:t>vigilante</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16" tooltip="Etymology, meaning and definition of vigor "/>
              </a:rPr>
              <a:t>vigor</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17" tooltip="Etymology, meaning and definition of waft "/>
              </a:rPr>
              <a:t>waft</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18" tooltip="Etymology, meaning and definition of wait "/>
              </a:rPr>
              <a:t>wait</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19" tooltip="Etymology, meaning and definition of wake "/>
              </a:rPr>
              <a:t>wake</a:t>
            </a:r>
            <a:r>
              <a:rPr lang="en-US" b="0" i="0" dirty="0">
                <a:effectLst/>
                <a:latin typeface="Georgia" panose="02040502050405020303" pitchFamily="18" charset="0"/>
              </a:rPr>
              <a:t> (v.) "emerge or arise from sleep;" </a:t>
            </a:r>
            <a:r>
              <a:rPr lang="en-US" b="1" i="0" dirty="0">
                <a:solidFill>
                  <a:srgbClr val="83001D"/>
                </a:solidFill>
                <a:effectLst/>
                <a:latin typeface="Georgia" panose="02040502050405020303" pitchFamily="18" charset="0"/>
                <a:hlinkClick r:id="rId20" tooltip="Etymology, meaning and definition of waken "/>
              </a:rPr>
              <a:t>waken</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21" tooltip="Etymology, meaning and definition of watch "/>
              </a:rPr>
              <a:t>watch</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22" tooltip="Etymology, meaning and definition of Wicca "/>
              </a:rPr>
              <a:t>Wicca</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23" tooltip="Etymology, meaning and definition of wicked "/>
              </a:rPr>
              <a:t>wicked</a:t>
            </a:r>
            <a:r>
              <a:rPr lang="en-US" b="0" i="0" dirty="0">
                <a:effectLst/>
                <a:latin typeface="Georgia" panose="02040502050405020303" pitchFamily="18" charset="0"/>
              </a:rPr>
              <a:t>; </a:t>
            </a:r>
            <a:r>
              <a:rPr lang="en-US" b="1" i="0" dirty="0">
                <a:solidFill>
                  <a:srgbClr val="83001D"/>
                </a:solidFill>
                <a:effectLst/>
                <a:latin typeface="Georgia" panose="02040502050405020303" pitchFamily="18" charset="0"/>
                <a:hlinkClick r:id="rId24" tooltip="Etymology, meaning and definition of witch "/>
              </a:rPr>
              <a:t>witch</a:t>
            </a:r>
            <a:r>
              <a:rPr lang="en-US" b="0" i="0" dirty="0">
                <a:effectLst/>
                <a:latin typeface="Georgia" panose="02040502050405020303" pitchFamily="18" charset="0"/>
              </a:rPr>
              <a:t>.</a:t>
            </a:r>
          </a:p>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8</a:t>
            </a:fld>
            <a:endParaRPr lang="en-US" dirty="0"/>
          </a:p>
        </p:txBody>
      </p:sp>
    </p:spTree>
    <p:extLst>
      <p:ext uri="{BB962C8B-B14F-4D97-AF65-F5344CB8AC3E}">
        <p14:creationId xmlns:p14="http://schemas.microsoft.com/office/powerpoint/2010/main" val="811680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960F5-1897-4E8A-8E48-A07088416CAE}" type="slidenum">
              <a:rPr lang="en-US" smtClean="0"/>
              <a:t>10</a:t>
            </a:fld>
            <a:endParaRPr lang="en-US" dirty="0"/>
          </a:p>
        </p:txBody>
      </p:sp>
    </p:spTree>
    <p:extLst>
      <p:ext uri="{BB962C8B-B14F-4D97-AF65-F5344CB8AC3E}">
        <p14:creationId xmlns:p14="http://schemas.microsoft.com/office/powerpoint/2010/main" val="60637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6883C-6FA9-47A4-A937-2FD3BD75C3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0CA8F7-7C72-4ABA-858E-46A24AFE5A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43EECB-63B2-4EA6-9682-26B7A8C3C604}"/>
              </a:ext>
            </a:extLst>
          </p:cNvPr>
          <p:cNvSpPr>
            <a:spLocks noGrp="1"/>
          </p:cNvSpPr>
          <p:nvPr>
            <p:ph type="dt" sz="half" idx="10"/>
          </p:nvPr>
        </p:nvSpPr>
        <p:spPr/>
        <p:txBody>
          <a:bodyPr/>
          <a:lstStyle/>
          <a:p>
            <a:fld id="{27D358B4-AD42-446D-93AC-FCBF1B375EAF}" type="datetimeFigureOut">
              <a:rPr lang="en-US" smtClean="0"/>
              <a:t>5/5/2022</a:t>
            </a:fld>
            <a:endParaRPr lang="en-US" dirty="0"/>
          </a:p>
        </p:txBody>
      </p:sp>
      <p:sp>
        <p:nvSpPr>
          <p:cNvPr id="5" name="Footer Placeholder 4">
            <a:extLst>
              <a:ext uri="{FF2B5EF4-FFF2-40B4-BE49-F238E27FC236}">
                <a16:creationId xmlns:a16="http://schemas.microsoft.com/office/drawing/2014/main" id="{B570FE37-606C-4D07-B70F-6BD9A275AA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36F0A0-0277-4081-BADA-625B96F74C18}"/>
              </a:ext>
            </a:extLst>
          </p:cNvPr>
          <p:cNvSpPr>
            <a:spLocks noGrp="1"/>
          </p:cNvSpPr>
          <p:nvPr>
            <p:ph type="sldNum" sz="quarter" idx="12"/>
          </p:nvPr>
        </p:nvSpPr>
        <p:spPr/>
        <p:txBody>
          <a:bodyPr/>
          <a:lstStyle/>
          <a:p>
            <a:fld id="{78F9C710-7FA5-4AF7-BD48-AA323FDDA82E}" type="slidenum">
              <a:rPr lang="en-US" smtClean="0"/>
              <a:t>‹#›</a:t>
            </a:fld>
            <a:endParaRPr lang="en-US" dirty="0"/>
          </a:p>
        </p:txBody>
      </p:sp>
    </p:spTree>
    <p:extLst>
      <p:ext uri="{BB962C8B-B14F-4D97-AF65-F5344CB8AC3E}">
        <p14:creationId xmlns:p14="http://schemas.microsoft.com/office/powerpoint/2010/main" val="3436378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6E86-C84F-4B4F-9EC4-040A1B772B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A59991-B7D2-4BB8-97D9-82F4A5C43A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F70540-865F-41AD-9E5F-0AF748DAAEB8}"/>
              </a:ext>
            </a:extLst>
          </p:cNvPr>
          <p:cNvSpPr>
            <a:spLocks noGrp="1"/>
          </p:cNvSpPr>
          <p:nvPr>
            <p:ph type="dt" sz="half" idx="10"/>
          </p:nvPr>
        </p:nvSpPr>
        <p:spPr/>
        <p:txBody>
          <a:bodyPr/>
          <a:lstStyle/>
          <a:p>
            <a:fld id="{27D358B4-AD42-446D-93AC-FCBF1B375EAF}" type="datetimeFigureOut">
              <a:rPr lang="en-US" smtClean="0"/>
              <a:t>5/5/2022</a:t>
            </a:fld>
            <a:endParaRPr lang="en-US" dirty="0"/>
          </a:p>
        </p:txBody>
      </p:sp>
      <p:sp>
        <p:nvSpPr>
          <p:cNvPr id="5" name="Footer Placeholder 4">
            <a:extLst>
              <a:ext uri="{FF2B5EF4-FFF2-40B4-BE49-F238E27FC236}">
                <a16:creationId xmlns:a16="http://schemas.microsoft.com/office/drawing/2014/main" id="{67838ECA-5236-4C8D-9BFD-A0F1C71B36E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8ECBD25-E250-4EEB-AB2D-04412A673D9C}"/>
              </a:ext>
            </a:extLst>
          </p:cNvPr>
          <p:cNvSpPr>
            <a:spLocks noGrp="1"/>
          </p:cNvSpPr>
          <p:nvPr>
            <p:ph type="sldNum" sz="quarter" idx="12"/>
          </p:nvPr>
        </p:nvSpPr>
        <p:spPr/>
        <p:txBody>
          <a:bodyPr/>
          <a:lstStyle/>
          <a:p>
            <a:fld id="{78F9C710-7FA5-4AF7-BD48-AA323FDDA82E}" type="slidenum">
              <a:rPr lang="en-US" smtClean="0"/>
              <a:t>‹#›</a:t>
            </a:fld>
            <a:endParaRPr lang="en-US" dirty="0"/>
          </a:p>
        </p:txBody>
      </p:sp>
    </p:spTree>
    <p:extLst>
      <p:ext uri="{BB962C8B-B14F-4D97-AF65-F5344CB8AC3E}">
        <p14:creationId xmlns:p14="http://schemas.microsoft.com/office/powerpoint/2010/main" val="9795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28D531-73AD-4CBE-AD83-2E52A49F8F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9ECEC4-7648-418B-85B9-237A0CEB5C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7C0223-B864-47EE-9692-EC240ABB8CF3}"/>
              </a:ext>
            </a:extLst>
          </p:cNvPr>
          <p:cNvSpPr>
            <a:spLocks noGrp="1"/>
          </p:cNvSpPr>
          <p:nvPr>
            <p:ph type="dt" sz="half" idx="10"/>
          </p:nvPr>
        </p:nvSpPr>
        <p:spPr/>
        <p:txBody>
          <a:bodyPr/>
          <a:lstStyle/>
          <a:p>
            <a:fld id="{27D358B4-AD42-446D-93AC-FCBF1B375EAF}" type="datetimeFigureOut">
              <a:rPr lang="en-US" smtClean="0"/>
              <a:t>5/5/2022</a:t>
            </a:fld>
            <a:endParaRPr lang="en-US" dirty="0"/>
          </a:p>
        </p:txBody>
      </p:sp>
      <p:sp>
        <p:nvSpPr>
          <p:cNvPr id="5" name="Footer Placeholder 4">
            <a:extLst>
              <a:ext uri="{FF2B5EF4-FFF2-40B4-BE49-F238E27FC236}">
                <a16:creationId xmlns:a16="http://schemas.microsoft.com/office/drawing/2014/main" id="{713BA42E-00C0-472D-BD09-335DEE0CC4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F0825E-E0E5-43E9-9C64-61B940037E36}"/>
              </a:ext>
            </a:extLst>
          </p:cNvPr>
          <p:cNvSpPr>
            <a:spLocks noGrp="1"/>
          </p:cNvSpPr>
          <p:nvPr>
            <p:ph type="sldNum" sz="quarter" idx="12"/>
          </p:nvPr>
        </p:nvSpPr>
        <p:spPr/>
        <p:txBody>
          <a:bodyPr/>
          <a:lstStyle/>
          <a:p>
            <a:fld id="{78F9C710-7FA5-4AF7-BD48-AA323FDDA82E}" type="slidenum">
              <a:rPr lang="en-US" smtClean="0"/>
              <a:t>‹#›</a:t>
            </a:fld>
            <a:endParaRPr lang="en-US" dirty="0"/>
          </a:p>
        </p:txBody>
      </p:sp>
    </p:spTree>
    <p:extLst>
      <p:ext uri="{BB962C8B-B14F-4D97-AF65-F5344CB8AC3E}">
        <p14:creationId xmlns:p14="http://schemas.microsoft.com/office/powerpoint/2010/main" val="310061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C5D69-A4FD-4549-BD8A-B0DA9D4CAD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05E92B-737D-473C-A98B-C79E582B56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930639-E140-43A7-997F-4042E5412EC5}"/>
              </a:ext>
            </a:extLst>
          </p:cNvPr>
          <p:cNvSpPr>
            <a:spLocks noGrp="1"/>
          </p:cNvSpPr>
          <p:nvPr>
            <p:ph type="dt" sz="half" idx="10"/>
          </p:nvPr>
        </p:nvSpPr>
        <p:spPr/>
        <p:txBody>
          <a:bodyPr/>
          <a:lstStyle/>
          <a:p>
            <a:fld id="{27D358B4-AD42-446D-93AC-FCBF1B375EAF}" type="datetimeFigureOut">
              <a:rPr lang="en-US" smtClean="0"/>
              <a:t>5/5/2022</a:t>
            </a:fld>
            <a:endParaRPr lang="en-US" dirty="0"/>
          </a:p>
        </p:txBody>
      </p:sp>
      <p:sp>
        <p:nvSpPr>
          <p:cNvPr id="5" name="Footer Placeholder 4">
            <a:extLst>
              <a:ext uri="{FF2B5EF4-FFF2-40B4-BE49-F238E27FC236}">
                <a16:creationId xmlns:a16="http://schemas.microsoft.com/office/drawing/2014/main" id="{D5988E12-5653-41BC-99A1-05C1CBB6E5A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F3E32-8395-4A2F-9943-0BFC456A703F}"/>
              </a:ext>
            </a:extLst>
          </p:cNvPr>
          <p:cNvSpPr>
            <a:spLocks noGrp="1"/>
          </p:cNvSpPr>
          <p:nvPr>
            <p:ph type="sldNum" sz="quarter" idx="12"/>
          </p:nvPr>
        </p:nvSpPr>
        <p:spPr/>
        <p:txBody>
          <a:bodyPr/>
          <a:lstStyle/>
          <a:p>
            <a:fld id="{78F9C710-7FA5-4AF7-BD48-AA323FDDA82E}" type="slidenum">
              <a:rPr lang="en-US" smtClean="0"/>
              <a:t>‹#›</a:t>
            </a:fld>
            <a:endParaRPr lang="en-US" dirty="0"/>
          </a:p>
        </p:txBody>
      </p:sp>
    </p:spTree>
    <p:extLst>
      <p:ext uri="{BB962C8B-B14F-4D97-AF65-F5344CB8AC3E}">
        <p14:creationId xmlns:p14="http://schemas.microsoft.com/office/powerpoint/2010/main" val="203372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D790-6B60-4E10-B6A2-9F72D0C482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E44B44-E488-42B2-9930-9081D043C9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3BCEDD-D76B-4F74-A605-0468322E7D7D}"/>
              </a:ext>
            </a:extLst>
          </p:cNvPr>
          <p:cNvSpPr>
            <a:spLocks noGrp="1"/>
          </p:cNvSpPr>
          <p:nvPr>
            <p:ph type="dt" sz="half" idx="10"/>
          </p:nvPr>
        </p:nvSpPr>
        <p:spPr/>
        <p:txBody>
          <a:bodyPr/>
          <a:lstStyle/>
          <a:p>
            <a:fld id="{27D358B4-AD42-446D-93AC-FCBF1B375EAF}" type="datetimeFigureOut">
              <a:rPr lang="en-US" smtClean="0"/>
              <a:t>5/5/2022</a:t>
            </a:fld>
            <a:endParaRPr lang="en-US" dirty="0"/>
          </a:p>
        </p:txBody>
      </p:sp>
      <p:sp>
        <p:nvSpPr>
          <p:cNvPr id="5" name="Footer Placeholder 4">
            <a:extLst>
              <a:ext uri="{FF2B5EF4-FFF2-40B4-BE49-F238E27FC236}">
                <a16:creationId xmlns:a16="http://schemas.microsoft.com/office/drawing/2014/main" id="{E92D5694-A2F1-4256-8E86-1C05E44E74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F4515B0-BAD9-49C0-B444-59BB7DE38209}"/>
              </a:ext>
            </a:extLst>
          </p:cNvPr>
          <p:cNvSpPr>
            <a:spLocks noGrp="1"/>
          </p:cNvSpPr>
          <p:nvPr>
            <p:ph type="sldNum" sz="quarter" idx="12"/>
          </p:nvPr>
        </p:nvSpPr>
        <p:spPr/>
        <p:txBody>
          <a:bodyPr/>
          <a:lstStyle/>
          <a:p>
            <a:fld id="{78F9C710-7FA5-4AF7-BD48-AA323FDDA82E}" type="slidenum">
              <a:rPr lang="en-US" smtClean="0"/>
              <a:t>‹#›</a:t>
            </a:fld>
            <a:endParaRPr lang="en-US" dirty="0"/>
          </a:p>
        </p:txBody>
      </p:sp>
    </p:spTree>
    <p:extLst>
      <p:ext uri="{BB962C8B-B14F-4D97-AF65-F5344CB8AC3E}">
        <p14:creationId xmlns:p14="http://schemas.microsoft.com/office/powerpoint/2010/main" val="1766318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BD372-FC7A-42A9-B284-3D543E57D0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247FE9-2C94-4E92-A7D8-9145DD2498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E09F04-1C6C-4FF3-9EBF-7438E911FE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4C7EAB-5337-4191-AA34-BD39D2322662}"/>
              </a:ext>
            </a:extLst>
          </p:cNvPr>
          <p:cNvSpPr>
            <a:spLocks noGrp="1"/>
          </p:cNvSpPr>
          <p:nvPr>
            <p:ph type="dt" sz="half" idx="10"/>
          </p:nvPr>
        </p:nvSpPr>
        <p:spPr/>
        <p:txBody>
          <a:bodyPr/>
          <a:lstStyle/>
          <a:p>
            <a:fld id="{27D358B4-AD42-446D-93AC-FCBF1B375EAF}" type="datetimeFigureOut">
              <a:rPr lang="en-US" smtClean="0"/>
              <a:t>5/5/2022</a:t>
            </a:fld>
            <a:endParaRPr lang="en-US" dirty="0"/>
          </a:p>
        </p:txBody>
      </p:sp>
      <p:sp>
        <p:nvSpPr>
          <p:cNvPr id="6" name="Footer Placeholder 5">
            <a:extLst>
              <a:ext uri="{FF2B5EF4-FFF2-40B4-BE49-F238E27FC236}">
                <a16:creationId xmlns:a16="http://schemas.microsoft.com/office/drawing/2014/main" id="{AF84C370-8F2C-4D45-8F89-2EF122E763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1409828-E0BB-4C35-8776-A5372CE34A3B}"/>
              </a:ext>
            </a:extLst>
          </p:cNvPr>
          <p:cNvSpPr>
            <a:spLocks noGrp="1"/>
          </p:cNvSpPr>
          <p:nvPr>
            <p:ph type="sldNum" sz="quarter" idx="12"/>
          </p:nvPr>
        </p:nvSpPr>
        <p:spPr/>
        <p:txBody>
          <a:bodyPr/>
          <a:lstStyle/>
          <a:p>
            <a:fld id="{78F9C710-7FA5-4AF7-BD48-AA323FDDA82E}" type="slidenum">
              <a:rPr lang="en-US" smtClean="0"/>
              <a:t>‹#›</a:t>
            </a:fld>
            <a:endParaRPr lang="en-US" dirty="0"/>
          </a:p>
        </p:txBody>
      </p:sp>
    </p:spTree>
    <p:extLst>
      <p:ext uri="{BB962C8B-B14F-4D97-AF65-F5344CB8AC3E}">
        <p14:creationId xmlns:p14="http://schemas.microsoft.com/office/powerpoint/2010/main" val="3798919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EA8B1-A970-48AA-807A-2B0E6C0E7E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C52714-FCED-4865-9AF7-E9A071D2ED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9B178F-5EC9-4460-8735-24A2853AEC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6E026B-7A39-4508-A39E-FEB46E6AE4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01FF0B-7B31-4D9C-B72A-D19C23CF30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2CE222-407F-4545-B3D9-61996069AF66}"/>
              </a:ext>
            </a:extLst>
          </p:cNvPr>
          <p:cNvSpPr>
            <a:spLocks noGrp="1"/>
          </p:cNvSpPr>
          <p:nvPr>
            <p:ph type="dt" sz="half" idx="10"/>
          </p:nvPr>
        </p:nvSpPr>
        <p:spPr/>
        <p:txBody>
          <a:bodyPr/>
          <a:lstStyle/>
          <a:p>
            <a:fld id="{27D358B4-AD42-446D-93AC-FCBF1B375EAF}" type="datetimeFigureOut">
              <a:rPr lang="en-US" smtClean="0"/>
              <a:t>5/5/2022</a:t>
            </a:fld>
            <a:endParaRPr lang="en-US" dirty="0"/>
          </a:p>
        </p:txBody>
      </p:sp>
      <p:sp>
        <p:nvSpPr>
          <p:cNvPr id="8" name="Footer Placeholder 7">
            <a:extLst>
              <a:ext uri="{FF2B5EF4-FFF2-40B4-BE49-F238E27FC236}">
                <a16:creationId xmlns:a16="http://schemas.microsoft.com/office/drawing/2014/main" id="{9AB4E974-2DF7-4DF4-BBB9-99061E634DA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2AC2DF4-EBDF-432E-9630-7F71716979E3}"/>
              </a:ext>
            </a:extLst>
          </p:cNvPr>
          <p:cNvSpPr>
            <a:spLocks noGrp="1"/>
          </p:cNvSpPr>
          <p:nvPr>
            <p:ph type="sldNum" sz="quarter" idx="12"/>
          </p:nvPr>
        </p:nvSpPr>
        <p:spPr/>
        <p:txBody>
          <a:bodyPr/>
          <a:lstStyle/>
          <a:p>
            <a:fld id="{78F9C710-7FA5-4AF7-BD48-AA323FDDA82E}" type="slidenum">
              <a:rPr lang="en-US" smtClean="0"/>
              <a:t>‹#›</a:t>
            </a:fld>
            <a:endParaRPr lang="en-US" dirty="0"/>
          </a:p>
        </p:txBody>
      </p:sp>
    </p:spTree>
    <p:extLst>
      <p:ext uri="{BB962C8B-B14F-4D97-AF65-F5344CB8AC3E}">
        <p14:creationId xmlns:p14="http://schemas.microsoft.com/office/powerpoint/2010/main" val="3151906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08F76-4B26-4E10-9B0D-8621086F30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9A74EA-C402-455F-BCD3-78AC4F0BC1A9}"/>
              </a:ext>
            </a:extLst>
          </p:cNvPr>
          <p:cNvSpPr>
            <a:spLocks noGrp="1"/>
          </p:cNvSpPr>
          <p:nvPr>
            <p:ph type="dt" sz="half" idx="10"/>
          </p:nvPr>
        </p:nvSpPr>
        <p:spPr/>
        <p:txBody>
          <a:bodyPr/>
          <a:lstStyle/>
          <a:p>
            <a:fld id="{27D358B4-AD42-446D-93AC-FCBF1B375EAF}" type="datetimeFigureOut">
              <a:rPr lang="en-US" smtClean="0"/>
              <a:t>5/5/2022</a:t>
            </a:fld>
            <a:endParaRPr lang="en-US" dirty="0"/>
          </a:p>
        </p:txBody>
      </p:sp>
      <p:sp>
        <p:nvSpPr>
          <p:cNvPr id="4" name="Footer Placeholder 3">
            <a:extLst>
              <a:ext uri="{FF2B5EF4-FFF2-40B4-BE49-F238E27FC236}">
                <a16:creationId xmlns:a16="http://schemas.microsoft.com/office/drawing/2014/main" id="{A1CEBEEB-7F02-4EDC-87FD-31D8665EECA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1E7143C-258A-41E3-B82B-EF67CFE83BFB}"/>
              </a:ext>
            </a:extLst>
          </p:cNvPr>
          <p:cNvSpPr>
            <a:spLocks noGrp="1"/>
          </p:cNvSpPr>
          <p:nvPr>
            <p:ph type="sldNum" sz="quarter" idx="12"/>
          </p:nvPr>
        </p:nvSpPr>
        <p:spPr/>
        <p:txBody>
          <a:bodyPr/>
          <a:lstStyle/>
          <a:p>
            <a:fld id="{78F9C710-7FA5-4AF7-BD48-AA323FDDA82E}" type="slidenum">
              <a:rPr lang="en-US" smtClean="0"/>
              <a:t>‹#›</a:t>
            </a:fld>
            <a:endParaRPr lang="en-US" dirty="0"/>
          </a:p>
        </p:txBody>
      </p:sp>
    </p:spTree>
    <p:extLst>
      <p:ext uri="{BB962C8B-B14F-4D97-AF65-F5344CB8AC3E}">
        <p14:creationId xmlns:p14="http://schemas.microsoft.com/office/powerpoint/2010/main" val="326919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491D48-4CDB-4A1E-8470-9A685448B5C6}"/>
              </a:ext>
            </a:extLst>
          </p:cNvPr>
          <p:cNvSpPr>
            <a:spLocks noGrp="1"/>
          </p:cNvSpPr>
          <p:nvPr>
            <p:ph type="dt" sz="half" idx="10"/>
          </p:nvPr>
        </p:nvSpPr>
        <p:spPr/>
        <p:txBody>
          <a:bodyPr/>
          <a:lstStyle/>
          <a:p>
            <a:fld id="{27D358B4-AD42-446D-93AC-FCBF1B375EAF}" type="datetimeFigureOut">
              <a:rPr lang="en-US" smtClean="0"/>
              <a:t>5/5/2022</a:t>
            </a:fld>
            <a:endParaRPr lang="en-US" dirty="0"/>
          </a:p>
        </p:txBody>
      </p:sp>
      <p:sp>
        <p:nvSpPr>
          <p:cNvPr id="3" name="Footer Placeholder 2">
            <a:extLst>
              <a:ext uri="{FF2B5EF4-FFF2-40B4-BE49-F238E27FC236}">
                <a16:creationId xmlns:a16="http://schemas.microsoft.com/office/drawing/2014/main" id="{F7B3DE2B-96E7-4253-9B60-615255B0F5A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CA4685F-0605-4F44-A98D-B489E20DEFD1}"/>
              </a:ext>
            </a:extLst>
          </p:cNvPr>
          <p:cNvSpPr>
            <a:spLocks noGrp="1"/>
          </p:cNvSpPr>
          <p:nvPr>
            <p:ph type="sldNum" sz="quarter" idx="12"/>
          </p:nvPr>
        </p:nvSpPr>
        <p:spPr/>
        <p:txBody>
          <a:bodyPr/>
          <a:lstStyle/>
          <a:p>
            <a:fld id="{78F9C710-7FA5-4AF7-BD48-AA323FDDA82E}" type="slidenum">
              <a:rPr lang="en-US" smtClean="0"/>
              <a:t>‹#›</a:t>
            </a:fld>
            <a:endParaRPr lang="en-US" dirty="0"/>
          </a:p>
        </p:txBody>
      </p:sp>
    </p:spTree>
    <p:extLst>
      <p:ext uri="{BB962C8B-B14F-4D97-AF65-F5344CB8AC3E}">
        <p14:creationId xmlns:p14="http://schemas.microsoft.com/office/powerpoint/2010/main" val="308230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E6EFA-F614-43D6-82D2-5316BE9481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00736B5-C468-4B9D-970B-73E4E8FC1D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4A0D52-19A3-4EB8-B2E9-5D29EAAB6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881540-793D-4C79-BA1E-FE3256275609}"/>
              </a:ext>
            </a:extLst>
          </p:cNvPr>
          <p:cNvSpPr>
            <a:spLocks noGrp="1"/>
          </p:cNvSpPr>
          <p:nvPr>
            <p:ph type="dt" sz="half" idx="10"/>
          </p:nvPr>
        </p:nvSpPr>
        <p:spPr/>
        <p:txBody>
          <a:bodyPr/>
          <a:lstStyle/>
          <a:p>
            <a:fld id="{27D358B4-AD42-446D-93AC-FCBF1B375EAF}" type="datetimeFigureOut">
              <a:rPr lang="en-US" smtClean="0"/>
              <a:t>5/5/2022</a:t>
            </a:fld>
            <a:endParaRPr lang="en-US" dirty="0"/>
          </a:p>
        </p:txBody>
      </p:sp>
      <p:sp>
        <p:nvSpPr>
          <p:cNvPr id="6" name="Footer Placeholder 5">
            <a:extLst>
              <a:ext uri="{FF2B5EF4-FFF2-40B4-BE49-F238E27FC236}">
                <a16:creationId xmlns:a16="http://schemas.microsoft.com/office/drawing/2014/main" id="{EC5EFD51-2939-4D7F-8141-54F84E1A62D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E11FC9-243E-4ED0-8973-DD5F05A3EC50}"/>
              </a:ext>
            </a:extLst>
          </p:cNvPr>
          <p:cNvSpPr>
            <a:spLocks noGrp="1"/>
          </p:cNvSpPr>
          <p:nvPr>
            <p:ph type="sldNum" sz="quarter" idx="12"/>
          </p:nvPr>
        </p:nvSpPr>
        <p:spPr/>
        <p:txBody>
          <a:bodyPr/>
          <a:lstStyle/>
          <a:p>
            <a:fld id="{78F9C710-7FA5-4AF7-BD48-AA323FDDA82E}" type="slidenum">
              <a:rPr lang="en-US" smtClean="0"/>
              <a:t>‹#›</a:t>
            </a:fld>
            <a:endParaRPr lang="en-US" dirty="0"/>
          </a:p>
        </p:txBody>
      </p:sp>
    </p:spTree>
    <p:extLst>
      <p:ext uri="{BB962C8B-B14F-4D97-AF65-F5344CB8AC3E}">
        <p14:creationId xmlns:p14="http://schemas.microsoft.com/office/powerpoint/2010/main" val="748932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D8FCD-06CF-4D34-A934-51272AC139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A712B2-7F54-418B-AE09-5DC6C15199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F99FA4B-2ACB-4D8B-BD13-003C3BFB19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F74BCE-EE6A-44AE-B307-72F092BE87E4}"/>
              </a:ext>
            </a:extLst>
          </p:cNvPr>
          <p:cNvSpPr>
            <a:spLocks noGrp="1"/>
          </p:cNvSpPr>
          <p:nvPr>
            <p:ph type="dt" sz="half" idx="10"/>
          </p:nvPr>
        </p:nvSpPr>
        <p:spPr/>
        <p:txBody>
          <a:bodyPr/>
          <a:lstStyle/>
          <a:p>
            <a:fld id="{27D358B4-AD42-446D-93AC-FCBF1B375EAF}" type="datetimeFigureOut">
              <a:rPr lang="en-US" smtClean="0"/>
              <a:t>5/5/2022</a:t>
            </a:fld>
            <a:endParaRPr lang="en-US" dirty="0"/>
          </a:p>
        </p:txBody>
      </p:sp>
      <p:sp>
        <p:nvSpPr>
          <p:cNvPr id="6" name="Footer Placeholder 5">
            <a:extLst>
              <a:ext uri="{FF2B5EF4-FFF2-40B4-BE49-F238E27FC236}">
                <a16:creationId xmlns:a16="http://schemas.microsoft.com/office/drawing/2014/main" id="{DA07128F-EBA4-40DB-9E04-4B23A6E077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79150A-98C5-4540-9F62-1C42065474E5}"/>
              </a:ext>
            </a:extLst>
          </p:cNvPr>
          <p:cNvSpPr>
            <a:spLocks noGrp="1"/>
          </p:cNvSpPr>
          <p:nvPr>
            <p:ph type="sldNum" sz="quarter" idx="12"/>
          </p:nvPr>
        </p:nvSpPr>
        <p:spPr/>
        <p:txBody>
          <a:bodyPr/>
          <a:lstStyle/>
          <a:p>
            <a:fld id="{78F9C710-7FA5-4AF7-BD48-AA323FDDA82E}" type="slidenum">
              <a:rPr lang="en-US" smtClean="0"/>
              <a:t>‹#›</a:t>
            </a:fld>
            <a:endParaRPr lang="en-US" dirty="0"/>
          </a:p>
        </p:txBody>
      </p:sp>
    </p:spTree>
    <p:extLst>
      <p:ext uri="{BB962C8B-B14F-4D97-AF65-F5344CB8AC3E}">
        <p14:creationId xmlns:p14="http://schemas.microsoft.com/office/powerpoint/2010/main" val="489544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06995E-164A-48E3-B1DB-333688C25B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23E4A0-C5A3-476F-AE63-C3AD07543A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E307B7-0FC1-4DC3-B791-93552D338B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D358B4-AD42-446D-93AC-FCBF1B375EAF}" type="datetimeFigureOut">
              <a:rPr lang="en-US" smtClean="0"/>
              <a:t>5/5/2022</a:t>
            </a:fld>
            <a:endParaRPr lang="en-US" dirty="0"/>
          </a:p>
        </p:txBody>
      </p:sp>
      <p:sp>
        <p:nvSpPr>
          <p:cNvPr id="5" name="Footer Placeholder 4">
            <a:extLst>
              <a:ext uri="{FF2B5EF4-FFF2-40B4-BE49-F238E27FC236}">
                <a16:creationId xmlns:a16="http://schemas.microsoft.com/office/drawing/2014/main" id="{2519CE60-6CE2-41A0-BD17-4CAA26B5C2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9CA7891-0B87-47A7-97DD-D7DC6D26CD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9C710-7FA5-4AF7-BD48-AA323FDDA82E}" type="slidenum">
              <a:rPr lang="en-US" smtClean="0"/>
              <a:t>‹#›</a:t>
            </a:fld>
            <a:endParaRPr lang="en-US" dirty="0"/>
          </a:p>
        </p:txBody>
      </p:sp>
    </p:spTree>
    <p:extLst>
      <p:ext uri="{BB962C8B-B14F-4D97-AF65-F5344CB8AC3E}">
        <p14:creationId xmlns:p14="http://schemas.microsoft.com/office/powerpoint/2010/main" val="3121352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breay@mainecf.org"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breay@mainec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mailto:lkingsbury@mainecf.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D8A9B-2ED5-4FCB-A950-BAEC35E025EA}"/>
              </a:ext>
            </a:extLst>
          </p:cNvPr>
          <p:cNvSpPr>
            <a:spLocks noGrp="1"/>
          </p:cNvSpPr>
          <p:nvPr>
            <p:ph type="ctrTitle"/>
          </p:nvPr>
        </p:nvSpPr>
        <p:spPr>
          <a:xfrm>
            <a:off x="1524000" y="1122363"/>
            <a:ext cx="9144000" cy="1585277"/>
          </a:xfrm>
        </p:spPr>
        <p:txBody>
          <a:bodyPr anchor="ctr">
            <a:normAutofit/>
          </a:bodyPr>
          <a:lstStyle/>
          <a:p>
            <a:pPr algn="r"/>
            <a:r>
              <a:rPr lang="en-US" sz="4100" dirty="0">
                <a:solidFill>
                  <a:srgbClr val="FFFFFF"/>
                </a:solidFill>
              </a:rPr>
              <a:t>Title of Program</a:t>
            </a:r>
            <a:br>
              <a:rPr lang="en-US" sz="4100" dirty="0">
                <a:solidFill>
                  <a:srgbClr val="FFFFFF"/>
                </a:solidFill>
              </a:rPr>
            </a:br>
            <a:r>
              <a:rPr lang="en-US" sz="4100" dirty="0">
                <a:solidFill>
                  <a:srgbClr val="FFFFFF"/>
                </a:solidFill>
              </a:rPr>
              <a:t>Goes Here </a:t>
            </a:r>
          </a:p>
        </p:txBody>
      </p:sp>
      <p:sp>
        <p:nvSpPr>
          <p:cNvPr id="3" name="Subtitle 2">
            <a:extLst>
              <a:ext uri="{FF2B5EF4-FFF2-40B4-BE49-F238E27FC236}">
                <a16:creationId xmlns:a16="http://schemas.microsoft.com/office/drawing/2014/main" id="{749AC6A3-CA67-4FA1-800C-45319DB093C5}"/>
              </a:ext>
            </a:extLst>
          </p:cNvPr>
          <p:cNvSpPr>
            <a:spLocks noGrp="1"/>
          </p:cNvSpPr>
          <p:nvPr>
            <p:ph type="subTitle" idx="1"/>
          </p:nvPr>
        </p:nvSpPr>
        <p:spPr>
          <a:xfrm>
            <a:off x="2524991" y="4312227"/>
            <a:ext cx="8143009" cy="1787236"/>
          </a:xfrm>
        </p:spPr>
        <p:txBody>
          <a:bodyPr anchor="ctr">
            <a:noAutofit/>
          </a:bodyPr>
          <a:lstStyle/>
          <a:p>
            <a:r>
              <a:rPr lang="en-US" sz="6600" dirty="0">
                <a:solidFill>
                  <a:srgbClr val="004800"/>
                </a:solidFill>
              </a:rPr>
              <a:t>Investment Program Review</a:t>
            </a:r>
          </a:p>
          <a:p>
            <a:pPr lvl="1"/>
            <a:endParaRPr lang="en-US" sz="800" dirty="0">
              <a:solidFill>
                <a:srgbClr val="004800"/>
              </a:solidFill>
            </a:endParaRPr>
          </a:p>
          <a:p>
            <a:r>
              <a:rPr lang="en-US" sz="3200" dirty="0">
                <a:solidFill>
                  <a:srgbClr val="004800"/>
                </a:solidFill>
              </a:rPr>
              <a:t>May 5, 2022</a:t>
            </a:r>
          </a:p>
          <a:p>
            <a:r>
              <a:rPr lang="en-US" sz="3200" dirty="0">
                <a:solidFill>
                  <a:srgbClr val="004800"/>
                </a:solidFill>
              </a:rPr>
              <a:t>11 AM EST</a:t>
            </a:r>
          </a:p>
          <a:p>
            <a:endParaRPr lang="en-US" sz="2800" dirty="0">
              <a:solidFill>
                <a:srgbClr val="004800"/>
              </a:solidFill>
            </a:endParaRPr>
          </a:p>
          <a:p>
            <a:endParaRPr lang="en-US" sz="2800" dirty="0">
              <a:solidFill>
                <a:srgbClr val="004800"/>
              </a:solidFill>
            </a:endParaRPr>
          </a:p>
        </p:txBody>
      </p:sp>
      <p:pic>
        <p:nvPicPr>
          <p:cNvPr id="5" name="Picture 4">
            <a:extLst>
              <a:ext uri="{FF2B5EF4-FFF2-40B4-BE49-F238E27FC236}">
                <a16:creationId xmlns:a16="http://schemas.microsoft.com/office/drawing/2014/main" id="{C97F0A2B-B2C7-4238-856C-920D5C18AE7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8035" r="-1" b="7046"/>
          <a:stretch/>
        </p:blipFill>
        <p:spPr>
          <a:xfrm>
            <a:off x="320041" y="320040"/>
            <a:ext cx="6179382" cy="2387600"/>
          </a:xfrm>
          <a:prstGeom prst="rect">
            <a:avLst/>
          </a:prstGeom>
        </p:spPr>
      </p:pic>
    </p:spTree>
    <p:extLst>
      <p:ext uri="{BB962C8B-B14F-4D97-AF65-F5344CB8AC3E}">
        <p14:creationId xmlns:p14="http://schemas.microsoft.com/office/powerpoint/2010/main" val="3404432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a:t>
            </a:r>
            <a:r>
              <a:rPr lang="en-US" sz="3200" dirty="0">
                <a:solidFill>
                  <a:srgbClr val="FFFFFF"/>
                </a:solidFill>
              </a:rPr>
              <a:t>Investment Performance </a:t>
            </a:r>
            <a:r>
              <a:rPr lang="en-US" sz="2000" dirty="0">
                <a:solidFill>
                  <a:srgbClr val="FFFFFF"/>
                </a:solidFill>
              </a:rPr>
              <a:t>(annualized, as of 12/31/21)</a:t>
            </a:r>
            <a:endParaRPr lang="en-US" sz="4000" dirty="0">
              <a:solidFill>
                <a:srgbClr val="FFFFFF"/>
              </a:solidFill>
            </a:endParaRPr>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graphicFrame>
        <p:nvGraphicFramePr>
          <p:cNvPr id="18" name="Object 3">
            <a:extLst>
              <a:ext uri="{FF2B5EF4-FFF2-40B4-BE49-F238E27FC236}">
                <a16:creationId xmlns:a16="http://schemas.microsoft.com/office/drawing/2014/main" id="{7DB8A57F-F994-4281-BE16-4ADBC18AA359}"/>
              </a:ext>
            </a:extLst>
          </p:cNvPr>
          <p:cNvGraphicFramePr>
            <a:graphicFrameLocks noGrp="1" noChangeAspect="1"/>
          </p:cNvGraphicFramePr>
          <p:nvPr>
            <p:ph idx="1"/>
            <p:extLst>
              <p:ext uri="{D42A27DB-BD31-4B8C-83A1-F6EECF244321}">
                <p14:modId xmlns:p14="http://schemas.microsoft.com/office/powerpoint/2010/main" val="1777368062"/>
              </p:ext>
            </p:extLst>
          </p:nvPr>
        </p:nvGraphicFramePr>
        <p:xfrm>
          <a:off x="1535113" y="2543175"/>
          <a:ext cx="9688512" cy="40052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44959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a:t>
            </a:r>
            <a:r>
              <a:rPr lang="en-US" sz="3200" dirty="0">
                <a:solidFill>
                  <a:srgbClr val="FFFFFF"/>
                </a:solidFill>
              </a:rPr>
              <a:t>Investment Performance </a:t>
            </a:r>
            <a:r>
              <a:rPr lang="en-US" sz="2000" dirty="0">
                <a:solidFill>
                  <a:srgbClr val="FFFFFF"/>
                </a:solidFill>
              </a:rPr>
              <a:t>(annualized, as of 3/31/22)</a:t>
            </a:r>
            <a:endParaRPr lang="en-US" sz="4000" dirty="0">
              <a:solidFill>
                <a:srgbClr val="FFFFFF"/>
              </a:solidFill>
            </a:endParaRPr>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graphicFrame>
        <p:nvGraphicFramePr>
          <p:cNvPr id="18" name="Object 3">
            <a:extLst>
              <a:ext uri="{FF2B5EF4-FFF2-40B4-BE49-F238E27FC236}">
                <a16:creationId xmlns:a16="http://schemas.microsoft.com/office/drawing/2014/main" id="{7DB8A57F-F994-4281-BE16-4ADBC18AA359}"/>
              </a:ext>
            </a:extLst>
          </p:cNvPr>
          <p:cNvGraphicFramePr>
            <a:graphicFrameLocks noGrp="1" noChangeAspect="1"/>
          </p:cNvGraphicFramePr>
          <p:nvPr>
            <p:ph idx="1"/>
            <p:extLst>
              <p:ext uri="{D42A27DB-BD31-4B8C-83A1-F6EECF244321}">
                <p14:modId xmlns:p14="http://schemas.microsoft.com/office/powerpoint/2010/main" val="4064877315"/>
              </p:ext>
            </p:extLst>
          </p:nvPr>
        </p:nvGraphicFramePr>
        <p:xfrm>
          <a:off x="1535113" y="2543175"/>
          <a:ext cx="9688512" cy="40052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91064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a:t>
            </a:r>
            <a:r>
              <a:rPr lang="en-US" sz="2000" dirty="0">
                <a:solidFill>
                  <a:srgbClr val="FFFFFF"/>
                </a:solidFill>
              </a:rPr>
              <a:t>Investment Performance (MaineCF vs </a:t>
            </a:r>
            <a:r>
              <a:rPr lang="en-US" sz="2000" dirty="0" err="1">
                <a:solidFill>
                  <a:srgbClr val="FFFFFF"/>
                </a:solidFill>
              </a:rPr>
              <a:t>InvMetrics</a:t>
            </a:r>
            <a:r>
              <a:rPr lang="en-US" sz="2000" dirty="0">
                <a:solidFill>
                  <a:srgbClr val="FFFFFF"/>
                </a:solidFill>
              </a:rPr>
              <a:t> E&amp;F, as of 12/31/21) </a:t>
            </a:r>
            <a:endParaRPr lang="en-US" sz="4000" dirty="0">
              <a:solidFill>
                <a:srgbClr val="FFFFFF"/>
              </a:solidFill>
            </a:endParaRPr>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graphicFrame>
        <p:nvGraphicFramePr>
          <p:cNvPr id="18" name="Object 5">
            <a:extLst>
              <a:ext uri="{FF2B5EF4-FFF2-40B4-BE49-F238E27FC236}">
                <a16:creationId xmlns:a16="http://schemas.microsoft.com/office/drawing/2014/main" id="{5B6E3578-3486-49A5-BFEA-5315E58BED37}"/>
              </a:ext>
            </a:extLst>
          </p:cNvPr>
          <p:cNvGraphicFramePr>
            <a:graphicFrameLocks noGrp="1" noChangeAspect="1"/>
          </p:cNvGraphicFramePr>
          <p:nvPr>
            <p:ph idx="1"/>
            <p:extLst>
              <p:ext uri="{D42A27DB-BD31-4B8C-83A1-F6EECF244321}">
                <p14:modId xmlns:p14="http://schemas.microsoft.com/office/powerpoint/2010/main" val="2171072734"/>
              </p:ext>
            </p:extLst>
          </p:nvPr>
        </p:nvGraphicFramePr>
        <p:xfrm>
          <a:off x="1535113" y="2543175"/>
          <a:ext cx="9688512" cy="40052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0929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a:t>
            </a:r>
            <a:r>
              <a:rPr lang="en-US" sz="2000" dirty="0">
                <a:solidFill>
                  <a:srgbClr val="FFFFFF"/>
                </a:solidFill>
              </a:rPr>
              <a:t>Investment Performance (MaineCF vs 88 $100M+ AUM Community 				Foundations, as of 12/31/21) </a:t>
            </a:r>
            <a:endParaRPr lang="en-US" sz="4000" dirty="0">
              <a:solidFill>
                <a:srgbClr val="FFFFFF"/>
              </a:solidFill>
            </a:endParaRPr>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177" y="861498"/>
            <a:ext cx="2382161" cy="1082801"/>
          </a:xfrm>
          <a:prstGeom prst="rect">
            <a:avLst/>
          </a:prstGeom>
        </p:spPr>
      </p:pic>
      <p:graphicFrame>
        <p:nvGraphicFramePr>
          <p:cNvPr id="19" name="Object 4">
            <a:extLst>
              <a:ext uri="{FF2B5EF4-FFF2-40B4-BE49-F238E27FC236}">
                <a16:creationId xmlns:a16="http://schemas.microsoft.com/office/drawing/2014/main" id="{1AFC15E2-7F27-49AD-9B56-CD0E80FF80EE}"/>
              </a:ext>
            </a:extLst>
          </p:cNvPr>
          <p:cNvGraphicFramePr>
            <a:graphicFrameLocks noGrp="1" noChangeAspect="1"/>
          </p:cNvGraphicFramePr>
          <p:nvPr>
            <p:ph idx="1"/>
            <p:extLst>
              <p:ext uri="{D42A27DB-BD31-4B8C-83A1-F6EECF244321}">
                <p14:modId xmlns:p14="http://schemas.microsoft.com/office/powerpoint/2010/main" val="1112554215"/>
              </p:ext>
            </p:extLst>
          </p:nvPr>
        </p:nvGraphicFramePr>
        <p:xfrm>
          <a:off x="644055" y="2483643"/>
          <a:ext cx="10515600" cy="4351338"/>
        </p:xfrm>
        <a:graphic>
          <a:graphicData uri="http://schemas.openxmlformats.org/drawingml/2006/chart">
            <c:chart xmlns:c="http://schemas.openxmlformats.org/drawingml/2006/chart" xmlns:r="http://schemas.openxmlformats.org/officeDocument/2006/relationships" r:id="rId4"/>
          </a:graphicData>
        </a:graphic>
      </p:graphicFrame>
      <p:sp>
        <p:nvSpPr>
          <p:cNvPr id="20" name="Text Box 7">
            <a:extLst>
              <a:ext uri="{FF2B5EF4-FFF2-40B4-BE49-F238E27FC236}">
                <a16:creationId xmlns:a16="http://schemas.microsoft.com/office/drawing/2014/main" id="{36493206-EF9F-421A-A6B6-271490807F1C}"/>
              </a:ext>
            </a:extLst>
          </p:cNvPr>
          <p:cNvSpPr txBox="1">
            <a:spLocks noChangeArrowheads="1"/>
          </p:cNvSpPr>
          <p:nvPr/>
        </p:nvSpPr>
        <p:spPr bwMode="auto">
          <a:xfrm>
            <a:off x="3572389" y="6564710"/>
            <a:ext cx="6721475" cy="304800"/>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Times New Roman" pitchFamily="18" charset="0"/>
                <a:ea typeface="+mn-ea"/>
                <a:cs typeface="+mn-cs"/>
              </a:rPr>
              <a:t>Based on survey data provided by the Council on Foundations</a:t>
            </a:r>
          </a:p>
        </p:txBody>
      </p:sp>
    </p:spTree>
    <p:extLst>
      <p:ext uri="{BB962C8B-B14F-4D97-AF65-F5344CB8AC3E}">
        <p14:creationId xmlns:p14="http://schemas.microsoft.com/office/powerpoint/2010/main" val="1883892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Responsible Investing (aka “ESG”)</a:t>
            </a:r>
          </a:p>
        </p:txBody>
      </p:sp>
      <p:sp>
        <p:nvSpPr>
          <p:cNvPr id="3" name="Content Placeholder 2">
            <a:extLst>
              <a:ext uri="{FF2B5EF4-FFF2-40B4-BE49-F238E27FC236}">
                <a16:creationId xmlns:a16="http://schemas.microsoft.com/office/drawing/2014/main" id="{5EFA7B6E-0573-4099-9119-66928B161022}"/>
              </a:ext>
            </a:extLst>
          </p:cNvPr>
          <p:cNvSpPr>
            <a:spLocks noGrp="1"/>
          </p:cNvSpPr>
          <p:nvPr>
            <p:ph idx="1"/>
          </p:nvPr>
        </p:nvSpPr>
        <p:spPr>
          <a:xfrm>
            <a:off x="1416676" y="2378076"/>
            <a:ext cx="9806527" cy="4169682"/>
          </a:xfrm>
        </p:spPr>
        <p:txBody>
          <a:bodyPr numCol="1">
            <a:normAutofit lnSpcReduction="10000"/>
          </a:bodyPr>
          <a:lstStyle/>
          <a:p>
            <a:pPr lvl="0"/>
            <a:r>
              <a:rPr lang="en-US" b="0" i="0" dirty="0">
                <a:solidFill>
                  <a:srgbClr val="000000"/>
                </a:solidFill>
                <a:effectLst/>
                <a:latin typeface="Calibri" panose="020F0502020204030204" pitchFamily="34" charset="0"/>
                <a:cs typeface="Calibri" panose="020F0502020204030204" pitchFamily="34" charset="0"/>
              </a:rPr>
              <a:t>Investors are increasingly more focused on aligning their values and their investments.  </a:t>
            </a:r>
          </a:p>
          <a:p>
            <a:pPr lvl="0"/>
            <a:r>
              <a:rPr lang="en-US" dirty="0">
                <a:latin typeface="Calibri" panose="020F0502020204030204" pitchFamily="34" charset="0"/>
                <a:cs typeface="Calibri" panose="020F0502020204030204" pitchFamily="34" charset="0"/>
              </a:rPr>
              <a:t>Environmental, Social, and Governance (ESG) factors are becoming mainstream.</a:t>
            </a:r>
          </a:p>
          <a:p>
            <a:pPr lvl="0"/>
            <a:r>
              <a:rPr lang="en-US" dirty="0">
                <a:latin typeface="Calibri" panose="020F0502020204030204" pitchFamily="34" charset="0"/>
                <a:cs typeface="Calibri" panose="020F0502020204030204" pitchFamily="34" charset="0"/>
              </a:rPr>
              <a:t>Diversity, Equity, and Inclusion (DEI) factors are also becoming more widespread in the investment industry.</a:t>
            </a:r>
          </a:p>
          <a:p>
            <a:pPr lvl="0"/>
            <a:r>
              <a:rPr lang="en-US" dirty="0">
                <a:latin typeface="Calibri" panose="020F0502020204030204" pitchFamily="34" charset="0"/>
                <a:cs typeface="Calibri" panose="020F0502020204030204" pitchFamily="34" charset="0"/>
              </a:rPr>
              <a:t>MaineCF undertook a review in 2021 of all current investment managers to assess the portfolio’s ESG awareness.  Manager reporting of DEI data is lagging, but more firms are coming up to speed here, too.</a:t>
            </a:r>
          </a:p>
          <a:p>
            <a:pPr eaLnBrk="1" hangingPunct="1">
              <a:spcBef>
                <a:spcPct val="0"/>
              </a:spcBef>
              <a:spcAft>
                <a:spcPts val="400"/>
              </a:spcAft>
            </a:pPr>
            <a:endParaRPr lang="en-US" sz="2000" dirty="0"/>
          </a:p>
          <a:p>
            <a:pPr marL="0" indent="0">
              <a:buNone/>
            </a:pPr>
            <a:endParaRPr lang="en-US" sz="2000" b="1" dirty="0"/>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spTree>
    <p:extLst>
      <p:ext uri="{BB962C8B-B14F-4D97-AF65-F5344CB8AC3E}">
        <p14:creationId xmlns:p14="http://schemas.microsoft.com/office/powerpoint/2010/main" val="742499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Responsible Investing (aka “ESG”)</a:t>
            </a:r>
          </a:p>
        </p:txBody>
      </p:sp>
      <p:sp>
        <p:nvSpPr>
          <p:cNvPr id="3" name="Content Placeholder 2">
            <a:extLst>
              <a:ext uri="{FF2B5EF4-FFF2-40B4-BE49-F238E27FC236}">
                <a16:creationId xmlns:a16="http://schemas.microsoft.com/office/drawing/2014/main" id="{5EFA7B6E-0573-4099-9119-66928B161022}"/>
              </a:ext>
            </a:extLst>
          </p:cNvPr>
          <p:cNvSpPr>
            <a:spLocks noGrp="1"/>
          </p:cNvSpPr>
          <p:nvPr>
            <p:ph idx="1"/>
          </p:nvPr>
        </p:nvSpPr>
        <p:spPr>
          <a:xfrm>
            <a:off x="1416676" y="2378076"/>
            <a:ext cx="9806527" cy="4169682"/>
          </a:xfrm>
        </p:spPr>
        <p:txBody>
          <a:bodyPr numCol="1">
            <a:normAutofit/>
          </a:bodyPr>
          <a:lstStyle/>
          <a:p>
            <a:pPr lvl="0"/>
            <a:r>
              <a:rPr lang="en-US" dirty="0">
                <a:latin typeface="Calibri" panose="020F0502020204030204" pitchFamily="34" charset="0"/>
                <a:cs typeface="Calibri" panose="020F0502020204030204" pitchFamily="34" charset="0"/>
              </a:rPr>
              <a:t>75% of </a:t>
            </a:r>
            <a:r>
              <a:rPr lang="en-US" dirty="0" err="1">
                <a:latin typeface="Calibri" panose="020F0502020204030204" pitchFamily="34" charset="0"/>
                <a:cs typeface="Calibri" panose="020F0502020204030204" pitchFamily="34" charset="0"/>
              </a:rPr>
              <a:t>MaineCF’s</a:t>
            </a:r>
            <a:r>
              <a:rPr lang="en-US" dirty="0">
                <a:latin typeface="Calibri" panose="020F0502020204030204" pitchFamily="34" charset="0"/>
                <a:cs typeface="Calibri" panose="020F0502020204030204" pitchFamily="34" charset="0"/>
              </a:rPr>
              <a:t> investment managers have an ESG policy; 32% have a dedicated ESG analyst.  This trend will continue.</a:t>
            </a:r>
          </a:p>
          <a:p>
            <a:pPr lvl="0"/>
            <a:r>
              <a:rPr lang="en-US" dirty="0">
                <a:latin typeface="Calibri" panose="020F0502020204030204" pitchFamily="34" charset="0"/>
                <a:cs typeface="Calibri" panose="020F0502020204030204" pitchFamily="34" charset="0"/>
              </a:rPr>
              <a:t>Our largest private equity position is with a firm founded by, and currently run by, a woman.</a:t>
            </a:r>
          </a:p>
          <a:p>
            <a:pPr lvl="0"/>
            <a:r>
              <a:rPr lang="en-US" dirty="0">
                <a:latin typeface="Calibri" panose="020F0502020204030204" pitchFamily="34" charset="0"/>
                <a:cs typeface="Calibri" panose="020F0502020204030204" pitchFamily="34" charset="0"/>
              </a:rPr>
              <a:t>MaineCF will evaluate select opportunities for impact investments (e.g., climate change).</a:t>
            </a:r>
          </a:p>
          <a:p>
            <a:pPr marL="0" indent="0">
              <a:buNone/>
            </a:pPr>
            <a:endParaRPr lang="en-US" sz="2000" b="1" dirty="0"/>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spTree>
    <p:extLst>
      <p:ext uri="{BB962C8B-B14F-4D97-AF65-F5344CB8AC3E}">
        <p14:creationId xmlns:p14="http://schemas.microsoft.com/office/powerpoint/2010/main" val="2642049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Thoughts for 2022</a:t>
            </a:r>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sp>
        <p:nvSpPr>
          <p:cNvPr id="18" name="Rectangle 3">
            <a:extLst>
              <a:ext uri="{FF2B5EF4-FFF2-40B4-BE49-F238E27FC236}">
                <a16:creationId xmlns:a16="http://schemas.microsoft.com/office/drawing/2014/main" id="{0921794D-D229-4A48-9F0F-054C5FD2AAFB}"/>
              </a:ext>
            </a:extLst>
          </p:cNvPr>
          <p:cNvSpPr>
            <a:spLocks noGrp="1" noChangeArrowheads="1"/>
          </p:cNvSpPr>
          <p:nvPr>
            <p:ph idx="1"/>
          </p:nvPr>
        </p:nvSpPr>
        <p:spPr>
          <a:xfrm>
            <a:off x="1266690" y="2502165"/>
            <a:ext cx="10285125" cy="4351338"/>
          </a:xfrm>
        </p:spPr>
        <p:txBody>
          <a:bodyPr>
            <a:normAutofit/>
          </a:bodyPr>
          <a:lstStyle/>
          <a:p>
            <a:pPr eaLnBrk="1" hangingPunct="1">
              <a:lnSpc>
                <a:spcPct val="90000"/>
              </a:lnSpc>
            </a:pPr>
            <a:r>
              <a:rPr lang="en-US" sz="3000" dirty="0"/>
              <a:t>Despite the recent downward move, US equities are still trading above historical average valuations</a:t>
            </a:r>
          </a:p>
          <a:p>
            <a:pPr lvl="1"/>
            <a:r>
              <a:rPr lang="en-US" sz="3000" dirty="0"/>
              <a:t>EAFE and EM below average</a:t>
            </a:r>
          </a:p>
          <a:p>
            <a:pPr eaLnBrk="1" hangingPunct="1">
              <a:lnSpc>
                <a:spcPct val="90000"/>
              </a:lnSpc>
            </a:pPr>
            <a:r>
              <a:rPr lang="en-US" sz="3000" dirty="0"/>
              <a:t>Rising interest rates put downward pressure on bonds</a:t>
            </a:r>
          </a:p>
          <a:p>
            <a:pPr eaLnBrk="1" hangingPunct="1">
              <a:lnSpc>
                <a:spcPct val="90000"/>
              </a:lnSpc>
            </a:pPr>
            <a:r>
              <a:rPr lang="en-US" sz="3000" dirty="0"/>
              <a:t>Inflation: low to ~5% is OK for equities.  5%+ is not.</a:t>
            </a:r>
          </a:p>
          <a:p>
            <a:pPr eaLnBrk="1" hangingPunct="1">
              <a:lnSpc>
                <a:spcPct val="90000"/>
              </a:lnSpc>
            </a:pPr>
            <a:r>
              <a:rPr lang="en-US" sz="3000" dirty="0"/>
              <a:t>Recession?</a:t>
            </a:r>
          </a:p>
          <a:p>
            <a:r>
              <a:rPr lang="en-US" sz="3000" dirty="0"/>
              <a:t>We are and will remain a long-term, vigilant, diversified investor safeguarding and growing the assets you have entrusted to us.</a:t>
            </a:r>
          </a:p>
          <a:p>
            <a:pPr eaLnBrk="1" hangingPunct="1">
              <a:lnSpc>
                <a:spcPct val="90000"/>
              </a:lnSpc>
            </a:pPr>
            <a:endParaRPr lang="en-US" sz="3600" dirty="0"/>
          </a:p>
          <a:p>
            <a:pPr eaLnBrk="1" hangingPunct="1">
              <a:lnSpc>
                <a:spcPct val="90000"/>
              </a:lnSpc>
            </a:pPr>
            <a:endParaRPr lang="en-US" sz="2200" dirty="0"/>
          </a:p>
          <a:p>
            <a:pPr eaLnBrk="1" hangingPunct="1">
              <a:lnSpc>
                <a:spcPct val="90000"/>
              </a:lnSpc>
            </a:pPr>
            <a:endParaRPr lang="en-US" sz="2200" dirty="0"/>
          </a:p>
          <a:p>
            <a:pPr eaLnBrk="1" hangingPunct="1">
              <a:lnSpc>
                <a:spcPct val="90000"/>
              </a:lnSpc>
            </a:pPr>
            <a:endParaRPr lang="en-US" sz="2200" dirty="0"/>
          </a:p>
        </p:txBody>
      </p:sp>
    </p:spTree>
    <p:extLst>
      <p:ext uri="{BB962C8B-B14F-4D97-AF65-F5344CB8AC3E}">
        <p14:creationId xmlns:p14="http://schemas.microsoft.com/office/powerpoint/2010/main" val="60239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D8A9B-2ED5-4FCB-A950-BAEC35E025EA}"/>
              </a:ext>
            </a:extLst>
          </p:cNvPr>
          <p:cNvSpPr>
            <a:spLocks noGrp="1"/>
          </p:cNvSpPr>
          <p:nvPr>
            <p:ph type="ctrTitle"/>
          </p:nvPr>
        </p:nvSpPr>
        <p:spPr/>
        <p:txBody>
          <a:bodyPr anchor="ctr">
            <a:normAutofit/>
          </a:bodyPr>
          <a:lstStyle/>
          <a:p>
            <a:pPr algn="r"/>
            <a:r>
              <a:rPr lang="en-US" sz="4100" dirty="0">
                <a:solidFill>
                  <a:srgbClr val="FFFFFF"/>
                </a:solidFill>
              </a:rPr>
              <a:t>Title of Program</a:t>
            </a:r>
            <a:br>
              <a:rPr lang="en-US" sz="4100" dirty="0">
                <a:solidFill>
                  <a:srgbClr val="FFFFFF"/>
                </a:solidFill>
              </a:rPr>
            </a:br>
            <a:r>
              <a:rPr lang="en-US" sz="4100" dirty="0">
                <a:solidFill>
                  <a:srgbClr val="FFFFFF"/>
                </a:solidFill>
              </a:rPr>
              <a:t>Goes Here </a:t>
            </a:r>
          </a:p>
        </p:txBody>
      </p:sp>
      <p:sp>
        <p:nvSpPr>
          <p:cNvPr id="3" name="Subtitle 2">
            <a:extLst>
              <a:ext uri="{FF2B5EF4-FFF2-40B4-BE49-F238E27FC236}">
                <a16:creationId xmlns:a16="http://schemas.microsoft.com/office/drawing/2014/main" id="{749AC6A3-CA67-4FA1-800C-45319DB093C5}"/>
              </a:ext>
            </a:extLst>
          </p:cNvPr>
          <p:cNvSpPr>
            <a:spLocks noGrp="1"/>
          </p:cNvSpPr>
          <p:nvPr>
            <p:ph type="subTitle" idx="1"/>
          </p:nvPr>
        </p:nvSpPr>
        <p:spPr>
          <a:xfrm>
            <a:off x="1524000" y="2119744"/>
            <a:ext cx="9144000" cy="4197929"/>
          </a:xfrm>
        </p:spPr>
        <p:txBody>
          <a:bodyPr anchor="ctr">
            <a:normAutofit/>
          </a:bodyPr>
          <a:lstStyle/>
          <a:p>
            <a:r>
              <a:rPr lang="en-US" sz="5400" dirty="0">
                <a:solidFill>
                  <a:srgbClr val="004800"/>
                </a:solidFill>
              </a:rPr>
              <a:t>Thank you</a:t>
            </a:r>
          </a:p>
          <a:p>
            <a:r>
              <a:rPr lang="en-US" sz="2800" i="1" dirty="0">
                <a:solidFill>
                  <a:srgbClr val="004800"/>
                </a:solidFill>
              </a:rPr>
              <a:t>We would appreciate your feedback</a:t>
            </a:r>
          </a:p>
          <a:p>
            <a:r>
              <a:rPr lang="en-US" dirty="0">
                <a:solidFill>
                  <a:srgbClr val="004800"/>
                </a:solidFill>
              </a:rPr>
              <a:t>Brendon Reay, VP Investments</a:t>
            </a:r>
          </a:p>
          <a:p>
            <a:pPr algn="l"/>
            <a:r>
              <a:rPr lang="en-US" sz="2000" dirty="0">
                <a:solidFill>
                  <a:srgbClr val="004800"/>
                </a:solidFill>
              </a:rPr>
              <a:t>			Email: </a:t>
            </a:r>
            <a:r>
              <a:rPr lang="en-US" sz="2000" dirty="0">
                <a:solidFill>
                  <a:srgbClr val="004800"/>
                </a:solidFill>
                <a:hlinkClick r:id="rId3"/>
              </a:rPr>
              <a:t>breay@mainecf.org</a:t>
            </a:r>
            <a:endParaRPr lang="en-US" sz="2000" dirty="0">
              <a:solidFill>
                <a:srgbClr val="004800"/>
              </a:solidFill>
            </a:endParaRPr>
          </a:p>
          <a:p>
            <a:pPr algn="l"/>
            <a:r>
              <a:rPr lang="en-US" sz="2000" dirty="0">
                <a:solidFill>
                  <a:srgbClr val="004800"/>
                </a:solidFill>
              </a:rPr>
              <a:t>			Direct line: 207-412-2016</a:t>
            </a:r>
          </a:p>
          <a:p>
            <a:pPr algn="l"/>
            <a:r>
              <a:rPr lang="en-US" sz="2000" dirty="0">
                <a:solidFill>
                  <a:srgbClr val="004800"/>
                </a:solidFill>
              </a:rPr>
              <a:t>			Mail: 245 Main St., Ellsworth, ME 04605</a:t>
            </a:r>
          </a:p>
        </p:txBody>
      </p:sp>
      <p:pic>
        <p:nvPicPr>
          <p:cNvPr id="5" name="Picture 4">
            <a:extLst>
              <a:ext uri="{FF2B5EF4-FFF2-40B4-BE49-F238E27FC236}">
                <a16:creationId xmlns:a16="http://schemas.microsoft.com/office/drawing/2014/main" id="{C97F0A2B-B2C7-4238-856C-920D5C18AE7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8035" r="-1" b="7046"/>
          <a:stretch/>
        </p:blipFill>
        <p:spPr>
          <a:xfrm>
            <a:off x="320041" y="320040"/>
            <a:ext cx="6179382" cy="2387600"/>
          </a:xfrm>
          <a:prstGeom prst="rect">
            <a:avLst/>
          </a:prstGeom>
        </p:spPr>
      </p:pic>
    </p:spTree>
    <p:extLst>
      <p:ext uri="{BB962C8B-B14F-4D97-AF65-F5344CB8AC3E}">
        <p14:creationId xmlns:p14="http://schemas.microsoft.com/office/powerpoint/2010/main" val="3226634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MaineCF Investment Committee</a:t>
            </a:r>
          </a:p>
        </p:txBody>
      </p:sp>
      <p:sp>
        <p:nvSpPr>
          <p:cNvPr id="3" name="Content Placeholder 2">
            <a:extLst>
              <a:ext uri="{FF2B5EF4-FFF2-40B4-BE49-F238E27FC236}">
                <a16:creationId xmlns:a16="http://schemas.microsoft.com/office/drawing/2014/main" id="{5EFA7B6E-0573-4099-9119-66928B161022}"/>
              </a:ext>
            </a:extLst>
          </p:cNvPr>
          <p:cNvSpPr>
            <a:spLocks noGrp="1"/>
          </p:cNvSpPr>
          <p:nvPr>
            <p:ph idx="1"/>
          </p:nvPr>
        </p:nvSpPr>
        <p:spPr>
          <a:xfrm>
            <a:off x="1416676" y="2378076"/>
            <a:ext cx="9806527" cy="4169682"/>
          </a:xfrm>
        </p:spPr>
        <p:txBody>
          <a:bodyPr numCol="1">
            <a:normAutofit/>
          </a:bodyPr>
          <a:lstStyle/>
          <a:p>
            <a:pPr eaLnBrk="1" hangingPunct="1">
              <a:spcBef>
                <a:spcPct val="0"/>
              </a:spcBef>
              <a:spcAft>
                <a:spcPts val="400"/>
              </a:spcAft>
            </a:pPr>
            <a:r>
              <a:rPr lang="en-US" sz="1800" b="1" dirty="0"/>
              <a:t>Mark Howard, </a:t>
            </a:r>
            <a:r>
              <a:rPr lang="en-US" sz="1800" dirty="0"/>
              <a:t>CFA, Chair, Managing Director and Senior Multi-Asset Specialist, BNP Paribas, New York City and Boothbay, Maine</a:t>
            </a:r>
          </a:p>
          <a:p>
            <a:pPr eaLnBrk="1" hangingPunct="1">
              <a:spcBef>
                <a:spcPct val="0"/>
              </a:spcBef>
              <a:spcAft>
                <a:spcPts val="400"/>
              </a:spcAft>
            </a:pPr>
            <a:r>
              <a:rPr lang="en-US" sz="1800" b="1" dirty="0"/>
              <a:t>Elizabeth R. Hilpman</a:t>
            </a:r>
            <a:r>
              <a:rPr lang="en-US" sz="1800" dirty="0"/>
              <a:t>, Former Chair, Partner, Barlow Partners, New York City, and Woolwich, Maine</a:t>
            </a:r>
            <a:endParaRPr lang="en-US" sz="1800" b="1" dirty="0"/>
          </a:p>
          <a:p>
            <a:pPr eaLnBrk="1" hangingPunct="1">
              <a:spcBef>
                <a:spcPct val="0"/>
              </a:spcBef>
              <a:spcAft>
                <a:spcPts val="400"/>
              </a:spcAft>
            </a:pPr>
            <a:r>
              <a:rPr lang="en-US" sz="1800" b="1" dirty="0"/>
              <a:t>Forrest Berkley</a:t>
            </a:r>
            <a:r>
              <a:rPr lang="en-US" sz="1800" dirty="0"/>
              <a:t>, Former Chair, retired Partner, Grantham, Mayo, </a:t>
            </a:r>
            <a:r>
              <a:rPr lang="en-US" sz="1800" dirty="0" err="1"/>
              <a:t>VanOtterloo</a:t>
            </a:r>
            <a:r>
              <a:rPr lang="en-US" sz="1800" dirty="0"/>
              <a:t> &amp; Co., LLC, Concord, Massachusetts, and Northeast Harbor, Maine</a:t>
            </a:r>
            <a:endParaRPr lang="en-US" sz="1800" b="1" dirty="0"/>
          </a:p>
          <a:p>
            <a:pPr eaLnBrk="1" hangingPunct="1">
              <a:spcBef>
                <a:spcPct val="0"/>
              </a:spcBef>
              <a:spcAft>
                <a:spcPts val="400"/>
              </a:spcAft>
            </a:pPr>
            <a:r>
              <a:rPr lang="en-US" sz="1800" b="1" dirty="0"/>
              <a:t>John B. Sullivan</a:t>
            </a:r>
            <a:r>
              <a:rPr lang="en-US" sz="1800" dirty="0"/>
              <a:t>, Former Chair, President, Portland Global Advisors, Portland</a:t>
            </a:r>
            <a:r>
              <a:rPr lang="en-US" sz="1800" b="1" dirty="0"/>
              <a:t>, </a:t>
            </a:r>
            <a:r>
              <a:rPr lang="en-US" sz="1800" dirty="0"/>
              <a:t>Maine</a:t>
            </a:r>
          </a:p>
          <a:p>
            <a:pPr eaLnBrk="1" hangingPunct="1">
              <a:spcBef>
                <a:spcPct val="0"/>
              </a:spcBef>
              <a:spcAft>
                <a:spcPts val="400"/>
              </a:spcAft>
            </a:pPr>
            <a:r>
              <a:rPr lang="en-US" sz="1800" b="1" dirty="0"/>
              <a:t>Jean Deighan, </a:t>
            </a:r>
            <a:r>
              <a:rPr lang="en-US" sz="1800" dirty="0"/>
              <a:t>Deighan Associates, Bangor, Maine</a:t>
            </a:r>
            <a:endParaRPr lang="en-US" sz="1800" b="1" dirty="0"/>
          </a:p>
          <a:p>
            <a:pPr eaLnBrk="1" hangingPunct="1">
              <a:spcBef>
                <a:spcPct val="0"/>
              </a:spcBef>
              <a:spcAft>
                <a:spcPts val="400"/>
              </a:spcAft>
            </a:pPr>
            <a:r>
              <a:rPr lang="en-US" sz="1800" b="1" dirty="0"/>
              <a:t>Martha Dumont</a:t>
            </a:r>
            <a:r>
              <a:rPr lang="en-US" sz="1800" dirty="0"/>
              <a:t>, retired Director of Research, Credit Sights, New York, NY.  and former Director of Global Fixed Income Research at Lehman Brothers, Falmouth, Maine </a:t>
            </a:r>
          </a:p>
          <a:p>
            <a:pPr eaLnBrk="1" hangingPunct="1">
              <a:spcBef>
                <a:spcPct val="0"/>
              </a:spcBef>
              <a:spcAft>
                <a:spcPts val="400"/>
              </a:spcAft>
            </a:pPr>
            <a:r>
              <a:rPr lang="en-US" sz="1800" b="1" dirty="0"/>
              <a:t>Brooke Parish</a:t>
            </a:r>
            <a:r>
              <a:rPr lang="en-US" sz="1800" dirty="0"/>
              <a:t>, President and Partner, Corvid Peak Capital Management, New York City and </a:t>
            </a:r>
            <a:r>
              <a:rPr lang="en-US" sz="1800" dirty="0" err="1"/>
              <a:t>Castine</a:t>
            </a:r>
            <a:r>
              <a:rPr lang="en-US" sz="1800" dirty="0"/>
              <a:t>, Maine</a:t>
            </a:r>
          </a:p>
          <a:p>
            <a:pPr>
              <a:spcBef>
                <a:spcPct val="0"/>
              </a:spcBef>
              <a:spcAft>
                <a:spcPts val="400"/>
              </a:spcAft>
            </a:pPr>
            <a:r>
              <a:rPr lang="en-US" sz="1800" b="1" dirty="0"/>
              <a:t>Peter Rothschild</a:t>
            </a:r>
            <a:r>
              <a:rPr lang="en-US" sz="1800" dirty="0"/>
              <a:t>, former Chief Investment Officer, MaineCF, New York City and Islesboro, Maine</a:t>
            </a:r>
          </a:p>
          <a:p>
            <a:pPr eaLnBrk="1" hangingPunct="1">
              <a:spcBef>
                <a:spcPct val="0"/>
              </a:spcBef>
              <a:spcAft>
                <a:spcPts val="400"/>
              </a:spcAft>
            </a:pPr>
            <a:endParaRPr lang="en-US" sz="2000" dirty="0"/>
          </a:p>
          <a:p>
            <a:pPr marL="0" indent="0">
              <a:buNone/>
            </a:pPr>
            <a:endParaRPr lang="en-US" sz="2000" b="1" dirty="0"/>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spTree>
    <p:extLst>
      <p:ext uri="{BB962C8B-B14F-4D97-AF65-F5344CB8AC3E}">
        <p14:creationId xmlns:p14="http://schemas.microsoft.com/office/powerpoint/2010/main" val="480813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err="1">
                <a:solidFill>
                  <a:srgbClr val="FFFFFF"/>
                </a:solidFill>
              </a:rPr>
              <a:t>Inve</a:t>
            </a:r>
            <a:r>
              <a:rPr lang="en-US" sz="4000" dirty="0">
                <a:solidFill>
                  <a:srgbClr val="FFFFFF"/>
                </a:solidFill>
              </a:rPr>
              <a:t>			Independent Investment Consultant</a:t>
            </a:r>
          </a:p>
        </p:txBody>
      </p:sp>
      <p:sp>
        <p:nvSpPr>
          <p:cNvPr id="3" name="Content Placeholder 2">
            <a:extLst>
              <a:ext uri="{FF2B5EF4-FFF2-40B4-BE49-F238E27FC236}">
                <a16:creationId xmlns:a16="http://schemas.microsoft.com/office/drawing/2014/main" id="{5EFA7B6E-0573-4099-9119-66928B161022}"/>
              </a:ext>
            </a:extLst>
          </p:cNvPr>
          <p:cNvSpPr>
            <a:spLocks noGrp="1"/>
          </p:cNvSpPr>
          <p:nvPr>
            <p:ph idx="1"/>
          </p:nvPr>
        </p:nvSpPr>
        <p:spPr>
          <a:xfrm>
            <a:off x="1222645" y="2378076"/>
            <a:ext cx="10000558" cy="4169682"/>
          </a:xfrm>
        </p:spPr>
        <p:txBody>
          <a:bodyPr numCol="1">
            <a:normAutofit fontScale="92500" lnSpcReduction="20000"/>
          </a:bodyPr>
          <a:lstStyle/>
          <a:p>
            <a:pPr eaLnBrk="1" hangingPunct="1">
              <a:spcBef>
                <a:spcPct val="0"/>
              </a:spcBef>
              <a:spcAft>
                <a:spcPts val="800"/>
              </a:spcAft>
            </a:pPr>
            <a:r>
              <a:rPr lang="en-US" sz="2000" dirty="0"/>
              <a:t>Role of investment consultant</a:t>
            </a:r>
          </a:p>
          <a:p>
            <a:pPr lvl="1" eaLnBrk="1" hangingPunct="1">
              <a:spcBef>
                <a:spcPct val="0"/>
              </a:spcBef>
              <a:spcAft>
                <a:spcPts val="0"/>
              </a:spcAft>
            </a:pPr>
            <a:r>
              <a:rPr lang="en-US" sz="2000" dirty="0"/>
              <a:t>MaineCF staff and Investment Committee work closely with an independent investment consultant to monitor investment manager performance and assist in manager selection</a:t>
            </a:r>
          </a:p>
          <a:p>
            <a:pPr lvl="1" eaLnBrk="1" hangingPunct="1">
              <a:spcBef>
                <a:spcPct val="0"/>
              </a:spcBef>
              <a:spcAft>
                <a:spcPts val="0"/>
              </a:spcAft>
            </a:pPr>
            <a:r>
              <a:rPr lang="en-US" sz="2000" dirty="0"/>
              <a:t>Investment consultant also provides extensive analytical and comparative reporting to assist staff and the committee with its decision-making</a:t>
            </a:r>
          </a:p>
          <a:p>
            <a:pPr marL="457200" lvl="1" indent="0" eaLnBrk="1" hangingPunct="1">
              <a:spcBef>
                <a:spcPct val="0"/>
              </a:spcBef>
              <a:spcAft>
                <a:spcPts val="0"/>
              </a:spcAft>
              <a:buNone/>
            </a:pPr>
            <a:endParaRPr lang="en-US" sz="2000" dirty="0"/>
          </a:p>
          <a:p>
            <a:r>
              <a:rPr lang="en-US" sz="2000" dirty="0"/>
              <a:t>Consultant - Monticello Associates </a:t>
            </a:r>
          </a:p>
          <a:p>
            <a:pPr lvl="1">
              <a:spcBef>
                <a:spcPts val="0"/>
              </a:spcBef>
            </a:pPr>
            <a:r>
              <a:rPr lang="en-US" sz="2000" dirty="0"/>
              <a:t>Independent asset management consulting firm providing non-discretionary investment advisory services</a:t>
            </a:r>
          </a:p>
          <a:p>
            <a:pPr lvl="1">
              <a:spcBef>
                <a:spcPts val="0"/>
              </a:spcBef>
            </a:pPr>
            <a:r>
              <a:rPr lang="en-US" sz="2000" dirty="0"/>
              <a:t>Founded in 1992 with a focus on endowment and foundation clients and high net worth families </a:t>
            </a:r>
          </a:p>
          <a:p>
            <a:pPr lvl="1">
              <a:spcBef>
                <a:spcPts val="0"/>
              </a:spcBef>
            </a:pPr>
            <a:r>
              <a:rPr lang="en-US" sz="2000" dirty="0"/>
              <a:t>Headquarters in Denver with offices in Cleveland and Boston</a:t>
            </a:r>
          </a:p>
          <a:p>
            <a:pPr lvl="1">
              <a:spcBef>
                <a:spcPts val="0"/>
              </a:spcBef>
            </a:pPr>
            <a:r>
              <a:rPr lang="en-US" sz="2000" dirty="0"/>
              <a:t>Grown into one of the country’s leading asset management consulting firms working with many prominent community foundations, museums, hospitals, schools, and families across the U.S.</a:t>
            </a:r>
          </a:p>
          <a:p>
            <a:pPr marL="457200" lvl="1" indent="0">
              <a:buNone/>
            </a:pPr>
            <a:endParaRPr lang="en-US" sz="2000" dirty="0"/>
          </a:p>
          <a:p>
            <a:r>
              <a:rPr lang="en-US" sz="2000" dirty="0" err="1"/>
              <a:t>MaineCF’s</a:t>
            </a:r>
            <a:r>
              <a:rPr lang="en-US" sz="2000" dirty="0"/>
              <a:t> primary contact at Monticello: Andrew Terborgh, Managing Director</a:t>
            </a:r>
          </a:p>
          <a:p>
            <a:pPr marL="0" indent="0">
              <a:buNone/>
            </a:pPr>
            <a:endParaRPr lang="en-US" sz="2000" b="1" dirty="0"/>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spTree>
    <p:extLst>
      <p:ext uri="{BB962C8B-B14F-4D97-AF65-F5344CB8AC3E}">
        <p14:creationId xmlns:p14="http://schemas.microsoft.com/office/powerpoint/2010/main" val="1882371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Presenters</a:t>
            </a:r>
          </a:p>
        </p:txBody>
      </p:sp>
      <p:sp>
        <p:nvSpPr>
          <p:cNvPr id="3" name="Content Placeholder 2">
            <a:extLst>
              <a:ext uri="{FF2B5EF4-FFF2-40B4-BE49-F238E27FC236}">
                <a16:creationId xmlns:a16="http://schemas.microsoft.com/office/drawing/2014/main" id="{5EFA7B6E-0573-4099-9119-66928B161022}"/>
              </a:ext>
            </a:extLst>
          </p:cNvPr>
          <p:cNvSpPr>
            <a:spLocks noGrp="1"/>
          </p:cNvSpPr>
          <p:nvPr>
            <p:ph idx="1"/>
          </p:nvPr>
        </p:nvSpPr>
        <p:spPr>
          <a:xfrm>
            <a:off x="2649682" y="2301261"/>
            <a:ext cx="11772900" cy="4246497"/>
          </a:xfrm>
        </p:spPr>
        <p:txBody>
          <a:bodyPr numCol="2">
            <a:normAutofit/>
          </a:bodyPr>
          <a:lstStyle/>
          <a:p>
            <a:pPr marL="0" indent="0" algn="ctr">
              <a:buNone/>
            </a:pPr>
            <a:r>
              <a:rPr lang="en-US" sz="4000" dirty="0"/>
              <a:t>Liana Kingsbury </a:t>
            </a:r>
            <a:endParaRPr lang="en-US" sz="1000" dirty="0"/>
          </a:p>
          <a:p>
            <a:pPr marL="0" indent="0" algn="ctr">
              <a:buNone/>
            </a:pPr>
            <a:r>
              <a:rPr lang="en-US" i="1" dirty="0"/>
              <a:t>Director, Nonprofit Agency Funds</a:t>
            </a:r>
            <a:endParaRPr lang="en-US" sz="1000" i="1" dirty="0"/>
          </a:p>
          <a:p>
            <a:pPr marL="0" indent="0" algn="ctr">
              <a:buNone/>
            </a:pPr>
            <a:endParaRPr lang="en-US" sz="900" i="1" dirty="0"/>
          </a:p>
          <a:p>
            <a:pPr marL="0" indent="0" algn="ctr">
              <a:buNone/>
            </a:pPr>
            <a:r>
              <a:rPr lang="en-US" sz="4000" dirty="0"/>
              <a:t>Sterling Speirn</a:t>
            </a:r>
          </a:p>
          <a:p>
            <a:pPr marL="0" indent="0" algn="ctr">
              <a:buNone/>
            </a:pPr>
            <a:r>
              <a:rPr lang="en-US" i="1" dirty="0"/>
              <a:t>Interim President &amp; CEO</a:t>
            </a:r>
            <a:endParaRPr lang="en-US" sz="1000" i="1" dirty="0"/>
          </a:p>
          <a:p>
            <a:pPr marL="0" indent="0" algn="ctr">
              <a:buNone/>
            </a:pPr>
            <a:endParaRPr lang="en-US" sz="1050" i="1" dirty="0"/>
          </a:p>
          <a:p>
            <a:pPr marL="0" indent="0" algn="ctr">
              <a:buNone/>
            </a:pPr>
            <a:r>
              <a:rPr lang="en-US" sz="4000" dirty="0"/>
              <a:t>Brendon Reay</a:t>
            </a:r>
          </a:p>
          <a:p>
            <a:pPr marL="0" indent="0" algn="ctr">
              <a:buNone/>
            </a:pPr>
            <a:r>
              <a:rPr lang="en-US" i="1" dirty="0"/>
              <a:t>Vice President, Investments</a:t>
            </a:r>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spTree>
    <p:extLst>
      <p:ext uri="{BB962C8B-B14F-4D97-AF65-F5344CB8AC3E}">
        <p14:creationId xmlns:p14="http://schemas.microsoft.com/office/powerpoint/2010/main" val="3749679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Questions</a:t>
            </a:r>
          </a:p>
        </p:txBody>
      </p:sp>
      <p:sp>
        <p:nvSpPr>
          <p:cNvPr id="3" name="Content Placeholder 2">
            <a:extLst>
              <a:ext uri="{FF2B5EF4-FFF2-40B4-BE49-F238E27FC236}">
                <a16:creationId xmlns:a16="http://schemas.microsoft.com/office/drawing/2014/main" id="{5EFA7B6E-0573-4099-9119-66928B161022}"/>
              </a:ext>
            </a:extLst>
          </p:cNvPr>
          <p:cNvSpPr>
            <a:spLocks noGrp="1"/>
          </p:cNvSpPr>
          <p:nvPr>
            <p:ph idx="1"/>
          </p:nvPr>
        </p:nvSpPr>
        <p:spPr>
          <a:xfrm>
            <a:off x="1454727" y="2301261"/>
            <a:ext cx="9534132" cy="4246497"/>
          </a:xfrm>
        </p:spPr>
        <p:txBody>
          <a:bodyPr numCol="1">
            <a:normAutofit/>
          </a:bodyPr>
          <a:lstStyle/>
          <a:p>
            <a:pPr marL="0" indent="0">
              <a:buNone/>
            </a:pPr>
            <a:endParaRPr lang="en-US" dirty="0"/>
          </a:p>
          <a:p>
            <a:pPr marL="0" indent="0" algn="ctr">
              <a:buNone/>
            </a:pPr>
            <a:r>
              <a:rPr lang="en-US" sz="4000" dirty="0"/>
              <a:t>Please use the </a:t>
            </a:r>
            <a:r>
              <a:rPr lang="en-US" sz="4000" b="1" dirty="0"/>
              <a:t>Q &amp; A </a:t>
            </a:r>
            <a:r>
              <a:rPr lang="en-US" sz="4000" dirty="0"/>
              <a:t>feature to ask questions during the webinar.</a:t>
            </a:r>
          </a:p>
          <a:p>
            <a:pPr marL="0" indent="0">
              <a:buNone/>
            </a:pPr>
            <a:endParaRPr lang="en-US" dirty="0"/>
          </a:p>
          <a:p>
            <a:pPr marL="0" indent="0">
              <a:buNone/>
            </a:pPr>
            <a:r>
              <a:rPr lang="en-US" i="1" dirty="0"/>
              <a:t>After the webinar, please contact:</a:t>
            </a:r>
            <a:endParaRPr lang="en-US" sz="800" i="1" dirty="0"/>
          </a:p>
          <a:p>
            <a:pPr marL="0" indent="0">
              <a:buNone/>
            </a:pPr>
            <a:r>
              <a:rPr lang="en-US" dirty="0"/>
              <a:t>Brendon Reay: </a:t>
            </a:r>
            <a:r>
              <a:rPr lang="en-US" u="sng" dirty="0">
                <a:solidFill>
                  <a:srgbClr val="00B050"/>
                </a:solidFill>
                <a:hlinkClick r:id="rId3"/>
              </a:rPr>
              <a:t>breay@mainecf.org</a:t>
            </a:r>
            <a:endParaRPr lang="en-US" u="sng" dirty="0">
              <a:solidFill>
                <a:srgbClr val="00B050"/>
              </a:solidFill>
            </a:endParaRPr>
          </a:p>
          <a:p>
            <a:pPr marL="0" indent="0">
              <a:buNone/>
            </a:pPr>
            <a:r>
              <a:rPr lang="en-US" dirty="0"/>
              <a:t>Liana Kingsbury: </a:t>
            </a:r>
            <a:r>
              <a:rPr lang="en-US" u="sng" dirty="0">
                <a:solidFill>
                  <a:srgbClr val="00B050"/>
                </a:solidFill>
                <a:hlinkClick r:id="rId4"/>
              </a:rPr>
              <a:t>lkingsbury@mainecf.org</a:t>
            </a:r>
            <a:endParaRPr lang="en-US" u="sng" dirty="0">
              <a:solidFill>
                <a:srgbClr val="00B050"/>
              </a:solidFill>
            </a:endParaRPr>
          </a:p>
          <a:p>
            <a:pPr marL="0" indent="0">
              <a:buNone/>
            </a:pPr>
            <a:endParaRPr lang="en-US" sz="800" dirty="0">
              <a:solidFill>
                <a:schemeClr val="tx1">
                  <a:lumMod val="95000"/>
                  <a:lumOff val="5000"/>
                </a:schemeClr>
              </a:solidFill>
            </a:endParaRPr>
          </a:p>
          <a:p>
            <a:pPr marL="0" indent="0">
              <a:buNone/>
            </a:pPr>
            <a:endParaRPr lang="en-US" i="1" u="sng" dirty="0">
              <a:solidFill>
                <a:srgbClr val="00B050"/>
              </a:solidFill>
            </a:endParaRPr>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spTree>
    <p:extLst>
      <p:ext uri="{BB962C8B-B14F-4D97-AF65-F5344CB8AC3E}">
        <p14:creationId xmlns:p14="http://schemas.microsoft.com/office/powerpoint/2010/main" val="50854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About MaineCF</a:t>
            </a:r>
          </a:p>
        </p:txBody>
      </p:sp>
      <p:sp>
        <p:nvSpPr>
          <p:cNvPr id="3" name="Content Placeholder 2">
            <a:extLst>
              <a:ext uri="{FF2B5EF4-FFF2-40B4-BE49-F238E27FC236}">
                <a16:creationId xmlns:a16="http://schemas.microsoft.com/office/drawing/2014/main" id="{5EFA7B6E-0573-4099-9119-66928B161022}"/>
              </a:ext>
            </a:extLst>
          </p:cNvPr>
          <p:cNvSpPr>
            <a:spLocks noGrp="1"/>
          </p:cNvSpPr>
          <p:nvPr>
            <p:ph idx="1"/>
          </p:nvPr>
        </p:nvSpPr>
        <p:spPr>
          <a:xfrm>
            <a:off x="1534886" y="2543175"/>
            <a:ext cx="9688317" cy="4004582"/>
          </a:xfrm>
        </p:spPr>
        <p:txBody>
          <a:bodyPr numCol="1">
            <a:normAutofit lnSpcReduction="10000"/>
          </a:bodyPr>
          <a:lstStyle/>
          <a:p>
            <a:pPr marL="0" indent="0">
              <a:buNone/>
            </a:pPr>
            <a:r>
              <a:rPr lang="en-US" b="1" i="1" dirty="0"/>
              <a:t>Mission</a:t>
            </a:r>
            <a:r>
              <a:rPr lang="en-US" b="1" dirty="0"/>
              <a:t>: </a:t>
            </a:r>
            <a:r>
              <a:rPr lang="en-US" dirty="0"/>
              <a:t>To work with donors and other partners to improve the quality of life for all Maine people. </a:t>
            </a:r>
          </a:p>
          <a:p>
            <a:pPr marL="0" indent="0">
              <a:buNone/>
            </a:pPr>
            <a:endParaRPr lang="en-US" sz="1000" dirty="0"/>
          </a:p>
          <a:p>
            <a:pPr marL="0" indent="0">
              <a:buNone/>
            </a:pPr>
            <a:r>
              <a:rPr lang="en-US" sz="2800" b="1" i="1" dirty="0">
                <a:cs typeface="Aharoni" pitchFamily="2" charset="-79"/>
              </a:rPr>
              <a:t>How we achieve our mission:  </a:t>
            </a:r>
            <a:r>
              <a:rPr lang="en-US" sz="2800" dirty="0"/>
              <a:t>MaineCF promotes effective and strategic giving, and offers a range of giving options tailored to fit each donor’s financial means and charitable passion. We provide local expertise, personalized service, community leadership, and asset stewardship.</a:t>
            </a:r>
            <a:br>
              <a:rPr lang="en-US" dirty="0"/>
            </a:br>
            <a:endParaRPr lang="en-US" dirty="0"/>
          </a:p>
          <a:p>
            <a:pPr marL="0" indent="0" algn="ctr">
              <a:buNone/>
            </a:pPr>
            <a:r>
              <a:rPr lang="en-US" b="1" i="1" dirty="0"/>
              <a:t>We know Maine.</a:t>
            </a:r>
            <a:endParaRPr lang="en-US" sz="2000" b="1" i="1" dirty="0"/>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spTree>
    <p:extLst>
      <p:ext uri="{BB962C8B-B14F-4D97-AF65-F5344CB8AC3E}">
        <p14:creationId xmlns:p14="http://schemas.microsoft.com/office/powerpoint/2010/main" val="392450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Fund Types</a:t>
            </a:r>
          </a:p>
        </p:txBody>
      </p:sp>
      <p:sp>
        <p:nvSpPr>
          <p:cNvPr id="3" name="Content Placeholder 2">
            <a:extLst>
              <a:ext uri="{FF2B5EF4-FFF2-40B4-BE49-F238E27FC236}">
                <a16:creationId xmlns:a16="http://schemas.microsoft.com/office/drawing/2014/main" id="{5EFA7B6E-0573-4099-9119-66928B161022}"/>
              </a:ext>
            </a:extLst>
          </p:cNvPr>
          <p:cNvSpPr>
            <a:spLocks noGrp="1"/>
          </p:cNvSpPr>
          <p:nvPr>
            <p:ph idx="1"/>
          </p:nvPr>
        </p:nvSpPr>
        <p:spPr>
          <a:xfrm>
            <a:off x="1534886" y="2543176"/>
            <a:ext cx="9688317" cy="4004582"/>
          </a:xfrm>
        </p:spPr>
        <p:txBody>
          <a:bodyPr numCol="1">
            <a:normAutofit/>
          </a:bodyPr>
          <a:lstStyle/>
          <a:p>
            <a:pPr marL="0" indent="0">
              <a:buNone/>
            </a:pPr>
            <a:r>
              <a:rPr lang="en-US" sz="1400" b="0" i="0" dirty="0">
                <a:solidFill>
                  <a:srgbClr val="000000"/>
                </a:solidFill>
                <a:effectLst/>
                <a:latin typeface="Times New Roman" panose="02020603050405020304" pitchFamily="18" charset="0"/>
              </a:rPr>
              <a:t>    </a:t>
            </a:r>
            <a:endParaRPr lang="en-US" sz="2000" b="1" dirty="0"/>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sp>
        <p:nvSpPr>
          <p:cNvPr id="18" name="TextBox 17">
            <a:extLst>
              <a:ext uri="{FF2B5EF4-FFF2-40B4-BE49-F238E27FC236}">
                <a16:creationId xmlns:a16="http://schemas.microsoft.com/office/drawing/2014/main" id="{9D469403-B399-440B-91C4-3CCF1A2C1B70}"/>
              </a:ext>
            </a:extLst>
          </p:cNvPr>
          <p:cNvSpPr txBox="1"/>
          <p:nvPr/>
        </p:nvSpPr>
        <p:spPr>
          <a:xfrm>
            <a:off x="3047134" y="3244334"/>
            <a:ext cx="6094268" cy="369332"/>
          </a:xfrm>
          <a:prstGeom prst="rect">
            <a:avLst/>
          </a:prstGeom>
          <a:noFill/>
        </p:spPr>
        <p:txBody>
          <a:bodyPr wrap="square">
            <a:spAutoFit/>
          </a:bodyPr>
          <a:lstStyle/>
          <a:p>
            <a:r>
              <a:rPr lang="en-US" b="0" i="0" dirty="0">
                <a:solidFill>
                  <a:srgbClr val="000000"/>
                </a:solidFill>
                <a:effectLst/>
                <a:latin typeface="Times New Roman" panose="02020603050405020304" pitchFamily="18" charset="0"/>
              </a:rPr>
              <a:t> </a:t>
            </a:r>
            <a:endParaRPr lang="en-US" dirty="0"/>
          </a:p>
        </p:txBody>
      </p:sp>
      <p:sp>
        <p:nvSpPr>
          <p:cNvPr id="19" name="TextBox 18">
            <a:extLst>
              <a:ext uri="{FF2B5EF4-FFF2-40B4-BE49-F238E27FC236}">
                <a16:creationId xmlns:a16="http://schemas.microsoft.com/office/drawing/2014/main" id="{8456C449-3FCA-44BB-AC99-DC934C9AD1AB}"/>
              </a:ext>
            </a:extLst>
          </p:cNvPr>
          <p:cNvSpPr txBox="1"/>
          <p:nvPr/>
        </p:nvSpPr>
        <p:spPr>
          <a:xfrm>
            <a:off x="3047134" y="3244334"/>
            <a:ext cx="6094268" cy="369332"/>
          </a:xfrm>
          <a:prstGeom prst="rect">
            <a:avLst/>
          </a:prstGeom>
          <a:noFill/>
        </p:spPr>
        <p:txBody>
          <a:bodyPr wrap="square">
            <a:spAutoFit/>
          </a:bodyPr>
          <a:lstStyle/>
          <a:p>
            <a:r>
              <a:rPr lang="en-US" b="0" i="0" dirty="0">
                <a:solidFill>
                  <a:srgbClr val="000000"/>
                </a:solidFill>
                <a:effectLst/>
                <a:latin typeface="Times New Roman" panose="02020603050405020304" pitchFamily="18" charset="0"/>
              </a:rPr>
              <a:t> </a:t>
            </a:r>
            <a:endParaRPr lang="en-US" dirty="0"/>
          </a:p>
        </p:txBody>
      </p:sp>
      <p:sp>
        <p:nvSpPr>
          <p:cNvPr id="20" name="TextBox 19">
            <a:extLst>
              <a:ext uri="{FF2B5EF4-FFF2-40B4-BE49-F238E27FC236}">
                <a16:creationId xmlns:a16="http://schemas.microsoft.com/office/drawing/2014/main" id="{259F32E0-8AAF-4EE5-831A-B93C1DD0B3EF}"/>
              </a:ext>
            </a:extLst>
          </p:cNvPr>
          <p:cNvSpPr txBox="1"/>
          <p:nvPr/>
        </p:nvSpPr>
        <p:spPr>
          <a:xfrm>
            <a:off x="3047134" y="3244334"/>
            <a:ext cx="6094268" cy="369332"/>
          </a:xfrm>
          <a:prstGeom prst="rect">
            <a:avLst/>
          </a:prstGeom>
          <a:noFill/>
        </p:spPr>
        <p:txBody>
          <a:bodyPr wrap="square">
            <a:spAutoFit/>
          </a:bodyPr>
          <a:lstStyle/>
          <a:p>
            <a:r>
              <a:rPr lang="en-US" b="0" i="0" dirty="0">
                <a:solidFill>
                  <a:srgbClr val="000000"/>
                </a:solidFill>
                <a:effectLst/>
                <a:latin typeface="Times New Roman" panose="02020603050405020304" pitchFamily="18" charset="0"/>
              </a:rPr>
              <a:t> </a:t>
            </a:r>
            <a:endParaRPr lang="en-US" dirty="0"/>
          </a:p>
        </p:txBody>
      </p:sp>
      <p:graphicFrame>
        <p:nvGraphicFramePr>
          <p:cNvPr id="10" name="Chart 9">
            <a:extLst>
              <a:ext uri="{FF2B5EF4-FFF2-40B4-BE49-F238E27FC236}">
                <a16:creationId xmlns:a16="http://schemas.microsoft.com/office/drawing/2014/main" id="{8C6303E3-5626-4106-AF61-8CBBA093C7B9}"/>
              </a:ext>
            </a:extLst>
          </p:cNvPr>
          <p:cNvGraphicFramePr/>
          <p:nvPr>
            <p:extLst>
              <p:ext uri="{D42A27DB-BD31-4B8C-83A1-F6EECF244321}">
                <p14:modId xmlns:p14="http://schemas.microsoft.com/office/powerpoint/2010/main" val="57379577"/>
              </p:ext>
            </p:extLst>
          </p:nvPr>
        </p:nvGraphicFramePr>
        <p:xfrm>
          <a:off x="1119322" y="2347913"/>
          <a:ext cx="9967778" cy="429076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2141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2021 In Review</a:t>
            </a:r>
          </a:p>
        </p:txBody>
      </p:sp>
      <p:sp>
        <p:nvSpPr>
          <p:cNvPr id="3" name="Content Placeholder 2">
            <a:extLst>
              <a:ext uri="{FF2B5EF4-FFF2-40B4-BE49-F238E27FC236}">
                <a16:creationId xmlns:a16="http://schemas.microsoft.com/office/drawing/2014/main" id="{5EFA7B6E-0573-4099-9119-66928B161022}"/>
              </a:ext>
            </a:extLst>
          </p:cNvPr>
          <p:cNvSpPr>
            <a:spLocks noGrp="1"/>
          </p:cNvSpPr>
          <p:nvPr>
            <p:ph idx="1"/>
          </p:nvPr>
        </p:nvSpPr>
        <p:spPr>
          <a:xfrm>
            <a:off x="2369127" y="2378076"/>
            <a:ext cx="8854076" cy="4169682"/>
          </a:xfrm>
        </p:spPr>
        <p:txBody>
          <a:bodyPr numCol="1">
            <a:normAutofit fontScale="85000" lnSpcReduction="20000"/>
          </a:bodyPr>
          <a:lstStyle/>
          <a:p>
            <a:pPr marL="457200" indent="-457200" algn="l">
              <a:lnSpc>
                <a:spcPct val="150000"/>
              </a:lnSpc>
              <a:buFont typeface="Arial" panose="020B0604020202020204" pitchFamily="34" charset="0"/>
              <a:buChar char="•"/>
            </a:pPr>
            <a:r>
              <a:rPr lang="en-US" sz="2300" b="1" dirty="0">
                <a:latin typeface="Calibri" panose="020F0502020204030204" pitchFamily="34" charset="0"/>
                <a:ea typeface="Helvetica Neue" panose="02000503000000020004" pitchFamily="2" charset="0"/>
                <a:cs typeface="Calibri" panose="020F0502020204030204" pitchFamily="34" charset="0"/>
              </a:rPr>
              <a:t>Number of funds: </a:t>
            </a:r>
            <a:r>
              <a:rPr lang="en-US" sz="2300" b="1" dirty="0">
                <a:solidFill>
                  <a:srgbClr val="00B050"/>
                </a:solidFill>
                <a:latin typeface="Calibri" panose="020F0502020204030204" pitchFamily="34" charset="0"/>
                <a:ea typeface="Helvetica Neue" panose="02000503000000020004" pitchFamily="2" charset="0"/>
                <a:cs typeface="Calibri" panose="020F0502020204030204" pitchFamily="34" charset="0"/>
              </a:rPr>
              <a:t>2,100</a:t>
            </a:r>
          </a:p>
          <a:p>
            <a:pPr marL="457200" indent="-457200" algn="l">
              <a:lnSpc>
                <a:spcPct val="150000"/>
              </a:lnSpc>
              <a:buFont typeface="Arial" panose="020B0604020202020204" pitchFamily="34" charset="0"/>
              <a:buChar char="•"/>
            </a:pPr>
            <a:r>
              <a:rPr lang="en-US" sz="2300" b="1" dirty="0">
                <a:latin typeface="Calibri" panose="020F0502020204030204" pitchFamily="34" charset="0"/>
                <a:ea typeface="Helvetica Neue" panose="02000503000000020004" pitchFamily="2" charset="0"/>
                <a:cs typeface="Calibri" panose="020F0502020204030204" pitchFamily="34" charset="0"/>
              </a:rPr>
              <a:t>Assets under management: </a:t>
            </a:r>
            <a:r>
              <a:rPr lang="en-US" sz="2300" b="1" dirty="0">
                <a:solidFill>
                  <a:srgbClr val="00B050"/>
                </a:solidFill>
                <a:latin typeface="Calibri" panose="020F0502020204030204" pitchFamily="34" charset="0"/>
                <a:ea typeface="Helvetica Neue" panose="02000503000000020004" pitchFamily="2" charset="0"/>
                <a:cs typeface="Calibri" panose="020F0502020204030204" pitchFamily="34" charset="0"/>
              </a:rPr>
              <a:t>$775 million</a:t>
            </a:r>
          </a:p>
          <a:p>
            <a:pPr marL="457200" indent="-457200" algn="l">
              <a:lnSpc>
                <a:spcPct val="150000"/>
              </a:lnSpc>
              <a:buFont typeface="Arial" panose="020B0604020202020204" pitchFamily="34" charset="0"/>
              <a:buChar char="•"/>
            </a:pPr>
            <a:r>
              <a:rPr lang="en-US" sz="2300" b="1" dirty="0">
                <a:latin typeface="Calibri" panose="020F0502020204030204" pitchFamily="34" charset="0"/>
                <a:ea typeface="Helvetica Neue" panose="02000503000000020004" pitchFamily="2" charset="0"/>
                <a:cs typeface="Calibri" panose="020F0502020204030204" pitchFamily="34" charset="0"/>
              </a:rPr>
              <a:t>Amount awarded in 2021: </a:t>
            </a:r>
            <a:r>
              <a:rPr lang="en-US" sz="2300" b="1" dirty="0">
                <a:solidFill>
                  <a:srgbClr val="00B050"/>
                </a:solidFill>
                <a:latin typeface="Calibri" panose="020F0502020204030204" pitchFamily="34" charset="0"/>
                <a:ea typeface="Helvetica Neue" panose="02000503000000020004" pitchFamily="2" charset="0"/>
                <a:cs typeface="Calibri" panose="020F0502020204030204" pitchFamily="34" charset="0"/>
              </a:rPr>
              <a:t>$58 million</a:t>
            </a:r>
          </a:p>
          <a:p>
            <a:pPr marL="457200" indent="-457200" algn="l">
              <a:lnSpc>
                <a:spcPct val="150000"/>
              </a:lnSpc>
              <a:buFont typeface="Arial" panose="020B0604020202020204" pitchFamily="34" charset="0"/>
              <a:buChar char="•"/>
            </a:pPr>
            <a:r>
              <a:rPr lang="en-US" sz="2300" b="1" dirty="0">
                <a:latin typeface="Calibri" panose="020F0502020204030204" pitchFamily="34" charset="0"/>
                <a:ea typeface="Helvetica Neue" panose="02000503000000020004" pitchFamily="2" charset="0"/>
                <a:cs typeface="Calibri" panose="020F0502020204030204" pitchFamily="34" charset="0"/>
              </a:rPr>
              <a:t>COVID-19 Response Grants: </a:t>
            </a:r>
            <a:r>
              <a:rPr lang="en-US" sz="2300" b="1" dirty="0">
                <a:solidFill>
                  <a:srgbClr val="00B050"/>
                </a:solidFill>
                <a:latin typeface="Calibri" panose="020F0502020204030204" pitchFamily="34" charset="0"/>
                <a:ea typeface="Helvetica Neue" panose="02000503000000020004" pitchFamily="2" charset="0"/>
                <a:cs typeface="Calibri" panose="020F0502020204030204" pitchFamily="34" charset="0"/>
              </a:rPr>
              <a:t>$4.3 million</a:t>
            </a:r>
          </a:p>
          <a:p>
            <a:pPr marL="457200" indent="-457200" algn="l">
              <a:lnSpc>
                <a:spcPct val="150000"/>
              </a:lnSpc>
              <a:buFont typeface="Arial" panose="020B0604020202020204" pitchFamily="34" charset="0"/>
              <a:buChar char="•"/>
            </a:pPr>
            <a:r>
              <a:rPr lang="en-US" sz="2300" b="1" dirty="0">
                <a:latin typeface="Calibri" panose="020F0502020204030204" pitchFamily="34" charset="0"/>
                <a:ea typeface="Helvetica Neue" panose="02000503000000020004" pitchFamily="2" charset="0"/>
                <a:cs typeface="Calibri" panose="020F0502020204030204" pitchFamily="34" charset="0"/>
              </a:rPr>
              <a:t>Competitive grant awards: </a:t>
            </a:r>
            <a:r>
              <a:rPr lang="en-US" sz="2300" b="1" dirty="0">
                <a:solidFill>
                  <a:srgbClr val="00B050"/>
                </a:solidFill>
                <a:latin typeface="Calibri" panose="020F0502020204030204" pitchFamily="34" charset="0"/>
                <a:ea typeface="Helvetica Neue" panose="02000503000000020004" pitchFamily="2" charset="0"/>
                <a:cs typeface="Calibri" panose="020F0502020204030204" pitchFamily="34" charset="0"/>
              </a:rPr>
              <a:t>$4.2 million from 25 grant programs</a:t>
            </a:r>
          </a:p>
          <a:p>
            <a:pPr marL="457200" indent="-457200" algn="l">
              <a:lnSpc>
                <a:spcPct val="150000"/>
              </a:lnSpc>
              <a:buFont typeface="Arial" panose="020B0604020202020204" pitchFamily="34" charset="0"/>
              <a:buChar char="•"/>
            </a:pPr>
            <a:r>
              <a:rPr lang="en-US" sz="2300" b="1" dirty="0">
                <a:latin typeface="Calibri" panose="020F0502020204030204" pitchFamily="34" charset="0"/>
                <a:ea typeface="Helvetica Neue" panose="02000503000000020004" pitchFamily="2" charset="0"/>
                <a:cs typeface="Calibri" panose="020F0502020204030204" pitchFamily="34" charset="0"/>
              </a:rPr>
              <a:t>Scholarships: </a:t>
            </a:r>
            <a:r>
              <a:rPr lang="en-US" sz="2300" b="1" dirty="0">
                <a:solidFill>
                  <a:srgbClr val="00B050"/>
                </a:solidFill>
                <a:latin typeface="Calibri" panose="020F0502020204030204" pitchFamily="34" charset="0"/>
                <a:ea typeface="Helvetica Neue" panose="02000503000000020004" pitchFamily="2" charset="0"/>
                <a:cs typeface="Calibri" panose="020F0502020204030204" pitchFamily="34" charset="0"/>
              </a:rPr>
              <a:t>$4 million</a:t>
            </a:r>
          </a:p>
          <a:p>
            <a:pPr marL="457200" indent="-457200" algn="l">
              <a:lnSpc>
                <a:spcPct val="150000"/>
              </a:lnSpc>
              <a:buFont typeface="Arial" panose="020B0604020202020204" pitchFamily="34" charset="0"/>
              <a:buChar char="•"/>
            </a:pPr>
            <a:r>
              <a:rPr lang="en-US" sz="2300" b="1" dirty="0">
                <a:latin typeface="Calibri" panose="020F0502020204030204" pitchFamily="34" charset="0"/>
                <a:ea typeface="Helvetica Neue" panose="02000503000000020004" pitchFamily="2" charset="0"/>
                <a:cs typeface="Calibri" panose="020F0502020204030204" pitchFamily="34" charset="0"/>
              </a:rPr>
              <a:t>Donor advised grants: </a:t>
            </a:r>
            <a:r>
              <a:rPr lang="en-US" sz="2300" b="1" dirty="0">
                <a:solidFill>
                  <a:srgbClr val="00B050"/>
                </a:solidFill>
                <a:latin typeface="Calibri" panose="020F0502020204030204" pitchFamily="34" charset="0"/>
                <a:ea typeface="Helvetica Neue" panose="02000503000000020004" pitchFamily="2" charset="0"/>
                <a:cs typeface="Calibri" panose="020F0502020204030204" pitchFamily="34" charset="0"/>
              </a:rPr>
              <a:t>$29 million</a:t>
            </a:r>
          </a:p>
          <a:p>
            <a:pPr marL="457200" indent="-457200" algn="l">
              <a:lnSpc>
                <a:spcPct val="150000"/>
              </a:lnSpc>
              <a:buFont typeface="Arial" panose="020B0604020202020204" pitchFamily="34" charset="0"/>
              <a:buChar char="•"/>
            </a:pPr>
            <a:r>
              <a:rPr lang="en-US" sz="2300" b="1" dirty="0">
                <a:latin typeface="Calibri" panose="020F0502020204030204" pitchFamily="34" charset="0"/>
                <a:ea typeface="Helvetica Neue" panose="02000503000000020004" pitchFamily="2" charset="0"/>
                <a:cs typeface="Calibri" panose="020F0502020204030204" pitchFamily="34" charset="0"/>
              </a:rPr>
              <a:t>Giving Together grantmaking: </a:t>
            </a:r>
            <a:r>
              <a:rPr lang="en-US" sz="2300" b="1" dirty="0">
                <a:solidFill>
                  <a:srgbClr val="00B050"/>
                </a:solidFill>
                <a:latin typeface="Calibri" panose="020F0502020204030204" pitchFamily="34" charset="0"/>
                <a:ea typeface="Helvetica Neue" panose="02000503000000020004" pitchFamily="2" charset="0"/>
                <a:cs typeface="Calibri" panose="020F0502020204030204" pitchFamily="34" charset="0"/>
              </a:rPr>
              <a:t>$1.7 million</a:t>
            </a:r>
          </a:p>
          <a:p>
            <a:pPr marL="0" indent="0">
              <a:buNone/>
            </a:pPr>
            <a:endParaRPr lang="en-US" sz="2000" b="1" dirty="0"/>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spTree>
    <p:extLst>
      <p:ext uri="{BB962C8B-B14F-4D97-AF65-F5344CB8AC3E}">
        <p14:creationId xmlns:p14="http://schemas.microsoft.com/office/powerpoint/2010/main" val="2692963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Growth of Assets, 2000-2021</a:t>
            </a:r>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graphicFrame>
        <p:nvGraphicFramePr>
          <p:cNvPr id="18" name="Content Placeholder 6">
            <a:extLst>
              <a:ext uri="{FF2B5EF4-FFF2-40B4-BE49-F238E27FC236}">
                <a16:creationId xmlns:a16="http://schemas.microsoft.com/office/drawing/2014/main" id="{5555F612-8EB2-4835-AA39-B195A6640213}"/>
              </a:ext>
            </a:extLst>
          </p:cNvPr>
          <p:cNvGraphicFramePr>
            <a:graphicFrameLocks noGrp="1"/>
          </p:cNvGraphicFramePr>
          <p:nvPr>
            <p:ph idx="1"/>
            <p:extLst>
              <p:ext uri="{D42A27DB-BD31-4B8C-83A1-F6EECF244321}">
                <p14:modId xmlns:p14="http://schemas.microsoft.com/office/powerpoint/2010/main" val="2121424298"/>
              </p:ext>
            </p:extLst>
          </p:nvPr>
        </p:nvGraphicFramePr>
        <p:xfrm>
          <a:off x="942740" y="2502165"/>
          <a:ext cx="10515600" cy="43513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74764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id="{652BB879-8379-4F17-8E70-5770022CA63E}"/>
              </a:ext>
            </a:extLst>
          </p:cNvPr>
          <p:cNvSpPr>
            <a:spLocks noGrp="1"/>
          </p:cNvSpPr>
          <p:nvPr>
            <p:ph type="title"/>
          </p:nvPr>
        </p:nvSpPr>
        <p:spPr>
          <a:xfrm>
            <a:off x="1047280" y="759805"/>
            <a:ext cx="10306520" cy="1325563"/>
          </a:xfrm>
        </p:spPr>
        <p:txBody>
          <a:bodyPr>
            <a:normAutofit/>
          </a:bodyPr>
          <a:lstStyle/>
          <a:p>
            <a:r>
              <a:rPr lang="en-US" sz="4000" dirty="0">
                <a:solidFill>
                  <a:srgbClr val="FFFFFF"/>
                </a:solidFill>
              </a:rPr>
              <a:t>		M	Return and Risk</a:t>
            </a:r>
          </a:p>
        </p:txBody>
      </p:sp>
      <p:pic>
        <p:nvPicPr>
          <p:cNvPr id="17" name="Picture 16">
            <a:extLst>
              <a:ext uri="{FF2B5EF4-FFF2-40B4-BE49-F238E27FC236}">
                <a16:creationId xmlns:a16="http://schemas.microsoft.com/office/drawing/2014/main" id="{3CD69D75-BB33-4BC1-ABFA-F8B3E73A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645" y="837744"/>
            <a:ext cx="2382161" cy="1082801"/>
          </a:xfrm>
          <a:prstGeom prst="rect">
            <a:avLst/>
          </a:prstGeom>
        </p:spPr>
      </p:pic>
      <p:sp>
        <p:nvSpPr>
          <p:cNvPr id="5" name="Content Placeholder 4">
            <a:extLst>
              <a:ext uri="{FF2B5EF4-FFF2-40B4-BE49-F238E27FC236}">
                <a16:creationId xmlns:a16="http://schemas.microsoft.com/office/drawing/2014/main" id="{9957FCEF-C295-4C0C-96FC-280A4E8F57C3}"/>
              </a:ext>
            </a:extLst>
          </p:cNvPr>
          <p:cNvSpPr>
            <a:spLocks noGrp="1"/>
          </p:cNvSpPr>
          <p:nvPr>
            <p:ph idx="1"/>
          </p:nvPr>
        </p:nvSpPr>
        <p:spPr>
          <a:xfrm>
            <a:off x="1227119" y="2603061"/>
            <a:ext cx="10324696" cy="3829050"/>
          </a:xfrm>
        </p:spPr>
        <p:txBody>
          <a:bodyPr>
            <a:normAutofit/>
          </a:bodyPr>
          <a:lstStyle/>
          <a:p>
            <a:r>
              <a:rPr lang="en-US" sz="2000" dirty="0" err="1"/>
              <a:t>MaineCF’s</a:t>
            </a:r>
            <a:r>
              <a:rPr lang="en-US" sz="2000" dirty="0"/>
              <a:t> investment objective is to achieve the highest risk-adjusted returns over longer periods of time  </a:t>
            </a:r>
          </a:p>
          <a:p>
            <a:r>
              <a:rPr lang="en-US" sz="2000" dirty="0"/>
              <a:t>Mix of investments aims to return 5+%, net of inflation</a:t>
            </a:r>
          </a:p>
          <a:p>
            <a:r>
              <a:rPr lang="en-US" sz="2000" dirty="0"/>
              <a:t>Two species of risk: </a:t>
            </a:r>
          </a:p>
          <a:p>
            <a:pPr lvl="1"/>
            <a:r>
              <a:rPr lang="en-US" sz="2000" dirty="0"/>
              <a:t>Short-term fluctuations in the value of investments (“volatility”).  Normal.</a:t>
            </a:r>
          </a:p>
          <a:p>
            <a:pPr lvl="1"/>
            <a:r>
              <a:rPr lang="en-US" sz="2000" dirty="0"/>
              <a:t>Longer-term risk of permanent loss of capital.  </a:t>
            </a:r>
          </a:p>
          <a:p>
            <a:pPr lvl="2"/>
            <a:r>
              <a:rPr lang="en-US" sz="1600" dirty="0"/>
              <a:t>Warren Buffett: “Rule no. 1: Never lose money.  Rule no. 2: Never forget rule No. 1”</a:t>
            </a:r>
          </a:p>
          <a:p>
            <a:r>
              <a:rPr lang="en-US" sz="2000" dirty="0"/>
              <a:t>Diversification.  Due Diligence. </a:t>
            </a:r>
          </a:p>
          <a:p>
            <a:r>
              <a:rPr lang="en-US" sz="2000" dirty="0"/>
              <a:t>We are and will remain a long-term, vigilant, diversified investor safeguarding and growing the assets you have entrusted to us.</a:t>
            </a:r>
          </a:p>
          <a:p>
            <a:endParaRPr lang="en-US" dirty="0"/>
          </a:p>
          <a:p>
            <a:endParaRPr lang="en-US" sz="2800" dirty="0"/>
          </a:p>
          <a:p>
            <a:endParaRPr lang="en-US" sz="2800" dirty="0"/>
          </a:p>
          <a:p>
            <a:endParaRPr lang="en-US" dirty="0"/>
          </a:p>
        </p:txBody>
      </p:sp>
    </p:spTree>
    <p:extLst>
      <p:ext uri="{BB962C8B-B14F-4D97-AF65-F5344CB8AC3E}">
        <p14:creationId xmlns:p14="http://schemas.microsoft.com/office/powerpoint/2010/main" val="686758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2908" y="105872"/>
            <a:ext cx="3301812" cy="363229"/>
          </a:xfrm>
          <a:prstGeom prst="rect">
            <a:avLst/>
          </a:prstGeom>
        </p:spPr>
        <p:txBody>
          <a:bodyPr vert="horz" wrap="square" lIns="0" tIns="10085" rIns="0" bIns="0" rtlCol="0" anchor="ctr">
            <a:spAutoFit/>
          </a:bodyPr>
          <a:lstStyle/>
          <a:p>
            <a:pPr marL="11206">
              <a:lnSpc>
                <a:spcPct val="100000"/>
              </a:lnSpc>
              <a:spcBef>
                <a:spcPts val="79"/>
              </a:spcBef>
            </a:pPr>
            <a:r>
              <a:rPr sz="2294" u="heavy" spc="-9" dirty="0">
                <a:uFill>
                  <a:solidFill>
                    <a:srgbClr val="000000"/>
                  </a:solidFill>
                </a:uFill>
                <a:latin typeface="Calibri"/>
                <a:cs typeface="Calibri"/>
              </a:rPr>
              <a:t>Leadership </a:t>
            </a:r>
            <a:r>
              <a:rPr sz="2294" u="heavy" spc="-4" dirty="0">
                <a:uFill>
                  <a:solidFill>
                    <a:srgbClr val="000000"/>
                  </a:solidFill>
                </a:uFill>
                <a:latin typeface="Calibri"/>
                <a:cs typeface="Calibri"/>
              </a:rPr>
              <a:t>of </a:t>
            </a:r>
            <a:r>
              <a:rPr sz="2294" u="heavy" spc="-9" dirty="0">
                <a:uFill>
                  <a:solidFill>
                    <a:srgbClr val="000000"/>
                  </a:solidFill>
                </a:uFill>
                <a:latin typeface="Calibri"/>
                <a:cs typeface="Calibri"/>
              </a:rPr>
              <a:t>Asset</a:t>
            </a:r>
            <a:r>
              <a:rPr sz="2294" u="heavy" spc="-22" dirty="0">
                <a:uFill>
                  <a:solidFill>
                    <a:srgbClr val="000000"/>
                  </a:solidFill>
                </a:uFill>
                <a:latin typeface="Calibri"/>
                <a:cs typeface="Calibri"/>
              </a:rPr>
              <a:t> </a:t>
            </a:r>
            <a:r>
              <a:rPr sz="2294" u="heavy" spc="-9" dirty="0">
                <a:uFill>
                  <a:solidFill>
                    <a:srgbClr val="000000"/>
                  </a:solidFill>
                </a:uFill>
                <a:latin typeface="Calibri"/>
                <a:cs typeface="Calibri"/>
              </a:rPr>
              <a:t>Classes</a:t>
            </a:r>
            <a:endParaRPr sz="2294">
              <a:latin typeface="Calibri"/>
              <a:cs typeface="Calibri"/>
            </a:endParaRPr>
          </a:p>
        </p:txBody>
      </p:sp>
      <p:graphicFrame>
        <p:nvGraphicFramePr>
          <p:cNvPr id="3" name="object 3"/>
          <p:cNvGraphicFramePr>
            <a:graphicFrameLocks noGrp="1"/>
          </p:cNvGraphicFramePr>
          <p:nvPr>
            <p:extLst>
              <p:ext uri="{D42A27DB-BD31-4B8C-83A1-F6EECF244321}">
                <p14:modId xmlns:p14="http://schemas.microsoft.com/office/powerpoint/2010/main" val="4274703714"/>
              </p:ext>
            </p:extLst>
          </p:nvPr>
        </p:nvGraphicFramePr>
        <p:xfrm>
          <a:off x="2074827" y="504341"/>
          <a:ext cx="8037973" cy="425673"/>
        </p:xfrm>
        <a:graphic>
          <a:graphicData uri="http://schemas.openxmlformats.org/drawingml/2006/table">
            <a:tbl>
              <a:tblPr firstRow="1" bandRow="1">
                <a:tableStyleId>{2D5ABB26-0587-4C30-8999-92F81FD0307C}</a:tableStyleId>
              </a:tblPr>
              <a:tblGrid>
                <a:gridCol w="530599">
                  <a:extLst>
                    <a:ext uri="{9D8B030D-6E8A-4147-A177-3AD203B41FA5}">
                      <a16:colId xmlns:a16="http://schemas.microsoft.com/office/drawing/2014/main" val="20000"/>
                    </a:ext>
                  </a:extLst>
                </a:gridCol>
                <a:gridCol w="528357">
                  <a:extLst>
                    <a:ext uri="{9D8B030D-6E8A-4147-A177-3AD203B41FA5}">
                      <a16:colId xmlns:a16="http://schemas.microsoft.com/office/drawing/2014/main" val="20001"/>
                    </a:ext>
                  </a:extLst>
                </a:gridCol>
                <a:gridCol w="528357">
                  <a:extLst>
                    <a:ext uri="{9D8B030D-6E8A-4147-A177-3AD203B41FA5}">
                      <a16:colId xmlns:a16="http://schemas.microsoft.com/office/drawing/2014/main" val="20002"/>
                    </a:ext>
                  </a:extLst>
                </a:gridCol>
                <a:gridCol w="528357">
                  <a:extLst>
                    <a:ext uri="{9D8B030D-6E8A-4147-A177-3AD203B41FA5}">
                      <a16:colId xmlns:a16="http://schemas.microsoft.com/office/drawing/2014/main" val="20003"/>
                    </a:ext>
                  </a:extLst>
                </a:gridCol>
                <a:gridCol w="528357">
                  <a:extLst>
                    <a:ext uri="{9D8B030D-6E8A-4147-A177-3AD203B41FA5}">
                      <a16:colId xmlns:a16="http://schemas.microsoft.com/office/drawing/2014/main" val="20004"/>
                    </a:ext>
                  </a:extLst>
                </a:gridCol>
                <a:gridCol w="528357">
                  <a:extLst>
                    <a:ext uri="{9D8B030D-6E8A-4147-A177-3AD203B41FA5}">
                      <a16:colId xmlns:a16="http://schemas.microsoft.com/office/drawing/2014/main" val="20005"/>
                    </a:ext>
                  </a:extLst>
                </a:gridCol>
                <a:gridCol w="528356">
                  <a:extLst>
                    <a:ext uri="{9D8B030D-6E8A-4147-A177-3AD203B41FA5}">
                      <a16:colId xmlns:a16="http://schemas.microsoft.com/office/drawing/2014/main" val="20006"/>
                    </a:ext>
                  </a:extLst>
                </a:gridCol>
                <a:gridCol w="528356">
                  <a:extLst>
                    <a:ext uri="{9D8B030D-6E8A-4147-A177-3AD203B41FA5}">
                      <a16:colId xmlns:a16="http://schemas.microsoft.com/office/drawing/2014/main" val="20007"/>
                    </a:ext>
                  </a:extLst>
                </a:gridCol>
                <a:gridCol w="528356">
                  <a:extLst>
                    <a:ext uri="{9D8B030D-6E8A-4147-A177-3AD203B41FA5}">
                      <a16:colId xmlns:a16="http://schemas.microsoft.com/office/drawing/2014/main" val="20008"/>
                    </a:ext>
                  </a:extLst>
                </a:gridCol>
                <a:gridCol w="527237">
                  <a:extLst>
                    <a:ext uri="{9D8B030D-6E8A-4147-A177-3AD203B41FA5}">
                      <a16:colId xmlns:a16="http://schemas.microsoft.com/office/drawing/2014/main" val="20009"/>
                    </a:ext>
                  </a:extLst>
                </a:gridCol>
                <a:gridCol w="108696">
                  <a:extLst>
                    <a:ext uri="{9D8B030D-6E8A-4147-A177-3AD203B41FA5}">
                      <a16:colId xmlns:a16="http://schemas.microsoft.com/office/drawing/2014/main" val="20010"/>
                    </a:ext>
                  </a:extLst>
                </a:gridCol>
                <a:gridCol w="507626">
                  <a:extLst>
                    <a:ext uri="{9D8B030D-6E8A-4147-A177-3AD203B41FA5}">
                      <a16:colId xmlns:a16="http://schemas.microsoft.com/office/drawing/2014/main" val="20011"/>
                    </a:ext>
                  </a:extLst>
                </a:gridCol>
                <a:gridCol w="549088">
                  <a:extLst>
                    <a:ext uri="{9D8B030D-6E8A-4147-A177-3AD203B41FA5}">
                      <a16:colId xmlns:a16="http://schemas.microsoft.com/office/drawing/2014/main" val="20012"/>
                    </a:ext>
                  </a:extLst>
                </a:gridCol>
                <a:gridCol w="529478">
                  <a:extLst>
                    <a:ext uri="{9D8B030D-6E8A-4147-A177-3AD203B41FA5}">
                      <a16:colId xmlns:a16="http://schemas.microsoft.com/office/drawing/2014/main" val="20013"/>
                    </a:ext>
                  </a:extLst>
                </a:gridCol>
                <a:gridCol w="528918">
                  <a:extLst>
                    <a:ext uri="{9D8B030D-6E8A-4147-A177-3AD203B41FA5}">
                      <a16:colId xmlns:a16="http://schemas.microsoft.com/office/drawing/2014/main" val="20014"/>
                    </a:ext>
                  </a:extLst>
                </a:gridCol>
                <a:gridCol w="529478">
                  <a:extLst>
                    <a:ext uri="{9D8B030D-6E8A-4147-A177-3AD203B41FA5}">
                      <a16:colId xmlns:a16="http://schemas.microsoft.com/office/drawing/2014/main" val="20015"/>
                    </a:ext>
                  </a:extLst>
                </a:gridCol>
              </a:tblGrid>
              <a:tr h="164053">
                <a:tc gridSpan="10">
                  <a:txBody>
                    <a:bodyPr/>
                    <a:lstStyle/>
                    <a:p>
                      <a:pPr marL="1905" algn="ctr">
                        <a:lnSpc>
                          <a:spcPts val="1335"/>
                        </a:lnSpc>
                      </a:pPr>
                      <a:r>
                        <a:rPr sz="1000" b="1" spc="10" dirty="0">
                          <a:latin typeface="Calibri"/>
                          <a:cs typeface="Calibri"/>
                        </a:rPr>
                        <a:t>Calendar </a:t>
                      </a:r>
                      <a:r>
                        <a:rPr sz="1000" b="1" spc="15" dirty="0">
                          <a:latin typeface="Calibri"/>
                          <a:cs typeface="Calibri"/>
                        </a:rPr>
                        <a:t>Year</a:t>
                      </a:r>
                      <a:r>
                        <a:rPr sz="1000" b="1" spc="-20" dirty="0">
                          <a:latin typeface="Calibri"/>
                          <a:cs typeface="Calibri"/>
                        </a:rPr>
                        <a:t> </a:t>
                      </a:r>
                      <a:r>
                        <a:rPr sz="1000" b="1" spc="15" dirty="0">
                          <a:latin typeface="Calibri"/>
                          <a:cs typeface="Calibri"/>
                        </a:rPr>
                        <a:t>Performance</a:t>
                      </a:r>
                      <a:endParaRPr sz="1000">
                        <a:latin typeface="Calibri"/>
                        <a:cs typeface="Calibri"/>
                      </a:endParaRPr>
                    </a:p>
                  </a:txBody>
                  <a:tcPr marL="0" marR="0" marT="0" marB="0">
                    <a:solidFill>
                      <a:srgbClr val="E4DFEC"/>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500">
                        <a:latin typeface="Times New Roman"/>
                        <a:cs typeface="Times New Roman"/>
                      </a:endParaRPr>
                    </a:p>
                  </a:txBody>
                  <a:tcPr marL="0" marR="0" marT="0" marB="0"/>
                </a:tc>
                <a:tc>
                  <a:txBody>
                    <a:bodyPr/>
                    <a:lstStyle/>
                    <a:p>
                      <a:pPr>
                        <a:lnSpc>
                          <a:spcPct val="100000"/>
                        </a:lnSpc>
                      </a:pPr>
                      <a:endParaRPr sz="500">
                        <a:latin typeface="Times New Roman"/>
                        <a:cs typeface="Times New Roman"/>
                      </a:endParaRPr>
                    </a:p>
                  </a:txBody>
                  <a:tcPr marL="0" marR="0" marT="0" marB="0">
                    <a:solidFill>
                      <a:srgbClr val="92CDDC"/>
                    </a:solidFill>
                  </a:tcPr>
                </a:tc>
                <a:tc gridSpan="4">
                  <a:txBody>
                    <a:bodyPr/>
                    <a:lstStyle/>
                    <a:p>
                      <a:pPr marL="90805">
                        <a:lnSpc>
                          <a:spcPts val="1335"/>
                        </a:lnSpc>
                      </a:pPr>
                      <a:r>
                        <a:rPr sz="1000" b="1" spc="15" dirty="0">
                          <a:latin typeface="Calibri"/>
                          <a:cs typeface="Calibri"/>
                        </a:rPr>
                        <a:t>Latest </a:t>
                      </a:r>
                      <a:r>
                        <a:rPr sz="1000" b="1" spc="10" dirty="0">
                          <a:latin typeface="Calibri"/>
                          <a:cs typeface="Calibri"/>
                        </a:rPr>
                        <a:t>Perf. ‐ </a:t>
                      </a:r>
                      <a:r>
                        <a:rPr sz="1000" b="1" spc="15" dirty="0">
                          <a:latin typeface="Calibri"/>
                          <a:cs typeface="Calibri"/>
                        </a:rPr>
                        <a:t>as </a:t>
                      </a:r>
                      <a:r>
                        <a:rPr sz="1000" b="1" spc="10" dirty="0">
                          <a:latin typeface="Calibri"/>
                          <a:cs typeface="Calibri"/>
                        </a:rPr>
                        <a:t>of</a:t>
                      </a:r>
                      <a:r>
                        <a:rPr sz="1000" b="1" spc="-60" dirty="0">
                          <a:latin typeface="Calibri"/>
                          <a:cs typeface="Calibri"/>
                        </a:rPr>
                        <a:t> </a:t>
                      </a:r>
                      <a:r>
                        <a:rPr sz="1000" b="1" spc="15" dirty="0">
                          <a:latin typeface="Calibri"/>
                          <a:cs typeface="Calibri"/>
                        </a:rPr>
                        <a:t>9/30/21</a:t>
                      </a:r>
                      <a:endParaRPr sz="1000">
                        <a:latin typeface="Calibri"/>
                        <a:cs typeface="Calibri"/>
                      </a:endParaRPr>
                    </a:p>
                  </a:txBody>
                  <a:tcPr marL="0" marR="0" marT="0" marB="0">
                    <a:solidFill>
                      <a:srgbClr val="92CDDC"/>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57265">
                <a:tc>
                  <a:txBody>
                    <a:bodyPr/>
                    <a:lstStyle/>
                    <a:p>
                      <a:pPr>
                        <a:lnSpc>
                          <a:spcPct val="100000"/>
                        </a:lnSpc>
                        <a:spcBef>
                          <a:spcPts val="20"/>
                        </a:spcBef>
                      </a:pPr>
                      <a:endParaRPr sz="800">
                        <a:latin typeface="Times New Roman"/>
                        <a:cs typeface="Times New Roman"/>
                      </a:endParaRPr>
                    </a:p>
                    <a:p>
                      <a:pPr marL="188595">
                        <a:lnSpc>
                          <a:spcPct val="100000"/>
                        </a:lnSpc>
                      </a:pPr>
                      <a:r>
                        <a:rPr sz="800" b="1" spc="10" dirty="0">
                          <a:latin typeface="Calibri"/>
                          <a:cs typeface="Calibri"/>
                        </a:rPr>
                        <a:t>2012</a:t>
                      </a:r>
                      <a:endParaRPr sz="800">
                        <a:latin typeface="Calibri"/>
                        <a:cs typeface="Calibri"/>
                      </a:endParaRPr>
                    </a:p>
                  </a:txBody>
                  <a:tcPr marL="0" marR="0" marT="2241" marB="0"/>
                </a:tc>
                <a:tc>
                  <a:txBody>
                    <a:bodyPr/>
                    <a:lstStyle/>
                    <a:p>
                      <a:pPr>
                        <a:lnSpc>
                          <a:spcPct val="100000"/>
                        </a:lnSpc>
                        <a:spcBef>
                          <a:spcPts val="20"/>
                        </a:spcBef>
                      </a:pPr>
                      <a:endParaRPr sz="800">
                        <a:latin typeface="Times New Roman"/>
                        <a:cs typeface="Times New Roman"/>
                      </a:endParaRPr>
                    </a:p>
                    <a:p>
                      <a:pPr marL="186055">
                        <a:lnSpc>
                          <a:spcPct val="100000"/>
                        </a:lnSpc>
                      </a:pPr>
                      <a:r>
                        <a:rPr sz="800" b="1" spc="10" dirty="0">
                          <a:latin typeface="Calibri"/>
                          <a:cs typeface="Calibri"/>
                        </a:rPr>
                        <a:t>2013</a:t>
                      </a:r>
                      <a:endParaRPr sz="800">
                        <a:latin typeface="Calibri"/>
                        <a:cs typeface="Calibri"/>
                      </a:endParaRPr>
                    </a:p>
                  </a:txBody>
                  <a:tcPr marL="0" marR="0" marT="2241" marB="0"/>
                </a:tc>
                <a:tc>
                  <a:txBody>
                    <a:bodyPr/>
                    <a:lstStyle/>
                    <a:p>
                      <a:pPr>
                        <a:lnSpc>
                          <a:spcPct val="100000"/>
                        </a:lnSpc>
                        <a:spcBef>
                          <a:spcPts val="20"/>
                        </a:spcBef>
                      </a:pPr>
                      <a:endParaRPr sz="800">
                        <a:latin typeface="Times New Roman"/>
                        <a:cs typeface="Times New Roman"/>
                      </a:endParaRPr>
                    </a:p>
                    <a:p>
                      <a:pPr marL="186055">
                        <a:lnSpc>
                          <a:spcPct val="100000"/>
                        </a:lnSpc>
                      </a:pPr>
                      <a:r>
                        <a:rPr sz="800" b="1" spc="10" dirty="0">
                          <a:latin typeface="Calibri"/>
                          <a:cs typeface="Calibri"/>
                        </a:rPr>
                        <a:t>2014</a:t>
                      </a:r>
                      <a:endParaRPr sz="800">
                        <a:latin typeface="Calibri"/>
                        <a:cs typeface="Calibri"/>
                      </a:endParaRPr>
                    </a:p>
                  </a:txBody>
                  <a:tcPr marL="0" marR="0" marT="2241" marB="0"/>
                </a:tc>
                <a:tc>
                  <a:txBody>
                    <a:bodyPr/>
                    <a:lstStyle/>
                    <a:p>
                      <a:pPr>
                        <a:lnSpc>
                          <a:spcPct val="100000"/>
                        </a:lnSpc>
                        <a:spcBef>
                          <a:spcPts val="20"/>
                        </a:spcBef>
                      </a:pPr>
                      <a:endParaRPr sz="800">
                        <a:latin typeface="Times New Roman"/>
                        <a:cs typeface="Times New Roman"/>
                      </a:endParaRPr>
                    </a:p>
                    <a:p>
                      <a:pPr marL="186055">
                        <a:lnSpc>
                          <a:spcPct val="100000"/>
                        </a:lnSpc>
                      </a:pPr>
                      <a:r>
                        <a:rPr sz="800" b="1" spc="10" dirty="0">
                          <a:latin typeface="Calibri"/>
                          <a:cs typeface="Calibri"/>
                        </a:rPr>
                        <a:t>2015</a:t>
                      </a:r>
                      <a:endParaRPr sz="800">
                        <a:latin typeface="Calibri"/>
                        <a:cs typeface="Calibri"/>
                      </a:endParaRPr>
                    </a:p>
                  </a:txBody>
                  <a:tcPr marL="0" marR="0" marT="2241" marB="0"/>
                </a:tc>
                <a:tc>
                  <a:txBody>
                    <a:bodyPr/>
                    <a:lstStyle/>
                    <a:p>
                      <a:pPr>
                        <a:lnSpc>
                          <a:spcPct val="100000"/>
                        </a:lnSpc>
                        <a:spcBef>
                          <a:spcPts val="20"/>
                        </a:spcBef>
                      </a:pPr>
                      <a:endParaRPr sz="800">
                        <a:latin typeface="Times New Roman"/>
                        <a:cs typeface="Times New Roman"/>
                      </a:endParaRPr>
                    </a:p>
                    <a:p>
                      <a:pPr marL="186055">
                        <a:lnSpc>
                          <a:spcPct val="100000"/>
                        </a:lnSpc>
                      </a:pPr>
                      <a:r>
                        <a:rPr sz="800" b="1" spc="10" dirty="0">
                          <a:latin typeface="Calibri"/>
                          <a:cs typeface="Calibri"/>
                        </a:rPr>
                        <a:t>2016</a:t>
                      </a:r>
                      <a:endParaRPr sz="800">
                        <a:latin typeface="Calibri"/>
                        <a:cs typeface="Calibri"/>
                      </a:endParaRPr>
                    </a:p>
                  </a:txBody>
                  <a:tcPr marL="0" marR="0" marT="2241" marB="0"/>
                </a:tc>
                <a:tc>
                  <a:txBody>
                    <a:bodyPr/>
                    <a:lstStyle/>
                    <a:p>
                      <a:pPr>
                        <a:lnSpc>
                          <a:spcPct val="100000"/>
                        </a:lnSpc>
                        <a:spcBef>
                          <a:spcPts val="20"/>
                        </a:spcBef>
                      </a:pPr>
                      <a:endParaRPr sz="800">
                        <a:latin typeface="Times New Roman"/>
                        <a:cs typeface="Times New Roman"/>
                      </a:endParaRPr>
                    </a:p>
                    <a:p>
                      <a:pPr marL="186055">
                        <a:lnSpc>
                          <a:spcPct val="100000"/>
                        </a:lnSpc>
                      </a:pPr>
                      <a:r>
                        <a:rPr sz="800" b="1" spc="10" dirty="0">
                          <a:latin typeface="Calibri"/>
                          <a:cs typeface="Calibri"/>
                        </a:rPr>
                        <a:t>2017</a:t>
                      </a:r>
                      <a:endParaRPr sz="800">
                        <a:latin typeface="Calibri"/>
                        <a:cs typeface="Calibri"/>
                      </a:endParaRPr>
                    </a:p>
                  </a:txBody>
                  <a:tcPr marL="0" marR="0" marT="2241" marB="0"/>
                </a:tc>
                <a:tc>
                  <a:txBody>
                    <a:bodyPr/>
                    <a:lstStyle/>
                    <a:p>
                      <a:pPr>
                        <a:lnSpc>
                          <a:spcPct val="100000"/>
                        </a:lnSpc>
                        <a:spcBef>
                          <a:spcPts val="20"/>
                        </a:spcBef>
                      </a:pPr>
                      <a:endParaRPr sz="800">
                        <a:latin typeface="Times New Roman"/>
                        <a:cs typeface="Times New Roman"/>
                      </a:endParaRPr>
                    </a:p>
                    <a:p>
                      <a:pPr marL="186055">
                        <a:lnSpc>
                          <a:spcPct val="100000"/>
                        </a:lnSpc>
                      </a:pPr>
                      <a:r>
                        <a:rPr sz="800" b="1" spc="10" dirty="0">
                          <a:latin typeface="Calibri"/>
                          <a:cs typeface="Calibri"/>
                        </a:rPr>
                        <a:t>2018</a:t>
                      </a:r>
                      <a:endParaRPr sz="800">
                        <a:latin typeface="Calibri"/>
                        <a:cs typeface="Calibri"/>
                      </a:endParaRPr>
                    </a:p>
                  </a:txBody>
                  <a:tcPr marL="0" marR="0" marT="2241" marB="0"/>
                </a:tc>
                <a:tc>
                  <a:txBody>
                    <a:bodyPr/>
                    <a:lstStyle/>
                    <a:p>
                      <a:pPr>
                        <a:lnSpc>
                          <a:spcPct val="100000"/>
                        </a:lnSpc>
                        <a:spcBef>
                          <a:spcPts val="20"/>
                        </a:spcBef>
                      </a:pPr>
                      <a:endParaRPr sz="800">
                        <a:latin typeface="Times New Roman"/>
                        <a:cs typeface="Times New Roman"/>
                      </a:endParaRPr>
                    </a:p>
                    <a:p>
                      <a:pPr marL="186055">
                        <a:lnSpc>
                          <a:spcPct val="100000"/>
                        </a:lnSpc>
                      </a:pPr>
                      <a:r>
                        <a:rPr sz="800" b="1" spc="10" dirty="0">
                          <a:latin typeface="Calibri"/>
                          <a:cs typeface="Calibri"/>
                        </a:rPr>
                        <a:t>2019</a:t>
                      </a:r>
                      <a:endParaRPr sz="800">
                        <a:latin typeface="Calibri"/>
                        <a:cs typeface="Calibri"/>
                      </a:endParaRPr>
                    </a:p>
                  </a:txBody>
                  <a:tcPr marL="0" marR="0" marT="2241" marB="0"/>
                </a:tc>
                <a:tc>
                  <a:txBody>
                    <a:bodyPr/>
                    <a:lstStyle/>
                    <a:p>
                      <a:pPr>
                        <a:lnSpc>
                          <a:spcPct val="100000"/>
                        </a:lnSpc>
                        <a:spcBef>
                          <a:spcPts val="20"/>
                        </a:spcBef>
                      </a:pPr>
                      <a:endParaRPr sz="800">
                        <a:latin typeface="Times New Roman"/>
                        <a:cs typeface="Times New Roman"/>
                      </a:endParaRPr>
                    </a:p>
                    <a:p>
                      <a:pPr marL="186055">
                        <a:lnSpc>
                          <a:spcPct val="100000"/>
                        </a:lnSpc>
                      </a:pPr>
                      <a:r>
                        <a:rPr sz="800" b="1" spc="10" dirty="0">
                          <a:latin typeface="Calibri"/>
                          <a:cs typeface="Calibri"/>
                        </a:rPr>
                        <a:t>2020</a:t>
                      </a:r>
                      <a:endParaRPr sz="800">
                        <a:latin typeface="Calibri"/>
                        <a:cs typeface="Calibri"/>
                      </a:endParaRPr>
                    </a:p>
                  </a:txBody>
                  <a:tcPr marL="0" marR="0" marT="2241" marB="0"/>
                </a:tc>
                <a:tc>
                  <a:txBody>
                    <a:bodyPr/>
                    <a:lstStyle/>
                    <a:p>
                      <a:pPr>
                        <a:lnSpc>
                          <a:spcPct val="100000"/>
                        </a:lnSpc>
                        <a:spcBef>
                          <a:spcPts val="20"/>
                        </a:spcBef>
                      </a:pPr>
                      <a:endParaRPr sz="800">
                        <a:latin typeface="Times New Roman"/>
                        <a:cs typeface="Times New Roman"/>
                      </a:endParaRPr>
                    </a:p>
                    <a:p>
                      <a:pPr marL="186055">
                        <a:lnSpc>
                          <a:spcPct val="100000"/>
                        </a:lnSpc>
                      </a:pPr>
                      <a:r>
                        <a:rPr sz="800" b="1" spc="10" dirty="0">
                          <a:latin typeface="Calibri"/>
                          <a:cs typeface="Calibri"/>
                        </a:rPr>
                        <a:t>2021</a:t>
                      </a:r>
                      <a:endParaRPr sz="800">
                        <a:latin typeface="Calibri"/>
                        <a:cs typeface="Calibri"/>
                      </a:endParaRPr>
                    </a:p>
                  </a:txBody>
                  <a:tcPr marL="0" marR="0" marT="2241" marB="0"/>
                </a:tc>
                <a:tc>
                  <a:txBody>
                    <a:bodyPr/>
                    <a:lstStyle/>
                    <a:p>
                      <a:pPr>
                        <a:lnSpc>
                          <a:spcPct val="100000"/>
                        </a:lnSpc>
                      </a:pPr>
                      <a:endParaRPr sz="500">
                        <a:latin typeface="Times New Roman"/>
                        <a:cs typeface="Times New Roman"/>
                      </a:endParaRPr>
                    </a:p>
                  </a:txBody>
                  <a:tcPr marL="0" marR="0" marT="0" marB="0"/>
                </a:tc>
                <a:tc>
                  <a:txBody>
                    <a:bodyPr/>
                    <a:lstStyle/>
                    <a:p>
                      <a:pPr>
                        <a:lnSpc>
                          <a:spcPct val="100000"/>
                        </a:lnSpc>
                        <a:spcBef>
                          <a:spcPts val="10"/>
                        </a:spcBef>
                      </a:pPr>
                      <a:endParaRPr sz="800">
                        <a:latin typeface="Times New Roman"/>
                        <a:cs typeface="Times New Roman"/>
                      </a:endParaRPr>
                    </a:p>
                    <a:p>
                      <a:pPr marL="207010">
                        <a:lnSpc>
                          <a:spcPct val="100000"/>
                        </a:lnSpc>
                      </a:pPr>
                      <a:r>
                        <a:rPr sz="800" b="1" dirty="0">
                          <a:latin typeface="Calibri"/>
                          <a:cs typeface="Calibri"/>
                        </a:rPr>
                        <a:t>1‐Yr</a:t>
                      </a:r>
                      <a:endParaRPr sz="800">
                        <a:latin typeface="Calibri"/>
                        <a:cs typeface="Calibri"/>
                      </a:endParaRPr>
                    </a:p>
                  </a:txBody>
                  <a:tcPr marL="0" marR="0" marT="1121" marB="0"/>
                </a:tc>
                <a:tc>
                  <a:txBody>
                    <a:bodyPr/>
                    <a:lstStyle/>
                    <a:p>
                      <a:pPr marL="208915">
                        <a:lnSpc>
                          <a:spcPts val="960"/>
                        </a:lnSpc>
                      </a:pPr>
                      <a:r>
                        <a:rPr sz="800" b="1" spc="5" dirty="0">
                          <a:latin typeface="Calibri"/>
                          <a:cs typeface="Calibri"/>
                        </a:rPr>
                        <a:t>5‐Yrs</a:t>
                      </a:r>
                      <a:endParaRPr sz="800">
                        <a:latin typeface="Calibri"/>
                        <a:cs typeface="Calibri"/>
                      </a:endParaRPr>
                    </a:p>
                    <a:p>
                      <a:pPr marL="182880">
                        <a:lnSpc>
                          <a:spcPct val="100000"/>
                        </a:lnSpc>
                        <a:spcBef>
                          <a:spcPts val="85"/>
                        </a:spcBef>
                      </a:pPr>
                      <a:r>
                        <a:rPr sz="800" b="1" spc="5" dirty="0">
                          <a:latin typeface="Calibri"/>
                          <a:cs typeface="Calibri"/>
                        </a:rPr>
                        <a:t>(Annl)</a:t>
                      </a:r>
                      <a:endParaRPr sz="800">
                        <a:latin typeface="Calibri"/>
                        <a:cs typeface="Calibri"/>
                      </a:endParaRPr>
                    </a:p>
                  </a:txBody>
                  <a:tcPr marL="0" marR="0" marT="0" marB="0"/>
                </a:tc>
                <a:tc>
                  <a:txBody>
                    <a:bodyPr/>
                    <a:lstStyle/>
                    <a:p>
                      <a:pPr marL="156845">
                        <a:lnSpc>
                          <a:spcPts val="960"/>
                        </a:lnSpc>
                      </a:pPr>
                      <a:r>
                        <a:rPr sz="800" b="1" spc="5" dirty="0">
                          <a:latin typeface="Calibri"/>
                          <a:cs typeface="Calibri"/>
                        </a:rPr>
                        <a:t>10‐Yrs</a:t>
                      </a:r>
                      <a:endParaRPr sz="800">
                        <a:latin typeface="Calibri"/>
                        <a:cs typeface="Calibri"/>
                      </a:endParaRPr>
                    </a:p>
                    <a:p>
                      <a:pPr marL="160020">
                        <a:lnSpc>
                          <a:spcPct val="100000"/>
                        </a:lnSpc>
                        <a:spcBef>
                          <a:spcPts val="85"/>
                        </a:spcBef>
                      </a:pPr>
                      <a:r>
                        <a:rPr sz="800" b="1" spc="5" dirty="0">
                          <a:latin typeface="Calibri"/>
                          <a:cs typeface="Calibri"/>
                        </a:rPr>
                        <a:t>(Annl)</a:t>
                      </a:r>
                      <a:endParaRPr sz="800">
                        <a:latin typeface="Calibri"/>
                        <a:cs typeface="Calibri"/>
                      </a:endParaRPr>
                    </a:p>
                  </a:txBody>
                  <a:tcPr marL="0" marR="0" marT="0" marB="0"/>
                </a:tc>
                <a:tc>
                  <a:txBody>
                    <a:bodyPr/>
                    <a:lstStyle/>
                    <a:p>
                      <a:pPr marL="156210">
                        <a:lnSpc>
                          <a:spcPts val="960"/>
                        </a:lnSpc>
                      </a:pPr>
                      <a:r>
                        <a:rPr sz="800" b="1" spc="5" dirty="0">
                          <a:latin typeface="Calibri"/>
                          <a:cs typeface="Calibri"/>
                        </a:rPr>
                        <a:t>15‐Yrs</a:t>
                      </a:r>
                      <a:endParaRPr sz="800">
                        <a:latin typeface="Calibri"/>
                        <a:cs typeface="Calibri"/>
                      </a:endParaRPr>
                    </a:p>
                    <a:p>
                      <a:pPr marL="159385">
                        <a:lnSpc>
                          <a:spcPct val="100000"/>
                        </a:lnSpc>
                        <a:spcBef>
                          <a:spcPts val="85"/>
                        </a:spcBef>
                      </a:pPr>
                      <a:r>
                        <a:rPr sz="800" b="1" spc="5" dirty="0">
                          <a:latin typeface="Calibri"/>
                          <a:cs typeface="Calibri"/>
                        </a:rPr>
                        <a:t>(Annl)</a:t>
                      </a:r>
                      <a:endParaRPr sz="800">
                        <a:latin typeface="Calibri"/>
                        <a:cs typeface="Calibri"/>
                      </a:endParaRPr>
                    </a:p>
                  </a:txBody>
                  <a:tcPr marL="0" marR="0" marT="0" marB="0"/>
                </a:tc>
                <a:tc>
                  <a:txBody>
                    <a:bodyPr/>
                    <a:lstStyle/>
                    <a:p>
                      <a:pPr marL="156210">
                        <a:lnSpc>
                          <a:spcPts val="960"/>
                        </a:lnSpc>
                      </a:pPr>
                      <a:r>
                        <a:rPr sz="800" b="1" spc="5" dirty="0">
                          <a:latin typeface="Calibri"/>
                          <a:cs typeface="Calibri"/>
                        </a:rPr>
                        <a:t>20‐Yrs</a:t>
                      </a:r>
                      <a:endParaRPr sz="800" dirty="0">
                        <a:latin typeface="Calibri"/>
                        <a:cs typeface="Calibri"/>
                      </a:endParaRPr>
                    </a:p>
                    <a:p>
                      <a:pPr marL="159385">
                        <a:lnSpc>
                          <a:spcPct val="100000"/>
                        </a:lnSpc>
                        <a:spcBef>
                          <a:spcPts val="85"/>
                        </a:spcBef>
                      </a:pPr>
                      <a:r>
                        <a:rPr sz="800" b="1" spc="5" dirty="0">
                          <a:latin typeface="Calibri"/>
                          <a:cs typeface="Calibri"/>
                        </a:rPr>
                        <a:t>(Annl)</a:t>
                      </a:r>
                      <a:endParaRPr sz="800" dirty="0">
                        <a:latin typeface="Calibri"/>
                        <a:cs typeface="Calibri"/>
                      </a:endParaRPr>
                    </a:p>
                  </a:txBody>
                  <a:tcPr marL="0" marR="0" marT="0" marB="0"/>
                </a:tc>
                <a:extLst>
                  <a:ext uri="{0D108BD9-81ED-4DB2-BD59-A6C34878D82A}">
                    <a16:rowId xmlns:a16="http://schemas.microsoft.com/office/drawing/2014/main" val="10001"/>
                  </a:ext>
                </a:extLst>
              </a:tr>
            </a:tbl>
          </a:graphicData>
        </a:graphic>
      </p:graphicFrame>
      <p:graphicFrame>
        <p:nvGraphicFramePr>
          <p:cNvPr id="4" name="object 4"/>
          <p:cNvGraphicFramePr>
            <a:graphicFrameLocks noGrp="1"/>
          </p:cNvGraphicFramePr>
          <p:nvPr>
            <p:extLst>
              <p:ext uri="{D42A27DB-BD31-4B8C-83A1-F6EECF244321}">
                <p14:modId xmlns:p14="http://schemas.microsoft.com/office/powerpoint/2010/main" val="3974910516"/>
              </p:ext>
            </p:extLst>
          </p:nvPr>
        </p:nvGraphicFramePr>
        <p:xfrm>
          <a:off x="2083555" y="962349"/>
          <a:ext cx="5326378" cy="5701972"/>
        </p:xfrm>
        <a:graphic>
          <a:graphicData uri="http://schemas.openxmlformats.org/drawingml/2006/table">
            <a:tbl>
              <a:tblPr firstRow="1" bandRow="1">
                <a:tableStyleId>{2D5ABB26-0587-4C30-8999-92F81FD0307C}</a:tableStyleId>
              </a:tblPr>
              <a:tblGrid>
                <a:gridCol w="532639">
                  <a:extLst>
                    <a:ext uri="{9D8B030D-6E8A-4147-A177-3AD203B41FA5}">
                      <a16:colId xmlns:a16="http://schemas.microsoft.com/office/drawing/2014/main" val="20000"/>
                    </a:ext>
                  </a:extLst>
                </a:gridCol>
                <a:gridCol w="532639">
                  <a:extLst>
                    <a:ext uri="{9D8B030D-6E8A-4147-A177-3AD203B41FA5}">
                      <a16:colId xmlns:a16="http://schemas.microsoft.com/office/drawing/2014/main" val="20001"/>
                    </a:ext>
                  </a:extLst>
                </a:gridCol>
                <a:gridCol w="532637">
                  <a:extLst>
                    <a:ext uri="{9D8B030D-6E8A-4147-A177-3AD203B41FA5}">
                      <a16:colId xmlns:a16="http://schemas.microsoft.com/office/drawing/2014/main" val="20002"/>
                    </a:ext>
                  </a:extLst>
                </a:gridCol>
                <a:gridCol w="532639">
                  <a:extLst>
                    <a:ext uri="{9D8B030D-6E8A-4147-A177-3AD203B41FA5}">
                      <a16:colId xmlns:a16="http://schemas.microsoft.com/office/drawing/2014/main" val="20003"/>
                    </a:ext>
                  </a:extLst>
                </a:gridCol>
                <a:gridCol w="532639">
                  <a:extLst>
                    <a:ext uri="{9D8B030D-6E8A-4147-A177-3AD203B41FA5}">
                      <a16:colId xmlns:a16="http://schemas.microsoft.com/office/drawing/2014/main" val="20004"/>
                    </a:ext>
                  </a:extLst>
                </a:gridCol>
                <a:gridCol w="532637">
                  <a:extLst>
                    <a:ext uri="{9D8B030D-6E8A-4147-A177-3AD203B41FA5}">
                      <a16:colId xmlns:a16="http://schemas.microsoft.com/office/drawing/2014/main" val="20005"/>
                    </a:ext>
                  </a:extLst>
                </a:gridCol>
                <a:gridCol w="532637">
                  <a:extLst>
                    <a:ext uri="{9D8B030D-6E8A-4147-A177-3AD203B41FA5}">
                      <a16:colId xmlns:a16="http://schemas.microsoft.com/office/drawing/2014/main" val="20006"/>
                    </a:ext>
                  </a:extLst>
                </a:gridCol>
                <a:gridCol w="532637">
                  <a:extLst>
                    <a:ext uri="{9D8B030D-6E8A-4147-A177-3AD203B41FA5}">
                      <a16:colId xmlns:a16="http://schemas.microsoft.com/office/drawing/2014/main" val="20007"/>
                    </a:ext>
                  </a:extLst>
                </a:gridCol>
                <a:gridCol w="532637">
                  <a:extLst>
                    <a:ext uri="{9D8B030D-6E8A-4147-A177-3AD203B41FA5}">
                      <a16:colId xmlns:a16="http://schemas.microsoft.com/office/drawing/2014/main" val="20008"/>
                    </a:ext>
                  </a:extLst>
                </a:gridCol>
                <a:gridCol w="532637">
                  <a:extLst>
                    <a:ext uri="{9D8B030D-6E8A-4147-A177-3AD203B41FA5}">
                      <a16:colId xmlns:a16="http://schemas.microsoft.com/office/drawing/2014/main" val="20009"/>
                    </a:ext>
                  </a:extLst>
                </a:gridCol>
              </a:tblGrid>
              <a:tr h="344643">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19.7%</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43.3%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27.2%</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spcBef>
                          <a:spcPts val="10"/>
                        </a:spcBef>
                      </a:pPr>
                      <a:endParaRPr sz="400">
                        <a:latin typeface="Times New Roman"/>
                        <a:cs typeface="Times New Roman"/>
                      </a:endParaRPr>
                    </a:p>
                    <a:p>
                      <a:pPr marL="198120" marR="83820" indent="-105410">
                        <a:lnSpc>
                          <a:spcPct val="107700"/>
                        </a:lnSpc>
                      </a:pPr>
                      <a:r>
                        <a:rPr sz="600" b="1" spc="-5" dirty="0">
                          <a:solidFill>
                            <a:srgbClr val="FFFFFF"/>
                          </a:solidFill>
                          <a:latin typeface="Calibri"/>
                          <a:cs typeface="Calibri"/>
                        </a:rPr>
                        <a:t>Private</a:t>
                      </a:r>
                      <a:r>
                        <a:rPr sz="600" b="1" spc="-65"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10.5%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pPr>
                      <a:endParaRPr sz="500">
                        <a:latin typeface="Times New Roman"/>
                        <a:cs typeface="Times New Roman"/>
                      </a:endParaRPr>
                    </a:p>
                    <a:p>
                      <a:pPr marL="120014">
                        <a:lnSpc>
                          <a:spcPct val="100000"/>
                        </a:lnSpc>
                        <a:spcBef>
                          <a:spcPts val="375"/>
                        </a:spcBef>
                      </a:pPr>
                      <a:r>
                        <a:rPr sz="600" b="1" spc="-10" dirty="0">
                          <a:latin typeface="Calibri"/>
                          <a:cs typeface="Calibri"/>
                        </a:rPr>
                        <a:t>R2V</a:t>
                      </a:r>
                      <a:r>
                        <a:rPr sz="600" b="1" spc="-15" dirty="0">
                          <a:latin typeface="Calibri"/>
                          <a:cs typeface="Calibri"/>
                        </a:rPr>
                        <a:t> </a:t>
                      </a:r>
                      <a:r>
                        <a:rPr sz="600" b="1" spc="-10" dirty="0">
                          <a:latin typeface="Calibri"/>
                          <a:cs typeface="Calibri"/>
                        </a:rPr>
                        <a:t>31.7%</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MSCI EM</a:t>
                      </a:r>
                      <a:r>
                        <a:rPr sz="600" b="1" spc="-45" dirty="0">
                          <a:latin typeface="Calibri"/>
                          <a:cs typeface="Calibri"/>
                        </a:rPr>
                        <a:t> </a:t>
                      </a:r>
                      <a:r>
                        <a:rPr sz="600" b="1" spc="-10" dirty="0">
                          <a:latin typeface="Calibri"/>
                          <a:cs typeface="Calibri"/>
                        </a:rPr>
                        <a:t>37.8%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spcBef>
                          <a:spcPts val="10"/>
                        </a:spcBef>
                      </a:pPr>
                      <a:endParaRPr sz="400">
                        <a:latin typeface="Times New Roman"/>
                        <a:cs typeface="Times New Roman"/>
                      </a:endParaRPr>
                    </a:p>
                    <a:p>
                      <a:pPr marL="198120" marR="83820" indent="-105410">
                        <a:lnSpc>
                          <a:spcPct val="107700"/>
                        </a:lnSpc>
                      </a:pPr>
                      <a:r>
                        <a:rPr sz="600" b="1" spc="-5" dirty="0">
                          <a:solidFill>
                            <a:srgbClr val="FFFFFF"/>
                          </a:solidFill>
                          <a:latin typeface="Calibri"/>
                          <a:cs typeface="Calibri"/>
                        </a:rPr>
                        <a:t>Private</a:t>
                      </a:r>
                      <a:r>
                        <a:rPr sz="600" b="1" spc="-65"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10.9%</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R1G</a:t>
                      </a:r>
                      <a:r>
                        <a:rPr sz="600" b="1" spc="-20" dirty="0">
                          <a:latin typeface="Calibri"/>
                          <a:cs typeface="Calibri"/>
                        </a:rPr>
                        <a:t> </a:t>
                      </a:r>
                      <a:r>
                        <a:rPr sz="600" b="1" spc="-10" dirty="0">
                          <a:latin typeface="Calibri"/>
                          <a:cs typeface="Calibri"/>
                        </a:rPr>
                        <a:t>36.4%</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R1G</a:t>
                      </a:r>
                      <a:r>
                        <a:rPr sz="600" b="1" spc="-20" dirty="0">
                          <a:latin typeface="Calibri"/>
                          <a:cs typeface="Calibri"/>
                        </a:rPr>
                        <a:t> </a:t>
                      </a:r>
                      <a:r>
                        <a:rPr sz="600" b="1" spc="-10" dirty="0">
                          <a:latin typeface="Calibri"/>
                          <a:cs typeface="Calibri"/>
                        </a:rPr>
                        <a:t>38.5%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40%</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extLst>
                  <a:ext uri="{0D108BD9-81ED-4DB2-BD59-A6C34878D82A}">
                    <a16:rowId xmlns:a16="http://schemas.microsoft.com/office/drawing/2014/main" val="10000"/>
                  </a:ext>
                </a:extLst>
              </a:tr>
              <a:tr h="344643">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MSCI EM</a:t>
                      </a:r>
                      <a:r>
                        <a:rPr sz="600" b="1" spc="-45" dirty="0">
                          <a:latin typeface="Calibri"/>
                          <a:cs typeface="Calibri"/>
                        </a:rPr>
                        <a:t> </a:t>
                      </a:r>
                      <a:r>
                        <a:rPr sz="600" b="1" spc="-10" dirty="0">
                          <a:latin typeface="Calibri"/>
                          <a:cs typeface="Calibri"/>
                        </a:rPr>
                        <a:t>18.6%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38.8%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S&amp;P 500</a:t>
                      </a:r>
                      <a:r>
                        <a:rPr sz="600" b="1" spc="-40" dirty="0">
                          <a:latin typeface="Calibri"/>
                          <a:cs typeface="Calibri"/>
                        </a:rPr>
                        <a:t> </a:t>
                      </a:r>
                      <a:r>
                        <a:rPr sz="600" b="1" spc="-10" dirty="0">
                          <a:latin typeface="Calibri"/>
                          <a:cs typeface="Calibri"/>
                        </a:rPr>
                        <a:t>13.7%</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R1G</a:t>
                      </a:r>
                      <a:r>
                        <a:rPr sz="600" b="1" spc="-20" dirty="0">
                          <a:latin typeface="Calibri"/>
                          <a:cs typeface="Calibri"/>
                        </a:rPr>
                        <a:t> </a:t>
                      </a:r>
                      <a:r>
                        <a:rPr sz="600" b="1" spc="-10" dirty="0">
                          <a:latin typeface="Calibri"/>
                          <a:cs typeface="Calibri"/>
                        </a:rPr>
                        <a:t>5.7%</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pPr>
                      <a:endParaRPr sz="500">
                        <a:latin typeface="Times New Roman"/>
                        <a:cs typeface="Times New Roman"/>
                      </a:endParaRPr>
                    </a:p>
                    <a:p>
                      <a:pPr marL="144780">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21.3%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R1G</a:t>
                      </a:r>
                      <a:r>
                        <a:rPr sz="600" b="1" spc="-20" dirty="0">
                          <a:latin typeface="Calibri"/>
                          <a:cs typeface="Calibri"/>
                        </a:rPr>
                        <a:t> </a:t>
                      </a:r>
                      <a:r>
                        <a:rPr sz="600" b="1" spc="-10" dirty="0">
                          <a:latin typeface="Calibri"/>
                          <a:cs typeface="Calibri"/>
                        </a:rPr>
                        <a:t>30.2%</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spcBef>
                          <a:spcPts val="10"/>
                        </a:spcBef>
                      </a:pPr>
                      <a:endParaRPr sz="400">
                        <a:latin typeface="Times New Roman"/>
                        <a:cs typeface="Times New Roman"/>
                      </a:endParaRPr>
                    </a:p>
                    <a:p>
                      <a:pPr marL="165735" marR="64769" indent="-91440">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0%</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S&amp;P 500</a:t>
                      </a:r>
                      <a:r>
                        <a:rPr sz="600" b="1" spc="-40" dirty="0">
                          <a:latin typeface="Calibri"/>
                          <a:cs typeface="Calibri"/>
                        </a:rPr>
                        <a:t> </a:t>
                      </a:r>
                      <a:r>
                        <a:rPr sz="600" b="1" spc="-10" dirty="0">
                          <a:latin typeface="Calibri"/>
                          <a:cs typeface="Calibri"/>
                        </a:rPr>
                        <a:t>31.5%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34.6%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S&amp;P 500</a:t>
                      </a:r>
                      <a:r>
                        <a:rPr sz="600" b="1" spc="-40" dirty="0">
                          <a:latin typeface="Calibri"/>
                          <a:cs typeface="Calibri"/>
                        </a:rPr>
                        <a:t> </a:t>
                      </a:r>
                      <a:r>
                        <a:rPr sz="600" b="1" spc="-10" dirty="0">
                          <a:latin typeface="Calibri"/>
                          <a:cs typeface="Calibri"/>
                        </a:rPr>
                        <a:t>28.7%</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extLst>
                  <a:ext uri="{0D108BD9-81ED-4DB2-BD59-A6C34878D82A}">
                    <a16:rowId xmlns:a16="http://schemas.microsoft.com/office/drawing/2014/main" val="10001"/>
                  </a:ext>
                </a:extLst>
              </a:tr>
              <a:tr h="344643">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R2V</a:t>
                      </a:r>
                      <a:r>
                        <a:rPr sz="600" b="1" spc="-15" dirty="0">
                          <a:latin typeface="Calibri"/>
                          <a:cs typeface="Calibri"/>
                        </a:rPr>
                        <a:t> </a:t>
                      </a:r>
                      <a:r>
                        <a:rPr sz="600" b="1" spc="-10" dirty="0">
                          <a:latin typeface="Calibri"/>
                          <a:cs typeface="Calibri"/>
                        </a:rPr>
                        <a:t>18.1%</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R2V</a:t>
                      </a:r>
                      <a:r>
                        <a:rPr sz="600" b="1" spc="-15" dirty="0">
                          <a:latin typeface="Calibri"/>
                          <a:cs typeface="Calibri"/>
                        </a:rPr>
                        <a:t> </a:t>
                      </a:r>
                      <a:r>
                        <a:rPr sz="600" b="1" spc="-10" dirty="0">
                          <a:latin typeface="Calibri"/>
                          <a:cs typeface="Calibri"/>
                        </a:rPr>
                        <a:t>34.5%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R1V</a:t>
                      </a:r>
                      <a:r>
                        <a:rPr sz="600" b="1" spc="-15" dirty="0">
                          <a:latin typeface="Calibri"/>
                          <a:cs typeface="Calibri"/>
                        </a:rPr>
                        <a:t> </a:t>
                      </a:r>
                      <a:r>
                        <a:rPr sz="600" b="1" spc="-10" dirty="0">
                          <a:latin typeface="Calibri"/>
                          <a:cs typeface="Calibri"/>
                        </a:rPr>
                        <a:t>13.5%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2.1%</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pPr>
                      <a:endParaRPr sz="500">
                        <a:latin typeface="Times New Roman"/>
                        <a:cs typeface="Times New Roman"/>
                      </a:endParaRPr>
                    </a:p>
                    <a:p>
                      <a:pPr marL="120014">
                        <a:lnSpc>
                          <a:spcPct val="100000"/>
                        </a:lnSpc>
                        <a:spcBef>
                          <a:spcPts val="375"/>
                        </a:spcBef>
                      </a:pPr>
                      <a:r>
                        <a:rPr sz="600" b="1" spc="-5" dirty="0">
                          <a:latin typeface="Calibri"/>
                          <a:cs typeface="Calibri"/>
                        </a:rPr>
                        <a:t>R1V</a:t>
                      </a:r>
                      <a:r>
                        <a:rPr sz="600" b="1" spc="-15" dirty="0">
                          <a:latin typeface="Calibri"/>
                          <a:cs typeface="Calibri"/>
                        </a:rPr>
                        <a:t> </a:t>
                      </a:r>
                      <a:r>
                        <a:rPr sz="600" b="1" spc="-10" dirty="0">
                          <a:latin typeface="Calibri"/>
                          <a:cs typeface="Calibri"/>
                        </a:rPr>
                        <a:t>17.3%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spcBef>
                          <a:spcPts val="10"/>
                        </a:spcBef>
                      </a:pPr>
                      <a:endParaRPr sz="400">
                        <a:latin typeface="Times New Roman"/>
                        <a:cs typeface="Times New Roman"/>
                      </a:endParaRPr>
                    </a:p>
                    <a:p>
                      <a:pPr marL="198120" marR="108585" indent="-79375">
                        <a:lnSpc>
                          <a:spcPct val="107700"/>
                        </a:lnSpc>
                      </a:pPr>
                      <a:r>
                        <a:rPr sz="600" b="1" spc="-5" dirty="0">
                          <a:latin typeface="Calibri"/>
                          <a:cs typeface="Calibri"/>
                        </a:rPr>
                        <a:t>MSCI</a:t>
                      </a:r>
                      <a:r>
                        <a:rPr sz="600" b="1" spc="-70" dirty="0">
                          <a:latin typeface="Calibri"/>
                          <a:cs typeface="Calibri"/>
                        </a:rPr>
                        <a:t> </a:t>
                      </a:r>
                      <a:r>
                        <a:rPr sz="600" b="1" spc="-5" dirty="0">
                          <a:latin typeface="Calibri"/>
                          <a:cs typeface="Calibri"/>
                        </a:rPr>
                        <a:t>EAFE  </a:t>
                      </a:r>
                      <a:r>
                        <a:rPr sz="600" b="1" spc="-10" dirty="0">
                          <a:latin typeface="Calibri"/>
                          <a:cs typeface="Calibri"/>
                        </a:rPr>
                        <a:t>25.6%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spcBef>
                          <a:spcPts val="10"/>
                        </a:spcBef>
                      </a:pPr>
                      <a:endParaRPr sz="400">
                        <a:latin typeface="Times New Roman"/>
                        <a:cs typeface="Times New Roman"/>
                      </a:endParaRPr>
                    </a:p>
                    <a:p>
                      <a:pPr marL="31750" marR="22225" indent="109220">
                        <a:lnSpc>
                          <a:spcPct val="107700"/>
                        </a:lnSpc>
                      </a:pPr>
                      <a:r>
                        <a:rPr sz="600" b="1" spc="-5" dirty="0">
                          <a:latin typeface="Calibri"/>
                          <a:cs typeface="Calibri"/>
                        </a:rPr>
                        <a:t>HF Multi‐  Strategy*</a:t>
                      </a:r>
                      <a:r>
                        <a:rPr sz="600" b="1" spc="-55" dirty="0">
                          <a:latin typeface="Calibri"/>
                          <a:cs typeface="Calibri"/>
                        </a:rPr>
                        <a:t> </a:t>
                      </a:r>
                      <a:r>
                        <a:rPr sz="600" b="1" spc="-5" dirty="0">
                          <a:latin typeface="Calibri"/>
                          <a:cs typeface="Calibri"/>
                        </a:rPr>
                        <a:t>‐0.1%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28.5%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spcBef>
                          <a:spcPts val="10"/>
                        </a:spcBef>
                      </a:pPr>
                      <a:endParaRPr sz="400">
                        <a:latin typeface="Times New Roman"/>
                        <a:cs typeface="Times New Roman"/>
                      </a:endParaRPr>
                    </a:p>
                    <a:p>
                      <a:pPr marL="198120" marR="83820" indent="-105410">
                        <a:lnSpc>
                          <a:spcPct val="107700"/>
                        </a:lnSpc>
                      </a:pPr>
                      <a:r>
                        <a:rPr sz="600" b="1" spc="-5" dirty="0">
                          <a:solidFill>
                            <a:srgbClr val="FFFFFF"/>
                          </a:solidFill>
                          <a:latin typeface="Calibri"/>
                          <a:cs typeface="Calibri"/>
                        </a:rPr>
                        <a:t>Private</a:t>
                      </a:r>
                      <a:r>
                        <a:rPr sz="600" b="1" spc="-60"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23.6%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R2V</a:t>
                      </a:r>
                      <a:r>
                        <a:rPr sz="600" b="1" spc="-15" dirty="0">
                          <a:latin typeface="Calibri"/>
                          <a:cs typeface="Calibri"/>
                        </a:rPr>
                        <a:t> </a:t>
                      </a:r>
                      <a:r>
                        <a:rPr sz="600" b="1" spc="-10" dirty="0">
                          <a:latin typeface="Calibri"/>
                          <a:cs typeface="Calibri"/>
                        </a:rPr>
                        <a:t>28.3%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extLst>
                  <a:ext uri="{0D108BD9-81ED-4DB2-BD59-A6C34878D82A}">
                    <a16:rowId xmlns:a16="http://schemas.microsoft.com/office/drawing/2014/main" val="10002"/>
                  </a:ext>
                </a:extLst>
              </a:tr>
              <a:tr h="344643">
                <a:tc>
                  <a:txBody>
                    <a:bodyPr/>
                    <a:lstStyle/>
                    <a:p>
                      <a:pPr>
                        <a:lnSpc>
                          <a:spcPct val="100000"/>
                        </a:lnSpc>
                        <a:spcBef>
                          <a:spcPts val="10"/>
                        </a:spcBef>
                      </a:pPr>
                      <a:endParaRPr sz="400">
                        <a:latin typeface="Times New Roman"/>
                        <a:cs typeface="Times New Roman"/>
                      </a:endParaRPr>
                    </a:p>
                    <a:p>
                      <a:pPr marL="198120" marR="108585" indent="-79375">
                        <a:lnSpc>
                          <a:spcPct val="107700"/>
                        </a:lnSpc>
                      </a:pPr>
                      <a:r>
                        <a:rPr sz="600" b="1" spc="-5" dirty="0">
                          <a:latin typeface="Calibri"/>
                          <a:cs typeface="Calibri"/>
                        </a:rPr>
                        <a:t>MSCI</a:t>
                      </a:r>
                      <a:r>
                        <a:rPr sz="600" b="1" spc="-70" dirty="0">
                          <a:latin typeface="Calibri"/>
                          <a:cs typeface="Calibri"/>
                        </a:rPr>
                        <a:t> </a:t>
                      </a:r>
                      <a:r>
                        <a:rPr sz="600" b="1" spc="-5" dirty="0">
                          <a:latin typeface="Calibri"/>
                          <a:cs typeface="Calibri"/>
                        </a:rPr>
                        <a:t>EAFE  </a:t>
                      </a:r>
                      <a:r>
                        <a:rPr sz="600" b="1" spc="-10" dirty="0">
                          <a:latin typeface="Calibri"/>
                          <a:cs typeface="Calibri"/>
                        </a:rPr>
                        <a:t>17.9%</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R1G</a:t>
                      </a:r>
                      <a:r>
                        <a:rPr sz="600" b="1" spc="-20" dirty="0">
                          <a:latin typeface="Calibri"/>
                          <a:cs typeface="Calibri"/>
                        </a:rPr>
                        <a:t> </a:t>
                      </a:r>
                      <a:r>
                        <a:rPr sz="600" b="1" spc="-10" dirty="0">
                          <a:latin typeface="Calibri"/>
                          <a:cs typeface="Calibri"/>
                        </a:rPr>
                        <a:t>33.5%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R1G</a:t>
                      </a:r>
                      <a:r>
                        <a:rPr sz="600" b="1" spc="-20" dirty="0">
                          <a:latin typeface="Calibri"/>
                          <a:cs typeface="Calibri"/>
                        </a:rPr>
                        <a:t> </a:t>
                      </a:r>
                      <a:r>
                        <a:rPr sz="600" b="1" spc="-10" dirty="0">
                          <a:latin typeface="Calibri"/>
                          <a:cs typeface="Calibri"/>
                        </a:rPr>
                        <a:t>13%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1.6%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pPr>
                      <a:endParaRPr sz="500">
                        <a:latin typeface="Times New Roman"/>
                        <a:cs typeface="Times New Roman"/>
                      </a:endParaRPr>
                    </a:p>
                    <a:p>
                      <a:pPr marL="77470">
                        <a:lnSpc>
                          <a:spcPct val="100000"/>
                        </a:lnSpc>
                        <a:spcBef>
                          <a:spcPts val="375"/>
                        </a:spcBef>
                      </a:pPr>
                      <a:r>
                        <a:rPr sz="600" b="1" spc="-5" dirty="0">
                          <a:latin typeface="Calibri"/>
                          <a:cs typeface="Calibri"/>
                        </a:rPr>
                        <a:t>S&amp;P 500</a:t>
                      </a:r>
                      <a:r>
                        <a:rPr sz="600" b="1" spc="-35" dirty="0">
                          <a:latin typeface="Calibri"/>
                          <a:cs typeface="Calibri"/>
                        </a:rPr>
                        <a:t> </a:t>
                      </a:r>
                      <a:r>
                        <a:rPr sz="600" b="1" spc="-10" dirty="0">
                          <a:latin typeface="Calibri"/>
                          <a:cs typeface="Calibri"/>
                        </a:rPr>
                        <a:t>12%</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22.2%</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pPr>
                      <a:endParaRPr sz="500">
                        <a:latin typeface="Times New Roman"/>
                        <a:cs typeface="Times New Roman"/>
                      </a:endParaRPr>
                    </a:p>
                    <a:p>
                      <a:pPr marL="126364">
                        <a:lnSpc>
                          <a:spcPct val="100000"/>
                        </a:lnSpc>
                        <a:spcBef>
                          <a:spcPts val="375"/>
                        </a:spcBef>
                      </a:pPr>
                      <a:r>
                        <a:rPr sz="600" b="1" spc="-10" dirty="0">
                          <a:latin typeface="Calibri"/>
                          <a:cs typeface="Calibri"/>
                        </a:rPr>
                        <a:t>R1G</a:t>
                      </a:r>
                      <a:r>
                        <a:rPr sz="600" b="1" spc="-25" dirty="0">
                          <a:latin typeface="Calibri"/>
                          <a:cs typeface="Calibri"/>
                        </a:rPr>
                        <a:t> </a:t>
                      </a:r>
                      <a:r>
                        <a:rPr sz="600" b="1" spc="-5" dirty="0">
                          <a:latin typeface="Calibri"/>
                          <a:cs typeface="Calibri"/>
                        </a:rPr>
                        <a:t>‐1.5%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28.2%</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20%</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R1G</a:t>
                      </a:r>
                      <a:r>
                        <a:rPr sz="600" b="1" spc="-20" dirty="0">
                          <a:latin typeface="Calibri"/>
                          <a:cs typeface="Calibri"/>
                        </a:rPr>
                        <a:t> </a:t>
                      </a:r>
                      <a:r>
                        <a:rPr sz="600" b="1" spc="-10" dirty="0">
                          <a:latin typeface="Calibri"/>
                          <a:cs typeface="Calibri"/>
                        </a:rPr>
                        <a:t>27.6%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extLst>
                  <a:ext uri="{0D108BD9-81ED-4DB2-BD59-A6C34878D82A}">
                    <a16:rowId xmlns:a16="http://schemas.microsoft.com/office/drawing/2014/main" val="10003"/>
                  </a:ext>
                </a:extLst>
              </a:tr>
              <a:tr h="344643">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R1V</a:t>
                      </a:r>
                      <a:r>
                        <a:rPr sz="600" b="1" spc="-15" dirty="0">
                          <a:latin typeface="Calibri"/>
                          <a:cs typeface="Calibri"/>
                        </a:rPr>
                        <a:t> </a:t>
                      </a:r>
                      <a:r>
                        <a:rPr sz="600" b="1" spc="-10" dirty="0">
                          <a:latin typeface="Calibri"/>
                          <a:cs typeface="Calibri"/>
                        </a:rPr>
                        <a:t>17.5%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R1V</a:t>
                      </a:r>
                      <a:r>
                        <a:rPr sz="600" b="1" spc="-15" dirty="0">
                          <a:latin typeface="Calibri"/>
                          <a:cs typeface="Calibri"/>
                        </a:rPr>
                        <a:t> </a:t>
                      </a:r>
                      <a:r>
                        <a:rPr sz="600" b="1" spc="-10" dirty="0">
                          <a:latin typeface="Calibri"/>
                          <a:cs typeface="Calibri"/>
                        </a:rPr>
                        <a:t>32.5%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spcBef>
                          <a:spcPts val="10"/>
                        </a:spcBef>
                      </a:pPr>
                      <a:endParaRPr sz="400">
                        <a:latin typeface="Times New Roman"/>
                        <a:cs typeface="Times New Roman"/>
                      </a:endParaRPr>
                    </a:p>
                    <a:p>
                      <a:pPr marL="198120" marR="83820" indent="-105410">
                        <a:lnSpc>
                          <a:spcPct val="107700"/>
                        </a:lnSpc>
                      </a:pPr>
                      <a:r>
                        <a:rPr sz="600" b="1" spc="-5" dirty="0">
                          <a:solidFill>
                            <a:srgbClr val="FFFFFF"/>
                          </a:solidFill>
                          <a:latin typeface="Calibri"/>
                          <a:cs typeface="Calibri"/>
                        </a:rPr>
                        <a:t>Private</a:t>
                      </a:r>
                      <a:r>
                        <a:rPr sz="600" b="1" spc="-65"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11.8%</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S&amp;P 500</a:t>
                      </a:r>
                      <a:r>
                        <a:rPr sz="600" b="1" spc="-35" dirty="0">
                          <a:latin typeface="Calibri"/>
                          <a:cs typeface="Calibri"/>
                        </a:rPr>
                        <a:t> </a:t>
                      </a:r>
                      <a:r>
                        <a:rPr sz="600" b="1" spc="-10" dirty="0">
                          <a:latin typeface="Calibri"/>
                          <a:cs typeface="Calibri"/>
                        </a:rPr>
                        <a:t>1.4%</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spcBef>
                          <a:spcPts val="10"/>
                        </a:spcBef>
                      </a:pPr>
                      <a:endParaRPr sz="400" dirty="0">
                        <a:latin typeface="Times New Roman"/>
                        <a:cs typeface="Times New Roman"/>
                      </a:endParaRPr>
                    </a:p>
                    <a:p>
                      <a:pPr marL="198120" marR="76200" indent="-113030">
                        <a:lnSpc>
                          <a:spcPct val="107700"/>
                        </a:lnSpc>
                      </a:pPr>
                      <a:r>
                        <a:rPr sz="600" b="1" spc="-5" dirty="0">
                          <a:solidFill>
                            <a:srgbClr val="FFFFFF"/>
                          </a:solidFill>
                          <a:latin typeface="Calibri"/>
                          <a:cs typeface="Calibri"/>
                        </a:rPr>
                        <a:t>BBG</a:t>
                      </a:r>
                      <a:r>
                        <a:rPr sz="600" b="1" spc="-75" dirty="0">
                          <a:solidFill>
                            <a:srgbClr val="FFFFFF"/>
                          </a:solidFill>
                          <a:latin typeface="Calibri"/>
                          <a:cs typeface="Calibri"/>
                        </a:rPr>
                        <a:t> </a:t>
                      </a:r>
                      <a:r>
                        <a:rPr sz="600" b="1" spc="-5" dirty="0">
                          <a:solidFill>
                            <a:srgbClr val="FFFFFF"/>
                          </a:solidFill>
                          <a:latin typeface="Calibri"/>
                          <a:cs typeface="Calibri"/>
                        </a:rPr>
                        <a:t>Comdty  </a:t>
                      </a:r>
                      <a:r>
                        <a:rPr sz="600" b="1" spc="-10" dirty="0">
                          <a:solidFill>
                            <a:srgbClr val="FFFFFF"/>
                          </a:solidFill>
                          <a:latin typeface="Calibri"/>
                          <a:cs typeface="Calibri"/>
                        </a:rPr>
                        <a:t>11.8%</a:t>
                      </a:r>
                      <a:endParaRPr sz="600" dirty="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S&amp;P 500</a:t>
                      </a:r>
                      <a:r>
                        <a:rPr sz="600" b="1" spc="-40" dirty="0">
                          <a:latin typeface="Calibri"/>
                          <a:cs typeface="Calibri"/>
                        </a:rPr>
                        <a:t> </a:t>
                      </a:r>
                      <a:r>
                        <a:rPr sz="600" b="1" spc="-10" dirty="0">
                          <a:latin typeface="Calibri"/>
                          <a:cs typeface="Calibri"/>
                        </a:rPr>
                        <a:t>21.8%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pPr>
                      <a:endParaRPr sz="500">
                        <a:latin typeface="Times New Roman"/>
                        <a:cs typeface="Times New Roman"/>
                      </a:endParaRPr>
                    </a:p>
                    <a:p>
                      <a:pPr marL="104775">
                        <a:lnSpc>
                          <a:spcPct val="100000"/>
                        </a:lnSpc>
                        <a:spcBef>
                          <a:spcPts val="375"/>
                        </a:spcBef>
                      </a:pPr>
                      <a:r>
                        <a:rPr sz="600" b="1" spc="-5" dirty="0">
                          <a:latin typeface="Calibri"/>
                          <a:cs typeface="Calibri"/>
                        </a:rPr>
                        <a:t>REITs</a:t>
                      </a:r>
                      <a:r>
                        <a:rPr sz="600" b="1" spc="-15" dirty="0">
                          <a:latin typeface="Calibri"/>
                          <a:cs typeface="Calibri"/>
                        </a:rPr>
                        <a:t> </a:t>
                      </a:r>
                      <a:r>
                        <a:rPr sz="600" b="1" spc="-5" dirty="0">
                          <a:latin typeface="Calibri"/>
                          <a:cs typeface="Calibri"/>
                        </a:rPr>
                        <a:t>‐3.9%</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R1V</a:t>
                      </a:r>
                      <a:r>
                        <a:rPr sz="600" b="1" spc="-15" dirty="0">
                          <a:latin typeface="Calibri"/>
                          <a:cs typeface="Calibri"/>
                        </a:rPr>
                        <a:t> </a:t>
                      </a:r>
                      <a:r>
                        <a:rPr sz="600" b="1" spc="-10" dirty="0">
                          <a:latin typeface="Calibri"/>
                          <a:cs typeface="Calibri"/>
                        </a:rPr>
                        <a:t>26.5%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MSCI EM</a:t>
                      </a:r>
                      <a:r>
                        <a:rPr sz="600" b="1" spc="-45" dirty="0">
                          <a:latin typeface="Calibri"/>
                          <a:cs typeface="Calibri"/>
                        </a:rPr>
                        <a:t> </a:t>
                      </a:r>
                      <a:r>
                        <a:rPr sz="600" b="1" spc="-10" dirty="0">
                          <a:latin typeface="Calibri"/>
                          <a:cs typeface="Calibri"/>
                        </a:rPr>
                        <a:t>18.7%</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spcBef>
                          <a:spcPts val="10"/>
                        </a:spcBef>
                      </a:pPr>
                      <a:endParaRPr sz="400">
                        <a:latin typeface="Times New Roman"/>
                        <a:cs typeface="Times New Roman"/>
                      </a:endParaRPr>
                    </a:p>
                    <a:p>
                      <a:pPr marL="197485" marR="76200" indent="-113030">
                        <a:lnSpc>
                          <a:spcPct val="107700"/>
                        </a:lnSpc>
                      </a:pPr>
                      <a:r>
                        <a:rPr sz="600" b="1" spc="-5" dirty="0">
                          <a:solidFill>
                            <a:srgbClr val="FFFFFF"/>
                          </a:solidFill>
                          <a:latin typeface="Calibri"/>
                          <a:cs typeface="Calibri"/>
                        </a:rPr>
                        <a:t>BBG</a:t>
                      </a:r>
                      <a:r>
                        <a:rPr sz="600" b="1" spc="-75" dirty="0">
                          <a:solidFill>
                            <a:srgbClr val="FFFFFF"/>
                          </a:solidFill>
                          <a:latin typeface="Calibri"/>
                          <a:cs typeface="Calibri"/>
                        </a:rPr>
                        <a:t> </a:t>
                      </a:r>
                      <a:r>
                        <a:rPr sz="600" b="1" spc="-5" dirty="0">
                          <a:solidFill>
                            <a:srgbClr val="FFFFFF"/>
                          </a:solidFill>
                          <a:latin typeface="Calibri"/>
                          <a:cs typeface="Calibri"/>
                        </a:rPr>
                        <a:t>Comdty  </a:t>
                      </a:r>
                      <a:r>
                        <a:rPr sz="600" b="1" spc="-10" dirty="0">
                          <a:solidFill>
                            <a:srgbClr val="FFFFFF"/>
                          </a:solidFill>
                          <a:latin typeface="Calibri"/>
                          <a:cs typeface="Calibri"/>
                        </a:rPr>
                        <a:t>27.1%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extLst>
                  <a:ext uri="{0D108BD9-81ED-4DB2-BD59-A6C34878D82A}">
                    <a16:rowId xmlns:a16="http://schemas.microsoft.com/office/drawing/2014/main" val="10004"/>
                  </a:ext>
                </a:extLst>
              </a:tr>
              <a:tr h="344643">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16.3%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S&amp;P 500</a:t>
                      </a:r>
                      <a:r>
                        <a:rPr sz="600" b="1" spc="-40" dirty="0">
                          <a:latin typeface="Calibri"/>
                          <a:cs typeface="Calibri"/>
                        </a:rPr>
                        <a:t> </a:t>
                      </a:r>
                      <a:r>
                        <a:rPr sz="600" b="1" spc="-10" dirty="0">
                          <a:latin typeface="Calibri"/>
                          <a:cs typeface="Calibri"/>
                        </a:rPr>
                        <a:t>32.4%</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spcBef>
                          <a:spcPts val="10"/>
                        </a:spcBef>
                      </a:pPr>
                      <a:endParaRPr sz="400">
                        <a:latin typeface="Times New Roman"/>
                        <a:cs typeface="Times New Roman"/>
                      </a:endParaRPr>
                    </a:p>
                    <a:p>
                      <a:pPr marL="165735" marR="64769" indent="-92075">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spcBef>
                          <a:spcPts val="10"/>
                        </a:spcBef>
                      </a:pPr>
                      <a:endParaRPr sz="400">
                        <a:latin typeface="Times New Roman"/>
                        <a:cs typeface="Times New Roman"/>
                      </a:endParaRPr>
                    </a:p>
                    <a:p>
                      <a:pPr marL="133985" marR="64769" indent="-59690">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0.5%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pPr>
                      <a:endParaRPr sz="500">
                        <a:latin typeface="Times New Roman"/>
                        <a:cs typeface="Times New Roman"/>
                      </a:endParaRPr>
                    </a:p>
                    <a:p>
                      <a:pPr marL="34925">
                        <a:lnSpc>
                          <a:spcPct val="100000"/>
                        </a:lnSpc>
                        <a:spcBef>
                          <a:spcPts val="375"/>
                        </a:spcBef>
                      </a:pPr>
                      <a:r>
                        <a:rPr sz="600" b="1" spc="-5" dirty="0">
                          <a:latin typeface="Calibri"/>
                          <a:cs typeface="Calibri"/>
                        </a:rPr>
                        <a:t>MSCI EM</a:t>
                      </a:r>
                      <a:r>
                        <a:rPr sz="600" b="1" spc="-45" dirty="0">
                          <a:latin typeface="Calibri"/>
                          <a:cs typeface="Calibri"/>
                        </a:rPr>
                        <a:t> </a:t>
                      </a:r>
                      <a:r>
                        <a:rPr sz="600" b="1" spc="-10" dirty="0">
                          <a:latin typeface="Calibri"/>
                          <a:cs typeface="Calibri"/>
                        </a:rPr>
                        <a:t>11.6%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spcBef>
                          <a:spcPts val="10"/>
                        </a:spcBef>
                      </a:pPr>
                      <a:endParaRPr sz="400">
                        <a:latin typeface="Times New Roman"/>
                        <a:cs typeface="Times New Roman"/>
                      </a:endParaRPr>
                    </a:p>
                    <a:p>
                      <a:pPr marL="198120" marR="83820" indent="-105410">
                        <a:lnSpc>
                          <a:spcPct val="107700"/>
                        </a:lnSpc>
                      </a:pPr>
                      <a:r>
                        <a:rPr sz="600" b="1" spc="-5" dirty="0">
                          <a:solidFill>
                            <a:srgbClr val="FFFFFF"/>
                          </a:solidFill>
                          <a:latin typeface="Calibri"/>
                          <a:cs typeface="Calibri"/>
                        </a:rPr>
                        <a:t>Private</a:t>
                      </a:r>
                      <a:r>
                        <a:rPr sz="600" b="1" spc="-65"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19.2%</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spcBef>
                          <a:spcPts val="10"/>
                        </a:spcBef>
                      </a:pPr>
                      <a:endParaRPr sz="400">
                        <a:latin typeface="Times New Roman"/>
                        <a:cs typeface="Times New Roman"/>
                      </a:endParaRPr>
                    </a:p>
                    <a:p>
                      <a:pPr marL="124460" marR="107950" indent="-9525">
                        <a:lnSpc>
                          <a:spcPct val="107700"/>
                        </a:lnSpc>
                      </a:pPr>
                      <a:r>
                        <a:rPr sz="600" b="1" spc="-5" dirty="0">
                          <a:latin typeface="Calibri"/>
                          <a:cs typeface="Calibri"/>
                        </a:rPr>
                        <a:t>HF Fund</a:t>
                      </a:r>
                      <a:r>
                        <a:rPr sz="600" b="1" spc="-70" dirty="0">
                          <a:latin typeface="Calibri"/>
                          <a:cs typeface="Calibri"/>
                        </a:rPr>
                        <a:t> </a:t>
                      </a:r>
                      <a:r>
                        <a:rPr sz="600" b="1" spc="-10" dirty="0">
                          <a:latin typeface="Calibri"/>
                          <a:cs typeface="Calibri"/>
                        </a:rPr>
                        <a:t>of  </a:t>
                      </a:r>
                      <a:r>
                        <a:rPr sz="600" b="1" spc="-5" dirty="0">
                          <a:latin typeface="Calibri"/>
                          <a:cs typeface="Calibri"/>
                        </a:rPr>
                        <a:t>Funds</a:t>
                      </a:r>
                      <a:r>
                        <a:rPr sz="600" b="1" spc="-45" dirty="0">
                          <a:latin typeface="Calibri"/>
                          <a:cs typeface="Calibri"/>
                        </a:rPr>
                        <a:t> </a:t>
                      </a:r>
                      <a:r>
                        <a:rPr sz="600" b="1" spc="-5" dirty="0">
                          <a:latin typeface="Calibri"/>
                          <a:cs typeface="Calibri"/>
                        </a:rPr>
                        <a:t>‐4%</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25.5%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S&amp;P 500</a:t>
                      </a:r>
                      <a:r>
                        <a:rPr sz="600" b="1" spc="-40" dirty="0">
                          <a:latin typeface="Calibri"/>
                          <a:cs typeface="Calibri"/>
                        </a:rPr>
                        <a:t> </a:t>
                      </a:r>
                      <a:r>
                        <a:rPr sz="600" b="1" spc="-10" dirty="0">
                          <a:latin typeface="Calibri"/>
                          <a:cs typeface="Calibri"/>
                        </a:rPr>
                        <a:t>18.4%</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R1V</a:t>
                      </a:r>
                      <a:r>
                        <a:rPr sz="600" b="1" spc="-15" dirty="0">
                          <a:latin typeface="Calibri"/>
                          <a:cs typeface="Calibri"/>
                        </a:rPr>
                        <a:t> </a:t>
                      </a:r>
                      <a:r>
                        <a:rPr sz="600" b="1" spc="-10" dirty="0">
                          <a:latin typeface="Calibri"/>
                          <a:cs typeface="Calibri"/>
                        </a:rPr>
                        <a:t>25.2%</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extLst>
                  <a:ext uri="{0D108BD9-81ED-4DB2-BD59-A6C34878D82A}">
                    <a16:rowId xmlns:a16="http://schemas.microsoft.com/office/drawing/2014/main" val="10005"/>
                  </a:ext>
                </a:extLst>
              </a:tr>
              <a:tr h="440830">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S&amp;P 500</a:t>
                      </a:r>
                      <a:r>
                        <a:rPr sz="600" b="1" spc="-35" dirty="0">
                          <a:latin typeface="Calibri"/>
                          <a:cs typeface="Calibri"/>
                        </a:rPr>
                        <a:t> </a:t>
                      </a:r>
                      <a:r>
                        <a:rPr sz="600" b="1" spc="-10" dirty="0">
                          <a:latin typeface="Calibri"/>
                          <a:cs typeface="Calibri"/>
                        </a:rPr>
                        <a:t>16%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spcBef>
                          <a:spcPts val="10"/>
                        </a:spcBef>
                      </a:pPr>
                      <a:endParaRPr sz="400">
                        <a:latin typeface="Times New Roman"/>
                        <a:cs typeface="Times New Roman"/>
                      </a:endParaRPr>
                    </a:p>
                    <a:p>
                      <a:pPr marL="198120" marR="108585" indent="-79375">
                        <a:lnSpc>
                          <a:spcPct val="107700"/>
                        </a:lnSpc>
                      </a:pPr>
                      <a:r>
                        <a:rPr sz="600" b="1" spc="-5" dirty="0">
                          <a:latin typeface="Calibri"/>
                          <a:cs typeface="Calibri"/>
                        </a:rPr>
                        <a:t>MSCI</a:t>
                      </a:r>
                      <a:r>
                        <a:rPr sz="600" b="1" spc="-70" dirty="0">
                          <a:latin typeface="Calibri"/>
                          <a:cs typeface="Calibri"/>
                        </a:rPr>
                        <a:t> </a:t>
                      </a:r>
                      <a:r>
                        <a:rPr sz="600" b="1" spc="-5" dirty="0">
                          <a:latin typeface="Calibri"/>
                          <a:cs typeface="Calibri"/>
                        </a:rPr>
                        <a:t>EAFE  </a:t>
                      </a:r>
                      <a:r>
                        <a:rPr sz="600" b="1" spc="-10" dirty="0">
                          <a:latin typeface="Calibri"/>
                          <a:cs typeface="Calibri"/>
                        </a:rPr>
                        <a:t>23.3%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5.6%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spcBef>
                          <a:spcPts val="10"/>
                        </a:spcBef>
                      </a:pPr>
                      <a:endParaRPr sz="400">
                        <a:latin typeface="Times New Roman"/>
                        <a:cs typeface="Times New Roman"/>
                      </a:endParaRPr>
                    </a:p>
                    <a:p>
                      <a:pPr marL="93980" marR="85090" indent="22860">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65" dirty="0">
                          <a:latin typeface="Calibri"/>
                          <a:cs typeface="Calibri"/>
                        </a:rPr>
                        <a:t> </a:t>
                      </a:r>
                      <a:r>
                        <a:rPr sz="600" b="1" spc="-5" dirty="0">
                          <a:latin typeface="Calibri"/>
                          <a:cs typeface="Calibri"/>
                        </a:rPr>
                        <a:t>‐0.3%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pPr>
                      <a:endParaRPr sz="500">
                        <a:latin typeface="Times New Roman"/>
                        <a:cs typeface="Times New Roman"/>
                      </a:endParaRPr>
                    </a:p>
                    <a:p>
                      <a:pPr marL="118745">
                        <a:lnSpc>
                          <a:spcPct val="100000"/>
                        </a:lnSpc>
                        <a:spcBef>
                          <a:spcPts val="375"/>
                        </a:spcBef>
                      </a:pPr>
                      <a:r>
                        <a:rPr sz="600" b="1" spc="-5"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11.3%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14.6%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pPr>
                      <a:endParaRPr sz="500">
                        <a:latin typeface="Times New Roman"/>
                        <a:cs typeface="Times New Roman"/>
                      </a:endParaRPr>
                    </a:p>
                    <a:p>
                      <a:pPr marR="45085" algn="r">
                        <a:lnSpc>
                          <a:spcPct val="100000"/>
                        </a:lnSpc>
                        <a:spcBef>
                          <a:spcPts val="375"/>
                        </a:spcBef>
                      </a:pPr>
                      <a:r>
                        <a:rPr sz="600" b="1" spc="-5" dirty="0">
                          <a:latin typeface="Calibri"/>
                          <a:cs typeface="Calibri"/>
                        </a:rPr>
                        <a:t>S&amp;P 500</a:t>
                      </a:r>
                      <a:r>
                        <a:rPr sz="600" b="1" spc="-90" dirty="0">
                          <a:latin typeface="Calibri"/>
                          <a:cs typeface="Calibri"/>
                        </a:rPr>
                        <a:t> </a:t>
                      </a:r>
                      <a:r>
                        <a:rPr sz="600" b="1" spc="-5" dirty="0">
                          <a:latin typeface="Calibri"/>
                          <a:cs typeface="Calibri"/>
                        </a:rPr>
                        <a:t>‐4.4%</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spcBef>
                          <a:spcPts val="10"/>
                        </a:spcBef>
                      </a:pPr>
                      <a:endParaRPr sz="400">
                        <a:latin typeface="Times New Roman"/>
                        <a:cs typeface="Times New Roman"/>
                      </a:endParaRPr>
                    </a:p>
                    <a:p>
                      <a:pPr marL="198120" marR="108585" indent="-79375">
                        <a:lnSpc>
                          <a:spcPct val="107700"/>
                        </a:lnSpc>
                      </a:pPr>
                      <a:r>
                        <a:rPr sz="600" b="1" spc="-5" dirty="0">
                          <a:latin typeface="Calibri"/>
                          <a:cs typeface="Calibri"/>
                        </a:rPr>
                        <a:t>MSCI</a:t>
                      </a:r>
                      <a:r>
                        <a:rPr sz="600" b="1" spc="-70" dirty="0">
                          <a:latin typeface="Calibri"/>
                          <a:cs typeface="Calibri"/>
                        </a:rPr>
                        <a:t> </a:t>
                      </a:r>
                      <a:r>
                        <a:rPr sz="600" b="1" spc="-5" dirty="0">
                          <a:latin typeface="Calibri"/>
                          <a:cs typeface="Calibri"/>
                        </a:rPr>
                        <a:t>EAFE  </a:t>
                      </a:r>
                      <a:r>
                        <a:rPr sz="600" b="1" spc="-10" dirty="0">
                          <a:latin typeface="Calibri"/>
                          <a:cs typeface="Calibri"/>
                        </a:rPr>
                        <a:t>22.7%</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spcBef>
                          <a:spcPts val="10"/>
                        </a:spcBef>
                      </a:pPr>
                      <a:endParaRPr sz="400">
                        <a:latin typeface="Times New Roman"/>
                        <a:cs typeface="Times New Roman"/>
                      </a:endParaRPr>
                    </a:p>
                    <a:p>
                      <a:pPr marL="198120" marR="45720" indent="-144780">
                        <a:lnSpc>
                          <a:spcPct val="107700"/>
                        </a:lnSpc>
                      </a:pPr>
                      <a:r>
                        <a:rPr sz="600" b="1" spc="-5" dirty="0">
                          <a:latin typeface="Calibri"/>
                          <a:cs typeface="Calibri"/>
                        </a:rPr>
                        <a:t>HF</a:t>
                      </a:r>
                      <a:r>
                        <a:rPr sz="600" b="1" spc="-70" dirty="0">
                          <a:latin typeface="Calibri"/>
                          <a:cs typeface="Calibri"/>
                        </a:rPr>
                        <a:t> </a:t>
                      </a:r>
                      <a:r>
                        <a:rPr sz="600" b="1" spc="-5" dirty="0">
                          <a:latin typeface="Calibri"/>
                          <a:cs typeface="Calibri"/>
                        </a:rPr>
                        <a:t>Long/Short  </a:t>
                      </a:r>
                      <a:r>
                        <a:rPr sz="600" b="1" spc="-10" dirty="0">
                          <a:latin typeface="Calibri"/>
                          <a:cs typeface="Calibri"/>
                        </a:rPr>
                        <a:t>17.9%</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14.8%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extLst>
                  <a:ext uri="{0D108BD9-81ED-4DB2-BD59-A6C34878D82A}">
                    <a16:rowId xmlns:a16="http://schemas.microsoft.com/office/drawing/2014/main" val="10006"/>
                  </a:ext>
                </a:extLst>
              </a:tr>
              <a:tr h="344643">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R1G</a:t>
                      </a:r>
                      <a:r>
                        <a:rPr sz="600" b="1" spc="-20" dirty="0">
                          <a:latin typeface="Calibri"/>
                          <a:cs typeface="Calibri"/>
                        </a:rPr>
                        <a:t> </a:t>
                      </a:r>
                      <a:r>
                        <a:rPr sz="600" b="1" spc="-10" dirty="0">
                          <a:latin typeface="Calibri"/>
                          <a:cs typeface="Calibri"/>
                        </a:rPr>
                        <a:t>15.3%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spcBef>
                          <a:spcPts val="10"/>
                        </a:spcBef>
                      </a:pPr>
                      <a:endParaRPr sz="400">
                        <a:latin typeface="Times New Roman"/>
                        <a:cs typeface="Times New Roman"/>
                      </a:endParaRPr>
                    </a:p>
                    <a:p>
                      <a:pPr marL="198120" marR="83820" indent="-105410">
                        <a:lnSpc>
                          <a:spcPct val="107700"/>
                        </a:lnSpc>
                      </a:pPr>
                      <a:r>
                        <a:rPr sz="600" b="1" spc="-5" dirty="0">
                          <a:solidFill>
                            <a:srgbClr val="FFFFFF"/>
                          </a:solidFill>
                          <a:latin typeface="Calibri"/>
                          <a:cs typeface="Calibri"/>
                        </a:rPr>
                        <a:t>Private</a:t>
                      </a:r>
                      <a:r>
                        <a:rPr sz="600" b="1" spc="-60"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19.5%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4.9%</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MSCI EAFE</a:t>
                      </a:r>
                      <a:r>
                        <a:rPr sz="600" b="1" spc="-60" dirty="0">
                          <a:latin typeface="Calibri"/>
                          <a:cs typeface="Calibri"/>
                        </a:rPr>
                        <a:t> </a:t>
                      </a:r>
                      <a:r>
                        <a:rPr sz="600" b="1" spc="-5" dirty="0">
                          <a:latin typeface="Calibri"/>
                          <a:cs typeface="Calibri"/>
                        </a:rPr>
                        <a:t>‐0.4%</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spcBef>
                          <a:spcPts val="10"/>
                        </a:spcBef>
                      </a:pPr>
                      <a:endParaRPr sz="400">
                        <a:latin typeface="Times New Roman"/>
                        <a:cs typeface="Times New Roman"/>
                      </a:endParaRPr>
                    </a:p>
                    <a:p>
                      <a:pPr marL="198120" marR="83820" indent="-105410">
                        <a:lnSpc>
                          <a:spcPct val="107700"/>
                        </a:lnSpc>
                      </a:pPr>
                      <a:r>
                        <a:rPr sz="600" b="1" spc="-5" dirty="0">
                          <a:solidFill>
                            <a:srgbClr val="FFFFFF"/>
                          </a:solidFill>
                          <a:latin typeface="Calibri"/>
                          <a:cs typeface="Calibri"/>
                        </a:rPr>
                        <a:t>Private</a:t>
                      </a:r>
                      <a:r>
                        <a:rPr sz="600" b="1" spc="-60"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10.6%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R1V</a:t>
                      </a:r>
                      <a:r>
                        <a:rPr sz="600" b="1" spc="-15" dirty="0">
                          <a:latin typeface="Calibri"/>
                          <a:cs typeface="Calibri"/>
                        </a:rPr>
                        <a:t> </a:t>
                      </a:r>
                      <a:r>
                        <a:rPr sz="600" b="1" spc="-10" dirty="0">
                          <a:latin typeface="Calibri"/>
                          <a:cs typeface="Calibri"/>
                        </a:rPr>
                        <a:t>13.7%</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spcBef>
                          <a:spcPts val="10"/>
                        </a:spcBef>
                      </a:pPr>
                      <a:endParaRPr sz="500">
                        <a:latin typeface="Times New Roman"/>
                        <a:cs typeface="Times New Roman"/>
                      </a:endParaRPr>
                    </a:p>
                    <a:p>
                      <a:pPr marL="635" algn="ctr">
                        <a:lnSpc>
                          <a:spcPct val="100000"/>
                        </a:lnSpc>
                      </a:pPr>
                      <a:r>
                        <a:rPr sz="600" b="1" spc="-5" dirty="0">
                          <a:latin typeface="Calibri"/>
                          <a:cs typeface="Calibri"/>
                        </a:rPr>
                        <a:t>HF Long/Short</a:t>
                      </a:r>
                      <a:r>
                        <a:rPr sz="600" b="1" spc="-45" dirty="0">
                          <a:latin typeface="Calibri"/>
                          <a:cs typeface="Calibri"/>
                        </a:rPr>
                        <a:t> </a:t>
                      </a:r>
                      <a:r>
                        <a:rPr sz="600" b="1" spc="-5" dirty="0">
                          <a:latin typeface="Calibri"/>
                          <a:cs typeface="Calibri"/>
                        </a:rPr>
                        <a:t>‐</a:t>
                      </a:r>
                      <a:endParaRPr sz="600">
                        <a:latin typeface="Calibri"/>
                        <a:cs typeface="Calibri"/>
                      </a:endParaRPr>
                    </a:p>
                    <a:p>
                      <a:pPr marL="2540" algn="ctr">
                        <a:lnSpc>
                          <a:spcPct val="100000"/>
                        </a:lnSpc>
                        <a:spcBef>
                          <a:spcPts val="60"/>
                        </a:spcBef>
                      </a:pPr>
                      <a:r>
                        <a:rPr sz="600" b="1" spc="-10" dirty="0">
                          <a:latin typeface="Calibri"/>
                          <a:cs typeface="Calibri"/>
                        </a:rPr>
                        <a:t>7.1%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R2V</a:t>
                      </a:r>
                      <a:r>
                        <a:rPr sz="600" b="1" spc="-15" dirty="0">
                          <a:latin typeface="Calibri"/>
                          <a:cs typeface="Calibri"/>
                        </a:rPr>
                        <a:t> </a:t>
                      </a:r>
                      <a:r>
                        <a:rPr sz="600" b="1" spc="-10" dirty="0">
                          <a:latin typeface="Calibri"/>
                          <a:cs typeface="Calibri"/>
                        </a:rPr>
                        <a:t>22.4%</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spcBef>
                          <a:spcPts val="10"/>
                        </a:spcBef>
                      </a:pPr>
                      <a:endParaRPr sz="400">
                        <a:latin typeface="Times New Roman"/>
                        <a:cs typeface="Times New Roman"/>
                      </a:endParaRPr>
                    </a:p>
                    <a:p>
                      <a:pPr marL="86360" marR="77470" indent="29845">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50" dirty="0">
                          <a:latin typeface="Calibri"/>
                          <a:cs typeface="Calibri"/>
                        </a:rPr>
                        <a:t> </a:t>
                      </a:r>
                      <a:r>
                        <a:rPr sz="600" b="1" spc="-10" dirty="0">
                          <a:latin typeface="Calibri"/>
                          <a:cs typeface="Calibri"/>
                        </a:rPr>
                        <a:t>10.9%</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spcBef>
                          <a:spcPts val="10"/>
                        </a:spcBef>
                      </a:pPr>
                      <a:endParaRPr sz="400">
                        <a:latin typeface="Times New Roman"/>
                        <a:cs typeface="Times New Roman"/>
                      </a:endParaRPr>
                    </a:p>
                    <a:p>
                      <a:pPr marL="198120" marR="108585" indent="-79375">
                        <a:lnSpc>
                          <a:spcPct val="107700"/>
                        </a:lnSpc>
                      </a:pPr>
                      <a:r>
                        <a:rPr sz="600" b="1" spc="-5" dirty="0">
                          <a:latin typeface="Calibri"/>
                          <a:cs typeface="Calibri"/>
                        </a:rPr>
                        <a:t>MSCI</a:t>
                      </a:r>
                      <a:r>
                        <a:rPr sz="600" b="1" spc="-70" dirty="0">
                          <a:latin typeface="Calibri"/>
                          <a:cs typeface="Calibri"/>
                        </a:rPr>
                        <a:t> </a:t>
                      </a:r>
                      <a:r>
                        <a:rPr sz="600" b="1" spc="-5" dirty="0">
                          <a:latin typeface="Calibri"/>
                          <a:cs typeface="Calibri"/>
                        </a:rPr>
                        <a:t>EAFE  </a:t>
                      </a:r>
                      <a:r>
                        <a:rPr sz="600" b="1" spc="-10" dirty="0">
                          <a:latin typeface="Calibri"/>
                          <a:cs typeface="Calibri"/>
                        </a:rPr>
                        <a:t>11.8%</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extLst>
                  <a:ext uri="{0D108BD9-81ED-4DB2-BD59-A6C34878D82A}">
                    <a16:rowId xmlns:a16="http://schemas.microsoft.com/office/drawing/2014/main" val="10007"/>
                  </a:ext>
                </a:extLst>
              </a:tr>
              <a:tr h="440830">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14.6%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spcBef>
                          <a:spcPts val="10"/>
                        </a:spcBef>
                      </a:pPr>
                      <a:endParaRPr sz="400">
                        <a:latin typeface="Times New Roman"/>
                        <a:cs typeface="Times New Roman"/>
                      </a:endParaRPr>
                    </a:p>
                    <a:p>
                      <a:pPr marL="198120" marR="45720" indent="-145415">
                        <a:lnSpc>
                          <a:spcPct val="107700"/>
                        </a:lnSpc>
                      </a:pPr>
                      <a:r>
                        <a:rPr sz="600" b="1" spc="-5" dirty="0">
                          <a:latin typeface="Calibri"/>
                          <a:cs typeface="Calibri"/>
                        </a:rPr>
                        <a:t>HF</a:t>
                      </a:r>
                      <a:r>
                        <a:rPr sz="600" b="1" spc="-65" dirty="0">
                          <a:latin typeface="Calibri"/>
                          <a:cs typeface="Calibri"/>
                        </a:rPr>
                        <a:t> </a:t>
                      </a:r>
                      <a:r>
                        <a:rPr sz="600" b="1" spc="-5" dirty="0">
                          <a:latin typeface="Calibri"/>
                          <a:cs typeface="Calibri"/>
                        </a:rPr>
                        <a:t>Long/Short  </a:t>
                      </a:r>
                      <a:r>
                        <a:rPr sz="600" b="1" spc="-10" dirty="0">
                          <a:latin typeface="Calibri"/>
                          <a:cs typeface="Calibri"/>
                        </a:rPr>
                        <a:t>14.3%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10" dirty="0">
                          <a:latin typeface="Calibri"/>
                          <a:cs typeface="Calibri"/>
                        </a:rPr>
                        <a:t>R2V</a:t>
                      </a:r>
                      <a:r>
                        <a:rPr sz="600" b="1" spc="-15" dirty="0">
                          <a:latin typeface="Calibri"/>
                          <a:cs typeface="Calibri"/>
                        </a:rPr>
                        <a:t> </a:t>
                      </a:r>
                      <a:r>
                        <a:rPr sz="600" b="1" spc="-10" dirty="0">
                          <a:latin typeface="Calibri"/>
                          <a:cs typeface="Calibri"/>
                        </a:rPr>
                        <a:t>4.2%</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spcBef>
                          <a:spcPts val="10"/>
                        </a:spcBef>
                      </a:pPr>
                      <a:endParaRPr sz="500">
                        <a:latin typeface="Times New Roman"/>
                        <a:cs typeface="Times New Roman"/>
                      </a:endParaRPr>
                    </a:p>
                    <a:p>
                      <a:pPr marL="635" algn="ctr">
                        <a:lnSpc>
                          <a:spcPct val="100000"/>
                        </a:lnSpc>
                      </a:pPr>
                      <a:r>
                        <a:rPr sz="600" b="1" spc="-5" dirty="0">
                          <a:latin typeface="Calibri"/>
                          <a:cs typeface="Calibri"/>
                        </a:rPr>
                        <a:t>HF Long/Short</a:t>
                      </a:r>
                      <a:r>
                        <a:rPr sz="600" b="1" spc="-45" dirty="0">
                          <a:latin typeface="Calibri"/>
                          <a:cs typeface="Calibri"/>
                        </a:rPr>
                        <a:t> </a:t>
                      </a:r>
                      <a:r>
                        <a:rPr sz="600" b="1" spc="-5" dirty="0">
                          <a:latin typeface="Calibri"/>
                          <a:cs typeface="Calibri"/>
                        </a:rPr>
                        <a:t>‐</a:t>
                      </a:r>
                      <a:endParaRPr sz="600">
                        <a:latin typeface="Calibri"/>
                        <a:cs typeface="Calibri"/>
                      </a:endParaRPr>
                    </a:p>
                    <a:p>
                      <a:pPr marL="1270" algn="ctr">
                        <a:lnSpc>
                          <a:spcPct val="100000"/>
                        </a:lnSpc>
                        <a:spcBef>
                          <a:spcPts val="60"/>
                        </a:spcBef>
                      </a:pPr>
                      <a:r>
                        <a:rPr sz="600" b="1" spc="-10" dirty="0">
                          <a:latin typeface="Calibri"/>
                          <a:cs typeface="Calibri"/>
                        </a:rPr>
                        <a:t>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pPr>
                      <a:endParaRPr sz="500" dirty="0">
                        <a:latin typeface="Times New Roman"/>
                        <a:cs typeface="Times New Roman"/>
                      </a:endParaRPr>
                    </a:p>
                    <a:p>
                      <a:pPr marL="118745">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9.4%</a:t>
                      </a:r>
                      <a:endParaRPr sz="600" dirty="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spcBef>
                          <a:spcPts val="10"/>
                        </a:spcBef>
                      </a:pPr>
                      <a:endParaRPr sz="400">
                        <a:latin typeface="Times New Roman"/>
                        <a:cs typeface="Times New Roman"/>
                      </a:endParaRPr>
                    </a:p>
                    <a:p>
                      <a:pPr marL="198120" marR="45720" indent="-144780">
                        <a:lnSpc>
                          <a:spcPct val="107700"/>
                        </a:lnSpc>
                      </a:pPr>
                      <a:r>
                        <a:rPr sz="600" b="1" spc="-5" dirty="0">
                          <a:latin typeface="Calibri"/>
                          <a:cs typeface="Calibri"/>
                        </a:rPr>
                        <a:t>HF</a:t>
                      </a:r>
                      <a:r>
                        <a:rPr sz="600" b="1" spc="-70" dirty="0">
                          <a:latin typeface="Calibri"/>
                          <a:cs typeface="Calibri"/>
                        </a:rPr>
                        <a:t> </a:t>
                      </a:r>
                      <a:r>
                        <a:rPr sz="600" b="1" spc="-5" dirty="0">
                          <a:latin typeface="Calibri"/>
                          <a:cs typeface="Calibri"/>
                        </a:rPr>
                        <a:t>Long/Short  </a:t>
                      </a:r>
                      <a:r>
                        <a:rPr sz="600" b="1" spc="-10" dirty="0">
                          <a:latin typeface="Calibri"/>
                          <a:cs typeface="Calibri"/>
                        </a:rPr>
                        <a:t>13.3%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pPr>
                      <a:endParaRPr sz="500">
                        <a:latin typeface="Times New Roman"/>
                        <a:cs typeface="Times New Roman"/>
                      </a:endParaRPr>
                    </a:p>
                    <a:p>
                      <a:pPr marL="127635">
                        <a:lnSpc>
                          <a:spcPct val="100000"/>
                        </a:lnSpc>
                        <a:spcBef>
                          <a:spcPts val="375"/>
                        </a:spcBef>
                      </a:pPr>
                      <a:r>
                        <a:rPr sz="600" b="1" spc="-10" dirty="0">
                          <a:latin typeface="Calibri"/>
                          <a:cs typeface="Calibri"/>
                        </a:rPr>
                        <a:t>R1V</a:t>
                      </a:r>
                      <a:r>
                        <a:rPr sz="600" b="1" spc="-20" dirty="0">
                          <a:latin typeface="Calibri"/>
                          <a:cs typeface="Calibri"/>
                        </a:rPr>
                        <a:t> </a:t>
                      </a:r>
                      <a:r>
                        <a:rPr sz="600" b="1" spc="-5" dirty="0">
                          <a:latin typeface="Calibri"/>
                          <a:cs typeface="Calibri"/>
                        </a:rPr>
                        <a:t>‐8.3%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pPr>
                      <a:endParaRPr sz="500">
                        <a:latin typeface="Times New Roman"/>
                        <a:cs typeface="Times New Roman"/>
                      </a:endParaRPr>
                    </a:p>
                    <a:p>
                      <a:pPr marL="635" algn="ctr">
                        <a:lnSpc>
                          <a:spcPct val="100000"/>
                        </a:lnSpc>
                        <a:spcBef>
                          <a:spcPts val="375"/>
                        </a:spcBef>
                      </a:pPr>
                      <a:r>
                        <a:rPr sz="600" b="1" spc="-5" dirty="0">
                          <a:latin typeface="Calibri"/>
                          <a:cs typeface="Calibri"/>
                        </a:rPr>
                        <a:t>MSCI EM</a:t>
                      </a:r>
                      <a:r>
                        <a:rPr sz="600" b="1" spc="-45" dirty="0">
                          <a:latin typeface="Calibri"/>
                          <a:cs typeface="Calibri"/>
                        </a:rPr>
                        <a:t> </a:t>
                      </a:r>
                      <a:r>
                        <a:rPr sz="600" b="1" spc="-10" dirty="0">
                          <a:latin typeface="Calibri"/>
                          <a:cs typeface="Calibri"/>
                        </a:rPr>
                        <a:t>18.9%</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MSCI EAFE</a:t>
                      </a:r>
                      <a:r>
                        <a:rPr sz="600" b="1" spc="-45" dirty="0">
                          <a:latin typeface="Calibri"/>
                          <a:cs typeface="Calibri"/>
                        </a:rPr>
                        <a:t> </a:t>
                      </a:r>
                      <a:r>
                        <a:rPr sz="600" b="1" spc="-10" dirty="0">
                          <a:latin typeface="Calibri"/>
                          <a:cs typeface="Calibri"/>
                        </a:rPr>
                        <a:t>8.3%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spcBef>
                          <a:spcPts val="10"/>
                        </a:spcBef>
                      </a:pPr>
                      <a:endParaRPr sz="400">
                        <a:latin typeface="Times New Roman"/>
                        <a:cs typeface="Times New Roman"/>
                      </a:endParaRPr>
                    </a:p>
                    <a:p>
                      <a:pPr marL="198120" marR="45720" indent="-145415">
                        <a:lnSpc>
                          <a:spcPct val="107700"/>
                        </a:lnSpc>
                      </a:pPr>
                      <a:r>
                        <a:rPr sz="600" b="1" spc="-5" dirty="0">
                          <a:latin typeface="Calibri"/>
                          <a:cs typeface="Calibri"/>
                        </a:rPr>
                        <a:t>HF</a:t>
                      </a:r>
                      <a:r>
                        <a:rPr sz="600" b="1" spc="-65" dirty="0">
                          <a:latin typeface="Calibri"/>
                          <a:cs typeface="Calibri"/>
                        </a:rPr>
                        <a:t> </a:t>
                      </a:r>
                      <a:r>
                        <a:rPr sz="600" b="1" spc="-5" dirty="0">
                          <a:latin typeface="Calibri"/>
                          <a:cs typeface="Calibri"/>
                        </a:rPr>
                        <a:t>Long/Short  </a:t>
                      </a:r>
                      <a:r>
                        <a:rPr sz="600" b="1" spc="-10" dirty="0">
                          <a:latin typeface="Calibri"/>
                          <a:cs typeface="Calibri"/>
                        </a:rPr>
                        <a:t>11.7%</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extLst>
                  <a:ext uri="{0D108BD9-81ED-4DB2-BD59-A6C34878D82A}">
                    <a16:rowId xmlns:a16="http://schemas.microsoft.com/office/drawing/2014/main" val="10008"/>
                  </a:ext>
                </a:extLst>
              </a:tr>
              <a:tr h="344643">
                <a:tc>
                  <a:txBody>
                    <a:bodyPr/>
                    <a:lstStyle/>
                    <a:p>
                      <a:pPr>
                        <a:lnSpc>
                          <a:spcPct val="100000"/>
                        </a:lnSpc>
                        <a:spcBef>
                          <a:spcPts val="10"/>
                        </a:spcBef>
                      </a:pPr>
                      <a:endParaRPr sz="400">
                        <a:latin typeface="Times New Roman"/>
                        <a:cs typeface="Times New Roman"/>
                      </a:endParaRPr>
                    </a:p>
                    <a:p>
                      <a:pPr marL="198120" marR="83820" indent="-105410">
                        <a:lnSpc>
                          <a:spcPct val="107700"/>
                        </a:lnSpc>
                      </a:pPr>
                      <a:r>
                        <a:rPr sz="600" b="1" spc="-5" dirty="0">
                          <a:solidFill>
                            <a:srgbClr val="FFFFFF"/>
                          </a:solidFill>
                          <a:latin typeface="Calibri"/>
                          <a:cs typeface="Calibri"/>
                        </a:rPr>
                        <a:t>Private</a:t>
                      </a:r>
                      <a:r>
                        <a:rPr sz="600" b="1" spc="-60"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13.1%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spcBef>
                          <a:spcPts val="10"/>
                        </a:spcBef>
                      </a:pPr>
                      <a:endParaRPr sz="400">
                        <a:latin typeface="Times New Roman"/>
                        <a:cs typeface="Times New Roman"/>
                      </a:endParaRPr>
                    </a:p>
                    <a:p>
                      <a:pPr marL="138430" marR="107950" indent="-22860">
                        <a:lnSpc>
                          <a:spcPct val="107700"/>
                        </a:lnSpc>
                      </a:pPr>
                      <a:r>
                        <a:rPr sz="600" b="1" spc="-5" dirty="0">
                          <a:latin typeface="Calibri"/>
                          <a:cs typeface="Calibri"/>
                        </a:rPr>
                        <a:t>HF Fund</a:t>
                      </a:r>
                      <a:r>
                        <a:rPr sz="600" b="1" spc="-70" dirty="0">
                          <a:latin typeface="Calibri"/>
                          <a:cs typeface="Calibri"/>
                        </a:rPr>
                        <a:t> </a:t>
                      </a:r>
                      <a:r>
                        <a:rPr sz="600" b="1" spc="-10" dirty="0">
                          <a:latin typeface="Calibri"/>
                          <a:cs typeface="Calibri"/>
                        </a:rPr>
                        <a:t>of  </a:t>
                      </a:r>
                      <a:r>
                        <a:rPr sz="600" b="1" spc="-5" dirty="0">
                          <a:latin typeface="Calibri"/>
                          <a:cs typeface="Calibri"/>
                        </a:rPr>
                        <a:t>Funds</a:t>
                      </a:r>
                      <a:r>
                        <a:rPr sz="600" b="1" spc="-35" dirty="0">
                          <a:latin typeface="Calibri"/>
                          <a:cs typeface="Calibri"/>
                        </a:rPr>
                        <a:t> </a:t>
                      </a:r>
                      <a:r>
                        <a:rPr sz="600" b="1" spc="-10" dirty="0">
                          <a:latin typeface="Calibri"/>
                          <a:cs typeface="Calibri"/>
                        </a:rPr>
                        <a:t>9%</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spcBef>
                          <a:spcPts val="10"/>
                        </a:spcBef>
                      </a:pPr>
                      <a:endParaRPr sz="400">
                        <a:latin typeface="Times New Roman"/>
                        <a:cs typeface="Times New Roman"/>
                      </a:endParaRPr>
                    </a:p>
                    <a:p>
                      <a:pPr marL="106680" marR="98425" indent="8890">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55" dirty="0">
                          <a:latin typeface="Calibri"/>
                          <a:cs typeface="Calibri"/>
                        </a:rPr>
                        <a:t> </a:t>
                      </a:r>
                      <a:r>
                        <a:rPr sz="600" b="1" spc="-10" dirty="0">
                          <a:latin typeface="Calibri"/>
                          <a:cs typeface="Calibri"/>
                        </a:rPr>
                        <a:t>3.4%</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R2G</a:t>
                      </a:r>
                      <a:r>
                        <a:rPr sz="600" b="1" spc="-25" dirty="0">
                          <a:solidFill>
                            <a:srgbClr val="FFFFFF"/>
                          </a:solidFill>
                          <a:latin typeface="Calibri"/>
                          <a:cs typeface="Calibri"/>
                        </a:rPr>
                        <a:t> </a:t>
                      </a:r>
                      <a:r>
                        <a:rPr sz="600" b="1" spc="-5" dirty="0">
                          <a:solidFill>
                            <a:srgbClr val="FFFFFF"/>
                          </a:solidFill>
                          <a:latin typeface="Calibri"/>
                          <a:cs typeface="Calibri"/>
                        </a:rPr>
                        <a:t>‐1.4%</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pPr>
                      <a:endParaRPr sz="500" dirty="0">
                        <a:latin typeface="Times New Roman"/>
                        <a:cs typeface="Times New Roman"/>
                      </a:endParaRPr>
                    </a:p>
                    <a:p>
                      <a:pPr marL="139700">
                        <a:lnSpc>
                          <a:spcPct val="100000"/>
                        </a:lnSpc>
                        <a:spcBef>
                          <a:spcPts val="375"/>
                        </a:spcBef>
                      </a:pPr>
                      <a:r>
                        <a:rPr sz="600" b="1" spc="-10" dirty="0">
                          <a:latin typeface="Calibri"/>
                          <a:cs typeface="Calibri"/>
                        </a:rPr>
                        <a:t>R1G</a:t>
                      </a:r>
                      <a:r>
                        <a:rPr sz="600" b="1" spc="-20" dirty="0">
                          <a:latin typeface="Calibri"/>
                          <a:cs typeface="Calibri"/>
                        </a:rPr>
                        <a:t> </a:t>
                      </a:r>
                      <a:r>
                        <a:rPr sz="600" b="1" spc="-10" dirty="0">
                          <a:latin typeface="Calibri"/>
                          <a:cs typeface="Calibri"/>
                        </a:rPr>
                        <a:t>7.1%</a:t>
                      </a:r>
                      <a:endParaRPr sz="600" dirty="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9.3%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pPr>
                      <a:endParaRPr sz="500">
                        <a:latin typeface="Times New Roman"/>
                        <a:cs typeface="Times New Roman"/>
                      </a:endParaRPr>
                    </a:p>
                    <a:p>
                      <a:pPr marL="126364">
                        <a:lnSpc>
                          <a:spcPct val="100000"/>
                        </a:lnSpc>
                        <a:spcBef>
                          <a:spcPts val="375"/>
                        </a:spcBef>
                      </a:pPr>
                      <a:r>
                        <a:rPr sz="600" b="1" spc="-10" dirty="0">
                          <a:solidFill>
                            <a:srgbClr val="FFFFFF"/>
                          </a:solidFill>
                          <a:latin typeface="Calibri"/>
                          <a:cs typeface="Calibri"/>
                        </a:rPr>
                        <a:t>R2G</a:t>
                      </a:r>
                      <a:r>
                        <a:rPr sz="600" b="1" spc="-25" dirty="0">
                          <a:solidFill>
                            <a:srgbClr val="FFFFFF"/>
                          </a:solidFill>
                          <a:latin typeface="Calibri"/>
                          <a:cs typeface="Calibri"/>
                        </a:rPr>
                        <a:t> </a:t>
                      </a:r>
                      <a:r>
                        <a:rPr sz="600" b="1" spc="-5" dirty="0">
                          <a:solidFill>
                            <a:srgbClr val="FFFFFF"/>
                          </a:solidFill>
                          <a:latin typeface="Calibri"/>
                          <a:cs typeface="Calibri"/>
                        </a:rPr>
                        <a:t>‐9.3%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spcBef>
                          <a:spcPts val="10"/>
                        </a:spcBef>
                      </a:pPr>
                      <a:endParaRPr sz="400">
                        <a:latin typeface="Times New Roman"/>
                        <a:cs typeface="Times New Roman"/>
                      </a:endParaRPr>
                    </a:p>
                    <a:p>
                      <a:pPr marL="197485" marR="83820" indent="-105410">
                        <a:lnSpc>
                          <a:spcPct val="107700"/>
                        </a:lnSpc>
                      </a:pPr>
                      <a:r>
                        <a:rPr sz="600" b="1" spc="-5" dirty="0">
                          <a:solidFill>
                            <a:srgbClr val="FFFFFF"/>
                          </a:solidFill>
                          <a:latin typeface="Calibri"/>
                          <a:cs typeface="Calibri"/>
                        </a:rPr>
                        <a:t>Private</a:t>
                      </a:r>
                      <a:r>
                        <a:rPr sz="600" b="1" spc="-60"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15.2%</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spcBef>
                          <a:spcPts val="10"/>
                        </a:spcBef>
                      </a:pPr>
                      <a:endParaRPr sz="400">
                        <a:latin typeface="Times New Roman"/>
                        <a:cs typeface="Times New Roman"/>
                      </a:endParaRPr>
                    </a:p>
                    <a:p>
                      <a:pPr marL="133985" marR="66040" indent="-59690">
                        <a:lnSpc>
                          <a:spcPct val="107700"/>
                        </a:lnSpc>
                      </a:pPr>
                      <a:r>
                        <a:rPr sz="600" b="1" spc="-5" dirty="0">
                          <a:solidFill>
                            <a:srgbClr val="FFFFFF"/>
                          </a:solidFill>
                          <a:latin typeface="Calibri"/>
                          <a:cs typeface="Calibri"/>
                        </a:rPr>
                        <a:t>BBG US</a:t>
                      </a:r>
                      <a:r>
                        <a:rPr sz="600" b="1" spc="-90"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7.5%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8.6%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extLst>
                  <a:ext uri="{0D108BD9-81ED-4DB2-BD59-A6C34878D82A}">
                    <a16:rowId xmlns:a16="http://schemas.microsoft.com/office/drawing/2014/main" val="10009"/>
                  </a:ext>
                </a:extLst>
              </a:tr>
              <a:tr h="440830">
                <a:tc>
                  <a:txBody>
                    <a:bodyPr/>
                    <a:lstStyle/>
                    <a:p>
                      <a:pPr>
                        <a:lnSpc>
                          <a:spcPct val="100000"/>
                        </a:lnSpc>
                        <a:spcBef>
                          <a:spcPts val="10"/>
                        </a:spcBef>
                      </a:pPr>
                      <a:endParaRPr sz="400">
                        <a:latin typeface="Times New Roman"/>
                        <a:cs typeface="Times New Roman"/>
                      </a:endParaRPr>
                    </a:p>
                    <a:p>
                      <a:pPr marL="217804" marR="45720" indent="-165100">
                        <a:lnSpc>
                          <a:spcPct val="107700"/>
                        </a:lnSpc>
                      </a:pPr>
                      <a:r>
                        <a:rPr sz="600" b="1" spc="-5" dirty="0">
                          <a:latin typeface="Calibri"/>
                          <a:cs typeface="Calibri"/>
                        </a:rPr>
                        <a:t>HF</a:t>
                      </a:r>
                      <a:r>
                        <a:rPr sz="600" b="1" spc="-65" dirty="0">
                          <a:latin typeface="Calibri"/>
                          <a:cs typeface="Calibri"/>
                        </a:rPr>
                        <a:t> </a:t>
                      </a:r>
                      <a:r>
                        <a:rPr sz="600" b="1" spc="-5" dirty="0">
                          <a:latin typeface="Calibri"/>
                          <a:cs typeface="Calibri"/>
                        </a:rPr>
                        <a:t>Long/Short  </a:t>
                      </a:r>
                      <a:r>
                        <a:rPr sz="600" b="1" spc="-10" dirty="0">
                          <a:latin typeface="Calibri"/>
                          <a:cs typeface="Calibri"/>
                        </a:rPr>
                        <a:t>7.4%</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6.6%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2.4%</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R1V</a:t>
                      </a:r>
                      <a:r>
                        <a:rPr sz="600" b="1" spc="-20" dirty="0">
                          <a:latin typeface="Calibri"/>
                          <a:cs typeface="Calibri"/>
                        </a:rPr>
                        <a:t> </a:t>
                      </a:r>
                      <a:r>
                        <a:rPr sz="600" b="1" spc="-5" dirty="0">
                          <a:latin typeface="Calibri"/>
                          <a:cs typeface="Calibri"/>
                        </a:rPr>
                        <a:t>‐3.8%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6.5%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R2V</a:t>
                      </a:r>
                      <a:r>
                        <a:rPr sz="600" b="1" spc="-15" dirty="0">
                          <a:latin typeface="Calibri"/>
                          <a:cs typeface="Calibri"/>
                        </a:rPr>
                        <a:t> </a:t>
                      </a:r>
                      <a:r>
                        <a:rPr sz="600" b="1" spc="-10" dirty="0">
                          <a:latin typeface="Calibri"/>
                          <a:cs typeface="Calibri"/>
                        </a:rPr>
                        <a:t>7.8%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pPr>
                      <a:endParaRPr sz="500">
                        <a:latin typeface="Times New Roman"/>
                        <a:cs typeface="Times New Roman"/>
                      </a:endParaRPr>
                    </a:p>
                    <a:p>
                      <a:pPr marL="162560">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5" dirty="0">
                          <a:solidFill>
                            <a:srgbClr val="FFFFFF"/>
                          </a:solidFill>
                          <a:latin typeface="Calibri"/>
                          <a:cs typeface="Calibri"/>
                        </a:rPr>
                        <a:t>‐11%</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spcBef>
                          <a:spcPts val="10"/>
                        </a:spcBef>
                      </a:pPr>
                      <a:endParaRPr sz="400">
                        <a:latin typeface="Times New Roman"/>
                        <a:cs typeface="Times New Roman"/>
                      </a:endParaRPr>
                    </a:p>
                    <a:p>
                      <a:pPr marL="198120" marR="45720" indent="-144780">
                        <a:lnSpc>
                          <a:spcPct val="107700"/>
                        </a:lnSpc>
                      </a:pPr>
                      <a:r>
                        <a:rPr sz="600" b="1" spc="-5" dirty="0">
                          <a:latin typeface="Calibri"/>
                          <a:cs typeface="Calibri"/>
                        </a:rPr>
                        <a:t>HF</a:t>
                      </a:r>
                      <a:r>
                        <a:rPr sz="600" b="1" spc="-70" dirty="0">
                          <a:latin typeface="Calibri"/>
                          <a:cs typeface="Calibri"/>
                        </a:rPr>
                        <a:t> </a:t>
                      </a:r>
                      <a:r>
                        <a:rPr sz="600" b="1" spc="-5" dirty="0">
                          <a:latin typeface="Calibri"/>
                          <a:cs typeface="Calibri"/>
                        </a:rPr>
                        <a:t>Long/Short  </a:t>
                      </a:r>
                      <a:r>
                        <a:rPr sz="600" b="1" spc="-10" dirty="0">
                          <a:latin typeface="Calibri"/>
                          <a:cs typeface="Calibri"/>
                        </a:rPr>
                        <a:t>13.7%</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7.1%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spcBef>
                          <a:spcPts val="10"/>
                        </a:spcBef>
                      </a:pPr>
                      <a:endParaRPr sz="400">
                        <a:latin typeface="Times New Roman"/>
                        <a:cs typeface="Times New Roman"/>
                      </a:endParaRPr>
                    </a:p>
                    <a:p>
                      <a:pPr marL="106680" marR="98425" indent="8890">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55" dirty="0">
                          <a:latin typeface="Calibri"/>
                          <a:cs typeface="Calibri"/>
                        </a:rPr>
                        <a:t> </a:t>
                      </a:r>
                      <a:r>
                        <a:rPr sz="600" b="1" spc="-10" dirty="0">
                          <a:latin typeface="Calibri"/>
                          <a:cs typeface="Calibri"/>
                        </a:rPr>
                        <a:t>6.1%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extLst>
                  <a:ext uri="{0D108BD9-81ED-4DB2-BD59-A6C34878D82A}">
                    <a16:rowId xmlns:a16="http://schemas.microsoft.com/office/drawing/2014/main" val="10010"/>
                  </a:ext>
                </a:extLst>
              </a:tr>
              <a:tr h="440830">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7.3%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2.3%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spcBef>
                          <a:spcPts val="10"/>
                        </a:spcBef>
                      </a:pPr>
                      <a:endParaRPr sz="400">
                        <a:latin typeface="Times New Roman"/>
                        <a:cs typeface="Times New Roman"/>
                      </a:endParaRPr>
                    </a:p>
                    <a:p>
                      <a:pPr marL="217804" marR="45720" indent="-165100">
                        <a:lnSpc>
                          <a:spcPct val="107700"/>
                        </a:lnSpc>
                      </a:pPr>
                      <a:r>
                        <a:rPr sz="600" b="1" spc="-5" dirty="0">
                          <a:latin typeface="Calibri"/>
                          <a:cs typeface="Calibri"/>
                        </a:rPr>
                        <a:t>HF</a:t>
                      </a:r>
                      <a:r>
                        <a:rPr sz="600" b="1" spc="-65" dirty="0">
                          <a:latin typeface="Calibri"/>
                          <a:cs typeface="Calibri"/>
                        </a:rPr>
                        <a:t> </a:t>
                      </a:r>
                      <a:r>
                        <a:rPr sz="600" b="1" spc="-5" dirty="0">
                          <a:latin typeface="Calibri"/>
                          <a:cs typeface="Calibri"/>
                        </a:rPr>
                        <a:t>Long/Short  </a:t>
                      </a:r>
                      <a:r>
                        <a:rPr sz="600" b="1" spc="-10" dirty="0">
                          <a:latin typeface="Calibri"/>
                          <a:cs typeface="Calibri"/>
                        </a:rPr>
                        <a:t>1.8%</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5" dirty="0">
                          <a:solidFill>
                            <a:srgbClr val="FFFFFF"/>
                          </a:solidFill>
                          <a:latin typeface="Calibri"/>
                          <a:cs typeface="Calibri"/>
                        </a:rPr>
                        <a:t>‐4.4%</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spcBef>
                          <a:spcPts val="10"/>
                        </a:spcBef>
                      </a:pPr>
                      <a:endParaRPr sz="400">
                        <a:latin typeface="Times New Roman"/>
                        <a:cs typeface="Times New Roman"/>
                      </a:endParaRPr>
                    </a:p>
                    <a:p>
                      <a:pPr marL="217804" marR="45720" indent="-165100">
                        <a:lnSpc>
                          <a:spcPct val="107700"/>
                        </a:lnSpc>
                      </a:pPr>
                      <a:r>
                        <a:rPr sz="600" b="1" spc="-5" dirty="0">
                          <a:latin typeface="Calibri"/>
                          <a:cs typeface="Calibri"/>
                        </a:rPr>
                        <a:t>HF</a:t>
                      </a:r>
                      <a:r>
                        <a:rPr sz="600" b="1" spc="-65" dirty="0">
                          <a:latin typeface="Calibri"/>
                          <a:cs typeface="Calibri"/>
                        </a:rPr>
                        <a:t> </a:t>
                      </a:r>
                      <a:r>
                        <a:rPr sz="600" b="1" spc="-5" dirty="0">
                          <a:latin typeface="Calibri"/>
                          <a:cs typeface="Calibri"/>
                        </a:rPr>
                        <a:t>Long/Short  </a:t>
                      </a:r>
                      <a:r>
                        <a:rPr sz="600" b="1" spc="-10" dirty="0">
                          <a:latin typeface="Calibri"/>
                          <a:cs typeface="Calibri"/>
                        </a:rPr>
                        <a:t>5.5%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spcBef>
                          <a:spcPts val="10"/>
                        </a:spcBef>
                      </a:pPr>
                      <a:endParaRPr sz="400">
                        <a:latin typeface="Times New Roman"/>
                        <a:cs typeface="Times New Roman"/>
                      </a:endParaRPr>
                    </a:p>
                    <a:p>
                      <a:pPr marL="106680" marR="98425" indent="8890">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55" dirty="0">
                          <a:latin typeface="Calibri"/>
                          <a:cs typeface="Calibri"/>
                        </a:rPr>
                        <a:t> </a:t>
                      </a:r>
                      <a:r>
                        <a:rPr sz="600" b="1" spc="-10" dirty="0">
                          <a:latin typeface="Calibri"/>
                          <a:cs typeface="Calibri"/>
                        </a:rPr>
                        <a:t>7.8%</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spcBef>
                          <a:spcPts val="10"/>
                        </a:spcBef>
                      </a:pPr>
                      <a:endParaRPr sz="500">
                        <a:latin typeface="Times New Roman"/>
                        <a:cs typeface="Times New Roman"/>
                      </a:endParaRPr>
                    </a:p>
                    <a:p>
                      <a:pPr algn="ctr">
                        <a:lnSpc>
                          <a:spcPct val="100000"/>
                        </a:lnSpc>
                      </a:pPr>
                      <a:r>
                        <a:rPr sz="600" b="1" spc="-5" dirty="0">
                          <a:solidFill>
                            <a:srgbClr val="FFFFFF"/>
                          </a:solidFill>
                          <a:latin typeface="Calibri"/>
                          <a:cs typeface="Calibri"/>
                        </a:rPr>
                        <a:t>BBG Comdty</a:t>
                      </a:r>
                      <a:r>
                        <a:rPr sz="600" b="1" spc="-35" dirty="0">
                          <a:solidFill>
                            <a:srgbClr val="FFFFFF"/>
                          </a:solidFill>
                          <a:latin typeface="Calibri"/>
                          <a:cs typeface="Calibri"/>
                        </a:rPr>
                        <a:t> </a:t>
                      </a:r>
                      <a:r>
                        <a:rPr sz="600" b="1" spc="-5" dirty="0">
                          <a:solidFill>
                            <a:srgbClr val="FFFFFF"/>
                          </a:solidFill>
                          <a:latin typeface="Calibri"/>
                          <a:cs typeface="Calibri"/>
                        </a:rPr>
                        <a:t>‐</a:t>
                      </a:r>
                      <a:endParaRPr sz="600">
                        <a:latin typeface="Calibri"/>
                        <a:cs typeface="Calibri"/>
                      </a:endParaRPr>
                    </a:p>
                    <a:p>
                      <a:pPr marL="1270" algn="ctr">
                        <a:lnSpc>
                          <a:spcPct val="100000"/>
                        </a:lnSpc>
                        <a:spcBef>
                          <a:spcPts val="60"/>
                        </a:spcBef>
                      </a:pPr>
                      <a:r>
                        <a:rPr sz="600" b="1" spc="-10" dirty="0">
                          <a:solidFill>
                            <a:srgbClr val="FFFFFF"/>
                          </a:solidFill>
                          <a:latin typeface="Calibri"/>
                          <a:cs typeface="Calibri"/>
                        </a:rPr>
                        <a:t>11.2%</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spcBef>
                          <a:spcPts val="10"/>
                        </a:spcBef>
                      </a:pPr>
                      <a:endParaRPr sz="400">
                        <a:latin typeface="Times New Roman"/>
                        <a:cs typeface="Times New Roman"/>
                      </a:endParaRPr>
                    </a:p>
                    <a:p>
                      <a:pPr marL="133985" marR="64769" indent="-59690">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8.7%</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10" dirty="0">
                          <a:latin typeface="Calibri"/>
                          <a:cs typeface="Calibri"/>
                        </a:rPr>
                        <a:t>R2V</a:t>
                      </a:r>
                      <a:r>
                        <a:rPr sz="600" b="1" spc="-15" dirty="0">
                          <a:latin typeface="Calibri"/>
                          <a:cs typeface="Calibri"/>
                        </a:rPr>
                        <a:t> </a:t>
                      </a:r>
                      <a:r>
                        <a:rPr sz="600" b="1" spc="-10" dirty="0">
                          <a:latin typeface="Calibri"/>
                          <a:cs typeface="Calibri"/>
                        </a:rPr>
                        <a:t>4.6%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2.8%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extLst>
                  <a:ext uri="{0D108BD9-81ED-4DB2-BD59-A6C34878D82A}">
                    <a16:rowId xmlns:a16="http://schemas.microsoft.com/office/drawing/2014/main" val="10011"/>
                  </a:ext>
                </a:extLst>
              </a:tr>
              <a:tr h="344643">
                <a:tc>
                  <a:txBody>
                    <a:bodyPr/>
                    <a:lstStyle/>
                    <a:p>
                      <a:pPr>
                        <a:lnSpc>
                          <a:spcPct val="100000"/>
                        </a:lnSpc>
                        <a:spcBef>
                          <a:spcPts val="10"/>
                        </a:spcBef>
                      </a:pPr>
                      <a:endParaRPr sz="400">
                        <a:latin typeface="Times New Roman"/>
                        <a:cs typeface="Times New Roman"/>
                      </a:endParaRPr>
                    </a:p>
                    <a:p>
                      <a:pPr marL="106680" marR="98425" indent="8890">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55" dirty="0">
                          <a:latin typeface="Calibri"/>
                          <a:cs typeface="Calibri"/>
                        </a:rPr>
                        <a:t> </a:t>
                      </a:r>
                      <a:r>
                        <a:rPr sz="600" b="1" spc="-10" dirty="0">
                          <a:latin typeface="Calibri"/>
                          <a:cs typeface="Calibri"/>
                        </a:rPr>
                        <a:t>4.8%</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spcBef>
                          <a:spcPts val="10"/>
                        </a:spcBef>
                      </a:pPr>
                      <a:endParaRPr sz="400">
                        <a:latin typeface="Times New Roman"/>
                        <a:cs typeface="Times New Roman"/>
                      </a:endParaRPr>
                    </a:p>
                    <a:p>
                      <a:pPr marL="152400" marR="66040" indent="-78105">
                        <a:lnSpc>
                          <a:spcPct val="107700"/>
                        </a:lnSpc>
                      </a:pPr>
                      <a:r>
                        <a:rPr sz="600" b="1" spc="-5" dirty="0">
                          <a:solidFill>
                            <a:srgbClr val="FFFFFF"/>
                          </a:solidFill>
                          <a:latin typeface="Calibri"/>
                          <a:cs typeface="Calibri"/>
                        </a:rPr>
                        <a:t>BBG US</a:t>
                      </a:r>
                      <a:r>
                        <a:rPr sz="600" b="1" spc="-90"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5" dirty="0">
                          <a:solidFill>
                            <a:srgbClr val="FFFFFF"/>
                          </a:solidFill>
                          <a:latin typeface="Calibri"/>
                          <a:cs typeface="Calibri"/>
                        </a:rPr>
                        <a:t>‐2%</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MSCI EM</a:t>
                      </a:r>
                      <a:r>
                        <a:rPr sz="600" b="1" spc="-50" dirty="0">
                          <a:latin typeface="Calibri"/>
                          <a:cs typeface="Calibri"/>
                        </a:rPr>
                        <a:t> </a:t>
                      </a:r>
                      <a:r>
                        <a:rPr sz="600" b="1" spc="-5" dirty="0">
                          <a:latin typeface="Calibri"/>
                          <a:cs typeface="Calibri"/>
                        </a:rPr>
                        <a:t>‐1.8%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R2V</a:t>
                      </a:r>
                      <a:r>
                        <a:rPr sz="600" b="1" spc="-20" dirty="0">
                          <a:latin typeface="Calibri"/>
                          <a:cs typeface="Calibri"/>
                        </a:rPr>
                        <a:t> </a:t>
                      </a:r>
                      <a:r>
                        <a:rPr sz="600" b="1" spc="-5" dirty="0">
                          <a:latin typeface="Calibri"/>
                          <a:cs typeface="Calibri"/>
                        </a:rPr>
                        <a:t>‐7.5%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spcBef>
                          <a:spcPts val="10"/>
                        </a:spcBef>
                      </a:pPr>
                      <a:endParaRPr sz="400">
                        <a:latin typeface="Times New Roman"/>
                        <a:cs typeface="Times New Roman"/>
                      </a:endParaRPr>
                    </a:p>
                    <a:p>
                      <a:pPr marL="133985" marR="64769" indent="-59690">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2.6%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5.1%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pPr>
                      <a:endParaRPr sz="500">
                        <a:latin typeface="Times New Roman"/>
                        <a:cs typeface="Times New Roman"/>
                      </a:endParaRPr>
                    </a:p>
                    <a:p>
                      <a:pPr marL="107950">
                        <a:lnSpc>
                          <a:spcPct val="100000"/>
                        </a:lnSpc>
                        <a:spcBef>
                          <a:spcPts val="375"/>
                        </a:spcBef>
                      </a:pPr>
                      <a:r>
                        <a:rPr sz="600" b="1" spc="-10" dirty="0">
                          <a:latin typeface="Calibri"/>
                          <a:cs typeface="Calibri"/>
                        </a:rPr>
                        <a:t>R2V</a:t>
                      </a:r>
                      <a:r>
                        <a:rPr sz="600" b="1" spc="-20" dirty="0">
                          <a:latin typeface="Calibri"/>
                          <a:cs typeface="Calibri"/>
                        </a:rPr>
                        <a:t> </a:t>
                      </a:r>
                      <a:r>
                        <a:rPr sz="600" b="1" spc="-5" dirty="0">
                          <a:latin typeface="Calibri"/>
                          <a:cs typeface="Calibri"/>
                        </a:rPr>
                        <a:t>‐12.9%</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spcBef>
                          <a:spcPts val="10"/>
                        </a:spcBef>
                      </a:pPr>
                      <a:endParaRPr sz="400">
                        <a:latin typeface="Times New Roman"/>
                        <a:cs typeface="Times New Roman"/>
                      </a:endParaRPr>
                    </a:p>
                    <a:p>
                      <a:pPr marL="106680" marR="98425" indent="8890">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55" dirty="0">
                          <a:latin typeface="Calibri"/>
                          <a:cs typeface="Calibri"/>
                        </a:rPr>
                        <a:t> </a:t>
                      </a:r>
                      <a:r>
                        <a:rPr sz="600" b="1" spc="-10" dirty="0">
                          <a:latin typeface="Calibri"/>
                          <a:cs typeface="Calibri"/>
                        </a:rPr>
                        <a:t>8.4%</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R1V</a:t>
                      </a:r>
                      <a:r>
                        <a:rPr sz="600" b="1" spc="-15" dirty="0">
                          <a:latin typeface="Calibri"/>
                          <a:cs typeface="Calibri"/>
                        </a:rPr>
                        <a:t> </a:t>
                      </a:r>
                      <a:r>
                        <a:rPr sz="600" b="1" spc="-10" dirty="0">
                          <a:latin typeface="Calibri"/>
                          <a:cs typeface="Calibri"/>
                        </a:rPr>
                        <a:t>2.8%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spcBef>
                          <a:spcPts val="10"/>
                        </a:spcBef>
                      </a:pPr>
                      <a:endParaRPr sz="400">
                        <a:latin typeface="Times New Roman"/>
                        <a:cs typeface="Times New Roman"/>
                      </a:endParaRPr>
                    </a:p>
                    <a:p>
                      <a:pPr marL="121920" marR="64769" indent="-47625">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30" dirty="0">
                          <a:solidFill>
                            <a:srgbClr val="FFFFFF"/>
                          </a:solidFill>
                          <a:latin typeface="Calibri"/>
                          <a:cs typeface="Calibri"/>
                        </a:rPr>
                        <a:t> </a:t>
                      </a:r>
                      <a:r>
                        <a:rPr sz="600" b="1" spc="-5" dirty="0">
                          <a:solidFill>
                            <a:srgbClr val="FFFFFF"/>
                          </a:solidFill>
                          <a:latin typeface="Calibri"/>
                          <a:cs typeface="Calibri"/>
                        </a:rPr>
                        <a:t>‐1.5%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extLst>
                  <a:ext uri="{0D108BD9-81ED-4DB2-BD59-A6C34878D82A}">
                    <a16:rowId xmlns:a16="http://schemas.microsoft.com/office/drawing/2014/main" val="10012"/>
                  </a:ext>
                </a:extLst>
              </a:tr>
              <a:tr h="344643">
                <a:tc>
                  <a:txBody>
                    <a:bodyPr/>
                    <a:lstStyle/>
                    <a:p>
                      <a:pPr>
                        <a:lnSpc>
                          <a:spcPct val="100000"/>
                        </a:lnSpc>
                        <a:spcBef>
                          <a:spcPts val="10"/>
                        </a:spcBef>
                      </a:pPr>
                      <a:endParaRPr sz="400">
                        <a:latin typeface="Times New Roman"/>
                        <a:cs typeface="Times New Roman"/>
                      </a:endParaRPr>
                    </a:p>
                    <a:p>
                      <a:pPr marL="133985" marR="64769" indent="-59690">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4.2%</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MSCI EM</a:t>
                      </a:r>
                      <a:r>
                        <a:rPr sz="600" b="1" spc="-50" dirty="0">
                          <a:latin typeface="Calibri"/>
                          <a:cs typeface="Calibri"/>
                        </a:rPr>
                        <a:t> </a:t>
                      </a:r>
                      <a:r>
                        <a:rPr sz="600" b="1" spc="-5" dirty="0">
                          <a:latin typeface="Calibri"/>
                          <a:cs typeface="Calibri"/>
                        </a:rPr>
                        <a:t>‐2.3%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pPr>
                      <a:endParaRPr sz="500">
                        <a:latin typeface="Times New Roman"/>
                        <a:cs typeface="Times New Roman"/>
                      </a:endParaRPr>
                    </a:p>
                    <a:p>
                      <a:pPr marL="1905" algn="ctr">
                        <a:lnSpc>
                          <a:spcPct val="100000"/>
                        </a:lnSpc>
                        <a:spcBef>
                          <a:spcPts val="375"/>
                        </a:spcBef>
                      </a:pPr>
                      <a:r>
                        <a:rPr sz="600" b="1" spc="-5" dirty="0">
                          <a:latin typeface="Calibri"/>
                          <a:cs typeface="Calibri"/>
                        </a:rPr>
                        <a:t>MSCI EAFE</a:t>
                      </a:r>
                      <a:r>
                        <a:rPr sz="600" b="1" spc="-60" dirty="0">
                          <a:latin typeface="Calibri"/>
                          <a:cs typeface="Calibri"/>
                        </a:rPr>
                        <a:t> </a:t>
                      </a:r>
                      <a:r>
                        <a:rPr sz="600" b="1" spc="-5" dirty="0">
                          <a:latin typeface="Calibri"/>
                          <a:cs typeface="Calibri"/>
                        </a:rPr>
                        <a:t>‐4.5%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pPr>
                      <a:endParaRPr sz="500">
                        <a:latin typeface="Times New Roman"/>
                        <a:cs typeface="Times New Roman"/>
                      </a:endParaRPr>
                    </a:p>
                    <a:p>
                      <a:pPr marL="1905" algn="ctr">
                        <a:lnSpc>
                          <a:spcPct val="100000"/>
                        </a:lnSpc>
                        <a:spcBef>
                          <a:spcPts val="375"/>
                        </a:spcBef>
                      </a:pPr>
                      <a:r>
                        <a:rPr sz="600" b="1" spc="-5" dirty="0">
                          <a:latin typeface="Calibri"/>
                          <a:cs typeface="Calibri"/>
                        </a:rPr>
                        <a:t>MSCI EM</a:t>
                      </a:r>
                      <a:r>
                        <a:rPr sz="600" b="1" spc="-60" dirty="0">
                          <a:latin typeface="Calibri"/>
                          <a:cs typeface="Calibri"/>
                        </a:rPr>
                        <a:t> </a:t>
                      </a:r>
                      <a:r>
                        <a:rPr sz="600" b="1" spc="-5" dirty="0">
                          <a:latin typeface="Calibri"/>
                          <a:cs typeface="Calibri"/>
                        </a:rPr>
                        <a:t>‐14.6%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pPr>
                      <a:endParaRPr sz="500">
                        <a:latin typeface="Times New Roman"/>
                        <a:cs typeface="Times New Roman"/>
                      </a:endParaRPr>
                    </a:p>
                    <a:p>
                      <a:pPr marL="27305">
                        <a:lnSpc>
                          <a:spcPct val="100000"/>
                        </a:lnSpc>
                        <a:spcBef>
                          <a:spcPts val="375"/>
                        </a:spcBef>
                      </a:pPr>
                      <a:r>
                        <a:rPr sz="600" b="1" spc="-5" dirty="0">
                          <a:latin typeface="Calibri"/>
                          <a:cs typeface="Calibri"/>
                        </a:rPr>
                        <a:t>MSCI EAFE</a:t>
                      </a:r>
                      <a:r>
                        <a:rPr sz="600" b="1" spc="-45" dirty="0">
                          <a:latin typeface="Calibri"/>
                          <a:cs typeface="Calibri"/>
                        </a:rPr>
                        <a:t> </a:t>
                      </a:r>
                      <a:r>
                        <a:rPr sz="600" b="1" spc="-10" dirty="0">
                          <a:latin typeface="Calibri"/>
                          <a:cs typeface="Calibri"/>
                        </a:rPr>
                        <a:t>1.5%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spcBef>
                          <a:spcPts val="10"/>
                        </a:spcBef>
                      </a:pPr>
                      <a:endParaRPr sz="400">
                        <a:latin typeface="Times New Roman"/>
                        <a:cs typeface="Times New Roman"/>
                      </a:endParaRPr>
                    </a:p>
                    <a:p>
                      <a:pPr marL="133985" marR="64769" indent="-59690">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3.5%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spcBef>
                          <a:spcPts val="10"/>
                        </a:spcBef>
                      </a:pPr>
                      <a:endParaRPr sz="500">
                        <a:latin typeface="Times New Roman"/>
                        <a:cs typeface="Times New Roman"/>
                      </a:endParaRPr>
                    </a:p>
                    <a:p>
                      <a:pPr algn="ctr">
                        <a:lnSpc>
                          <a:spcPct val="100000"/>
                        </a:lnSpc>
                      </a:pPr>
                      <a:r>
                        <a:rPr sz="600" b="1" spc="-5" dirty="0">
                          <a:latin typeface="Calibri"/>
                          <a:cs typeface="Calibri"/>
                        </a:rPr>
                        <a:t>MSCI EAFE</a:t>
                      </a:r>
                      <a:r>
                        <a:rPr sz="600" b="1" spc="-35" dirty="0">
                          <a:latin typeface="Calibri"/>
                          <a:cs typeface="Calibri"/>
                        </a:rPr>
                        <a:t> </a:t>
                      </a:r>
                      <a:r>
                        <a:rPr sz="600" b="1" spc="-5" dirty="0">
                          <a:latin typeface="Calibri"/>
                          <a:cs typeface="Calibri"/>
                        </a:rPr>
                        <a:t>‐</a:t>
                      </a:r>
                      <a:endParaRPr sz="600">
                        <a:latin typeface="Calibri"/>
                        <a:cs typeface="Calibri"/>
                      </a:endParaRPr>
                    </a:p>
                    <a:p>
                      <a:pPr marL="1270" algn="ctr">
                        <a:lnSpc>
                          <a:spcPct val="100000"/>
                        </a:lnSpc>
                        <a:spcBef>
                          <a:spcPts val="60"/>
                        </a:spcBef>
                      </a:pPr>
                      <a:r>
                        <a:rPr sz="600" b="1" spc="-10" dirty="0">
                          <a:latin typeface="Calibri"/>
                          <a:cs typeface="Calibri"/>
                        </a:rPr>
                        <a:t>13.4%</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8.2%</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spcBef>
                          <a:spcPts val="10"/>
                        </a:spcBef>
                      </a:pPr>
                      <a:endParaRPr sz="500">
                        <a:latin typeface="Times New Roman"/>
                        <a:cs typeface="Times New Roman"/>
                      </a:endParaRPr>
                    </a:p>
                    <a:p>
                      <a:pPr algn="ctr">
                        <a:lnSpc>
                          <a:spcPct val="100000"/>
                        </a:lnSpc>
                      </a:pPr>
                      <a:r>
                        <a:rPr sz="600" b="1" spc="-5" dirty="0">
                          <a:solidFill>
                            <a:srgbClr val="FFFFFF"/>
                          </a:solidFill>
                          <a:latin typeface="Calibri"/>
                          <a:cs typeface="Calibri"/>
                        </a:rPr>
                        <a:t>BBG Comdty</a:t>
                      </a:r>
                      <a:r>
                        <a:rPr sz="600" b="1" spc="-35" dirty="0">
                          <a:solidFill>
                            <a:srgbClr val="FFFFFF"/>
                          </a:solidFill>
                          <a:latin typeface="Calibri"/>
                          <a:cs typeface="Calibri"/>
                        </a:rPr>
                        <a:t> </a:t>
                      </a:r>
                      <a:r>
                        <a:rPr sz="600" b="1" spc="-5" dirty="0">
                          <a:solidFill>
                            <a:srgbClr val="FFFFFF"/>
                          </a:solidFill>
                          <a:latin typeface="Calibri"/>
                          <a:cs typeface="Calibri"/>
                        </a:rPr>
                        <a:t>‐</a:t>
                      </a:r>
                      <a:endParaRPr sz="600">
                        <a:latin typeface="Calibri"/>
                        <a:cs typeface="Calibri"/>
                      </a:endParaRPr>
                    </a:p>
                    <a:p>
                      <a:pPr algn="ctr">
                        <a:lnSpc>
                          <a:spcPct val="100000"/>
                        </a:lnSpc>
                        <a:spcBef>
                          <a:spcPts val="60"/>
                        </a:spcBef>
                      </a:pPr>
                      <a:r>
                        <a:rPr sz="600" b="1" spc="-10" dirty="0">
                          <a:solidFill>
                            <a:srgbClr val="FFFFFF"/>
                          </a:solidFill>
                          <a:latin typeface="Calibri"/>
                          <a:cs typeface="Calibri"/>
                        </a:rPr>
                        <a:t>3.1%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MSCI EM</a:t>
                      </a:r>
                      <a:r>
                        <a:rPr sz="600" b="1" spc="-50" dirty="0">
                          <a:latin typeface="Calibri"/>
                          <a:cs typeface="Calibri"/>
                        </a:rPr>
                        <a:t> </a:t>
                      </a:r>
                      <a:r>
                        <a:rPr sz="600" b="1" spc="-5" dirty="0">
                          <a:latin typeface="Calibri"/>
                          <a:cs typeface="Calibri"/>
                        </a:rPr>
                        <a:t>‐2.2%</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extLst>
                  <a:ext uri="{0D108BD9-81ED-4DB2-BD59-A6C34878D82A}">
                    <a16:rowId xmlns:a16="http://schemas.microsoft.com/office/drawing/2014/main" val="10013"/>
                  </a:ext>
                </a:extLst>
              </a:tr>
              <a:tr h="344643">
                <a:tc>
                  <a:txBody>
                    <a:bodyPr/>
                    <a:lstStyle/>
                    <a:p>
                      <a:pPr>
                        <a:lnSpc>
                          <a:spcPct val="100000"/>
                        </a:lnSpc>
                        <a:spcBef>
                          <a:spcPts val="10"/>
                        </a:spcBef>
                      </a:pPr>
                      <a:endParaRPr sz="500">
                        <a:latin typeface="Times New Roman"/>
                        <a:cs typeface="Times New Roman"/>
                      </a:endParaRPr>
                    </a:p>
                    <a:p>
                      <a:pPr algn="ctr">
                        <a:lnSpc>
                          <a:spcPct val="100000"/>
                        </a:lnSpc>
                      </a:pPr>
                      <a:r>
                        <a:rPr sz="600" b="1" spc="-5" dirty="0">
                          <a:solidFill>
                            <a:srgbClr val="FFFFFF"/>
                          </a:solidFill>
                          <a:latin typeface="Calibri"/>
                          <a:cs typeface="Calibri"/>
                        </a:rPr>
                        <a:t>BBG Comdty</a:t>
                      </a:r>
                      <a:r>
                        <a:rPr sz="600" b="1" spc="-35" dirty="0">
                          <a:solidFill>
                            <a:srgbClr val="FFFFFF"/>
                          </a:solidFill>
                          <a:latin typeface="Calibri"/>
                          <a:cs typeface="Calibri"/>
                        </a:rPr>
                        <a:t> </a:t>
                      </a:r>
                      <a:r>
                        <a:rPr sz="600" b="1" spc="-5" dirty="0">
                          <a:solidFill>
                            <a:srgbClr val="FFFFFF"/>
                          </a:solidFill>
                          <a:latin typeface="Calibri"/>
                          <a:cs typeface="Calibri"/>
                        </a:rPr>
                        <a:t>‐</a:t>
                      </a:r>
                      <a:endParaRPr sz="600">
                        <a:latin typeface="Calibri"/>
                        <a:cs typeface="Calibri"/>
                      </a:endParaRPr>
                    </a:p>
                    <a:p>
                      <a:pPr algn="ctr">
                        <a:lnSpc>
                          <a:spcPct val="100000"/>
                        </a:lnSpc>
                        <a:spcBef>
                          <a:spcPts val="60"/>
                        </a:spcBef>
                      </a:pPr>
                      <a:r>
                        <a:rPr sz="600" b="1" spc="-10" dirty="0">
                          <a:solidFill>
                            <a:srgbClr val="FFFFFF"/>
                          </a:solidFill>
                          <a:latin typeface="Calibri"/>
                          <a:cs typeface="Calibri"/>
                        </a:rPr>
                        <a:t>1.1%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spcBef>
                          <a:spcPts val="10"/>
                        </a:spcBef>
                      </a:pPr>
                      <a:endParaRPr sz="500">
                        <a:latin typeface="Times New Roman"/>
                        <a:cs typeface="Times New Roman"/>
                      </a:endParaRPr>
                    </a:p>
                    <a:p>
                      <a:pPr algn="ctr">
                        <a:lnSpc>
                          <a:spcPct val="100000"/>
                        </a:lnSpc>
                      </a:pPr>
                      <a:r>
                        <a:rPr sz="600" b="1" spc="-5" dirty="0">
                          <a:solidFill>
                            <a:srgbClr val="FFFFFF"/>
                          </a:solidFill>
                          <a:latin typeface="Calibri"/>
                          <a:cs typeface="Calibri"/>
                        </a:rPr>
                        <a:t>BBG Comdty</a:t>
                      </a:r>
                      <a:r>
                        <a:rPr sz="600" b="1" spc="-35" dirty="0">
                          <a:solidFill>
                            <a:srgbClr val="FFFFFF"/>
                          </a:solidFill>
                          <a:latin typeface="Calibri"/>
                          <a:cs typeface="Calibri"/>
                        </a:rPr>
                        <a:t> </a:t>
                      </a:r>
                      <a:r>
                        <a:rPr sz="600" b="1" spc="-5" dirty="0">
                          <a:solidFill>
                            <a:srgbClr val="FFFFFF"/>
                          </a:solidFill>
                          <a:latin typeface="Calibri"/>
                          <a:cs typeface="Calibri"/>
                        </a:rPr>
                        <a:t>‐</a:t>
                      </a:r>
                      <a:endParaRPr sz="600">
                        <a:latin typeface="Calibri"/>
                        <a:cs typeface="Calibri"/>
                      </a:endParaRPr>
                    </a:p>
                    <a:p>
                      <a:pPr algn="ctr">
                        <a:lnSpc>
                          <a:spcPct val="100000"/>
                        </a:lnSpc>
                        <a:spcBef>
                          <a:spcPts val="60"/>
                        </a:spcBef>
                      </a:pPr>
                      <a:r>
                        <a:rPr sz="600" b="1" spc="-10" dirty="0">
                          <a:solidFill>
                            <a:srgbClr val="FFFFFF"/>
                          </a:solidFill>
                          <a:latin typeface="Calibri"/>
                          <a:cs typeface="Calibri"/>
                        </a:rPr>
                        <a:t>9.5%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spcBef>
                          <a:spcPts val="10"/>
                        </a:spcBef>
                      </a:pPr>
                      <a:endParaRPr sz="500">
                        <a:latin typeface="Times New Roman"/>
                        <a:cs typeface="Times New Roman"/>
                      </a:endParaRPr>
                    </a:p>
                    <a:p>
                      <a:pPr algn="ctr">
                        <a:lnSpc>
                          <a:spcPct val="100000"/>
                        </a:lnSpc>
                      </a:pPr>
                      <a:r>
                        <a:rPr sz="600" b="1" spc="-5" dirty="0">
                          <a:solidFill>
                            <a:srgbClr val="FFFFFF"/>
                          </a:solidFill>
                          <a:latin typeface="Calibri"/>
                          <a:cs typeface="Calibri"/>
                        </a:rPr>
                        <a:t>BBG Comdty</a:t>
                      </a:r>
                      <a:r>
                        <a:rPr sz="600" b="1" spc="-35" dirty="0">
                          <a:solidFill>
                            <a:srgbClr val="FFFFFF"/>
                          </a:solidFill>
                          <a:latin typeface="Calibri"/>
                          <a:cs typeface="Calibri"/>
                        </a:rPr>
                        <a:t> </a:t>
                      </a:r>
                      <a:r>
                        <a:rPr sz="600" b="1" spc="-5" dirty="0">
                          <a:solidFill>
                            <a:srgbClr val="FFFFFF"/>
                          </a:solidFill>
                          <a:latin typeface="Calibri"/>
                          <a:cs typeface="Calibri"/>
                        </a:rPr>
                        <a:t>‐</a:t>
                      </a:r>
                      <a:endParaRPr sz="600">
                        <a:latin typeface="Calibri"/>
                        <a:cs typeface="Calibri"/>
                      </a:endParaRPr>
                    </a:p>
                    <a:p>
                      <a:pPr algn="ctr">
                        <a:lnSpc>
                          <a:spcPct val="100000"/>
                        </a:lnSpc>
                        <a:spcBef>
                          <a:spcPts val="60"/>
                        </a:spcBef>
                      </a:pPr>
                      <a:r>
                        <a:rPr sz="600" b="1" spc="-10" dirty="0">
                          <a:solidFill>
                            <a:srgbClr val="FFFFFF"/>
                          </a:solidFill>
                          <a:latin typeface="Calibri"/>
                          <a:cs typeface="Calibri"/>
                        </a:rPr>
                        <a:t>17%</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spcBef>
                          <a:spcPts val="10"/>
                        </a:spcBef>
                      </a:pPr>
                      <a:endParaRPr sz="500">
                        <a:latin typeface="Times New Roman"/>
                        <a:cs typeface="Times New Roman"/>
                      </a:endParaRPr>
                    </a:p>
                    <a:p>
                      <a:pPr algn="ctr">
                        <a:lnSpc>
                          <a:spcPct val="100000"/>
                        </a:lnSpc>
                      </a:pPr>
                      <a:r>
                        <a:rPr sz="600" b="1" spc="-5" dirty="0">
                          <a:solidFill>
                            <a:srgbClr val="FFFFFF"/>
                          </a:solidFill>
                          <a:latin typeface="Calibri"/>
                          <a:cs typeface="Calibri"/>
                        </a:rPr>
                        <a:t>BBG Comdty</a:t>
                      </a:r>
                      <a:r>
                        <a:rPr sz="600" b="1" spc="-35" dirty="0">
                          <a:solidFill>
                            <a:srgbClr val="FFFFFF"/>
                          </a:solidFill>
                          <a:latin typeface="Calibri"/>
                          <a:cs typeface="Calibri"/>
                        </a:rPr>
                        <a:t> </a:t>
                      </a:r>
                      <a:r>
                        <a:rPr sz="600" b="1" spc="-5" dirty="0">
                          <a:solidFill>
                            <a:srgbClr val="FFFFFF"/>
                          </a:solidFill>
                          <a:latin typeface="Calibri"/>
                          <a:cs typeface="Calibri"/>
                        </a:rPr>
                        <a:t>‐</a:t>
                      </a:r>
                      <a:endParaRPr sz="600">
                        <a:latin typeface="Calibri"/>
                        <a:cs typeface="Calibri"/>
                      </a:endParaRPr>
                    </a:p>
                    <a:p>
                      <a:pPr marL="1270" algn="ctr">
                        <a:lnSpc>
                          <a:spcPct val="100000"/>
                        </a:lnSpc>
                        <a:spcBef>
                          <a:spcPts val="60"/>
                        </a:spcBef>
                      </a:pPr>
                      <a:r>
                        <a:rPr sz="600" b="1" spc="-10" dirty="0">
                          <a:solidFill>
                            <a:srgbClr val="FFFFFF"/>
                          </a:solidFill>
                          <a:latin typeface="Calibri"/>
                          <a:cs typeface="Calibri"/>
                        </a:rPr>
                        <a:t>24.7%</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spcBef>
                          <a:spcPts val="10"/>
                        </a:spcBef>
                      </a:pPr>
                      <a:endParaRPr sz="400">
                        <a:latin typeface="Times New Roman"/>
                        <a:cs typeface="Times New Roman"/>
                      </a:endParaRPr>
                    </a:p>
                    <a:p>
                      <a:pPr marL="106045" marR="98425" indent="8890">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55" dirty="0">
                          <a:latin typeface="Calibri"/>
                          <a:cs typeface="Calibri"/>
                        </a:rPr>
                        <a:t> </a:t>
                      </a:r>
                      <a:r>
                        <a:rPr sz="600" b="1" spc="-10" dirty="0">
                          <a:latin typeface="Calibri"/>
                          <a:cs typeface="Calibri"/>
                        </a:rPr>
                        <a:t>0.5%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spcBef>
                          <a:spcPts val="10"/>
                        </a:spcBef>
                      </a:pPr>
                      <a:endParaRPr sz="400">
                        <a:latin typeface="Times New Roman"/>
                        <a:cs typeface="Times New Roman"/>
                      </a:endParaRPr>
                    </a:p>
                    <a:p>
                      <a:pPr marL="219075" marR="76200" indent="-134620">
                        <a:lnSpc>
                          <a:spcPct val="107700"/>
                        </a:lnSpc>
                      </a:pPr>
                      <a:r>
                        <a:rPr sz="600" b="1" spc="-5" dirty="0">
                          <a:solidFill>
                            <a:srgbClr val="FFFFFF"/>
                          </a:solidFill>
                          <a:latin typeface="Calibri"/>
                          <a:cs typeface="Calibri"/>
                        </a:rPr>
                        <a:t>BBG</a:t>
                      </a:r>
                      <a:r>
                        <a:rPr sz="600" b="1" spc="-75" dirty="0">
                          <a:solidFill>
                            <a:srgbClr val="FFFFFF"/>
                          </a:solidFill>
                          <a:latin typeface="Calibri"/>
                          <a:cs typeface="Calibri"/>
                        </a:rPr>
                        <a:t> </a:t>
                      </a:r>
                      <a:r>
                        <a:rPr sz="600" b="1" spc="-5" dirty="0">
                          <a:solidFill>
                            <a:srgbClr val="FFFFFF"/>
                          </a:solidFill>
                          <a:latin typeface="Calibri"/>
                          <a:cs typeface="Calibri"/>
                        </a:rPr>
                        <a:t>Comdty  </a:t>
                      </a:r>
                      <a:r>
                        <a:rPr sz="600" b="1" spc="-10" dirty="0">
                          <a:solidFill>
                            <a:srgbClr val="FFFFFF"/>
                          </a:solidFill>
                          <a:latin typeface="Calibri"/>
                          <a:cs typeface="Calibri"/>
                        </a:rPr>
                        <a:t>1.7%</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pPr>
                      <a:endParaRPr sz="500">
                        <a:latin typeface="Times New Roman"/>
                        <a:cs typeface="Times New Roman"/>
                      </a:endParaRPr>
                    </a:p>
                    <a:p>
                      <a:pPr marR="13335" algn="r">
                        <a:lnSpc>
                          <a:spcPct val="100000"/>
                        </a:lnSpc>
                        <a:spcBef>
                          <a:spcPts val="375"/>
                        </a:spcBef>
                      </a:pPr>
                      <a:r>
                        <a:rPr sz="600" b="1" spc="-5" dirty="0">
                          <a:latin typeface="Calibri"/>
                          <a:cs typeface="Calibri"/>
                        </a:rPr>
                        <a:t>MSCI EM</a:t>
                      </a:r>
                      <a:r>
                        <a:rPr sz="600" b="1" spc="-90" dirty="0">
                          <a:latin typeface="Calibri"/>
                          <a:cs typeface="Calibri"/>
                        </a:rPr>
                        <a:t> </a:t>
                      </a:r>
                      <a:r>
                        <a:rPr sz="600" b="1" spc="-5" dirty="0">
                          <a:latin typeface="Calibri"/>
                          <a:cs typeface="Calibri"/>
                        </a:rPr>
                        <a:t>‐14.2%</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spcBef>
                          <a:spcPts val="10"/>
                        </a:spcBef>
                      </a:pPr>
                      <a:endParaRPr sz="400">
                        <a:latin typeface="Times New Roman"/>
                        <a:cs typeface="Times New Roman"/>
                      </a:endParaRPr>
                    </a:p>
                    <a:p>
                      <a:pPr marL="219075" marR="76200" indent="-134620">
                        <a:lnSpc>
                          <a:spcPct val="107700"/>
                        </a:lnSpc>
                      </a:pPr>
                      <a:r>
                        <a:rPr sz="600" b="1" spc="-5" dirty="0">
                          <a:solidFill>
                            <a:srgbClr val="FFFFFF"/>
                          </a:solidFill>
                          <a:latin typeface="Calibri"/>
                          <a:cs typeface="Calibri"/>
                        </a:rPr>
                        <a:t>BBG</a:t>
                      </a:r>
                      <a:r>
                        <a:rPr sz="600" b="1" spc="-75" dirty="0">
                          <a:solidFill>
                            <a:srgbClr val="FFFFFF"/>
                          </a:solidFill>
                          <a:latin typeface="Calibri"/>
                          <a:cs typeface="Calibri"/>
                        </a:rPr>
                        <a:t> </a:t>
                      </a:r>
                      <a:r>
                        <a:rPr sz="600" b="1" spc="-5" dirty="0">
                          <a:solidFill>
                            <a:srgbClr val="FFFFFF"/>
                          </a:solidFill>
                          <a:latin typeface="Calibri"/>
                          <a:cs typeface="Calibri"/>
                        </a:rPr>
                        <a:t>Comdty  </a:t>
                      </a:r>
                      <a:r>
                        <a:rPr sz="600" b="1" spc="-10" dirty="0">
                          <a:solidFill>
                            <a:srgbClr val="FFFFFF"/>
                          </a:solidFill>
                          <a:latin typeface="Calibri"/>
                          <a:cs typeface="Calibri"/>
                        </a:rPr>
                        <a:t>7.7%</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REITs</a:t>
                      </a:r>
                      <a:r>
                        <a:rPr sz="600" b="1" spc="-15" dirty="0">
                          <a:latin typeface="Calibri"/>
                          <a:cs typeface="Calibri"/>
                        </a:rPr>
                        <a:t> </a:t>
                      </a:r>
                      <a:r>
                        <a:rPr sz="600" b="1" spc="-5" dirty="0">
                          <a:latin typeface="Calibri"/>
                          <a:cs typeface="Calibri"/>
                        </a:rPr>
                        <a:t>‐6%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pPr>
                      <a:endParaRPr sz="500" dirty="0">
                        <a:latin typeface="Times New Roman"/>
                        <a:cs typeface="Times New Roman"/>
                      </a:endParaRPr>
                    </a:p>
                    <a:p>
                      <a:pPr marL="635" algn="ctr">
                        <a:lnSpc>
                          <a:spcPct val="100000"/>
                        </a:lnSpc>
                        <a:spcBef>
                          <a:spcPts val="375"/>
                        </a:spcBef>
                      </a:pPr>
                      <a:r>
                        <a:rPr sz="600" b="1" spc="-5" dirty="0">
                          <a:solidFill>
                            <a:srgbClr val="FFFFFF"/>
                          </a:solidFill>
                          <a:latin typeface="Calibri"/>
                          <a:cs typeface="Calibri"/>
                        </a:rPr>
                        <a:t>Private Eqty</a:t>
                      </a:r>
                      <a:r>
                        <a:rPr sz="600" b="1" spc="-45" dirty="0">
                          <a:solidFill>
                            <a:srgbClr val="FFFFFF"/>
                          </a:solidFill>
                          <a:latin typeface="Calibri"/>
                          <a:cs typeface="Calibri"/>
                        </a:rPr>
                        <a:t> </a:t>
                      </a:r>
                      <a:r>
                        <a:rPr sz="600" b="1" spc="-5" dirty="0">
                          <a:solidFill>
                            <a:srgbClr val="FFFFFF"/>
                          </a:solidFill>
                          <a:latin typeface="Calibri"/>
                          <a:cs typeface="Calibri"/>
                        </a:rPr>
                        <a:t>N/A</a:t>
                      </a:r>
                      <a:endParaRPr sz="600" dirty="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extLst>
                  <a:ext uri="{0D108BD9-81ED-4DB2-BD59-A6C34878D82A}">
                    <a16:rowId xmlns:a16="http://schemas.microsoft.com/office/drawing/2014/main" val="10014"/>
                  </a:ext>
                </a:extLst>
              </a:tr>
            </a:tbl>
          </a:graphicData>
        </a:graphic>
      </p:graphicFrame>
      <p:graphicFrame>
        <p:nvGraphicFramePr>
          <p:cNvPr id="5" name="object 5"/>
          <p:cNvGraphicFramePr>
            <a:graphicFrameLocks noGrp="1"/>
          </p:cNvGraphicFramePr>
          <p:nvPr>
            <p:extLst>
              <p:ext uri="{D42A27DB-BD31-4B8C-83A1-F6EECF244321}">
                <p14:modId xmlns:p14="http://schemas.microsoft.com/office/powerpoint/2010/main" val="1501282658"/>
              </p:ext>
            </p:extLst>
          </p:nvPr>
        </p:nvGraphicFramePr>
        <p:xfrm>
          <a:off x="7466255" y="981075"/>
          <a:ext cx="2641784" cy="5615464"/>
        </p:xfrm>
        <a:graphic>
          <a:graphicData uri="http://schemas.openxmlformats.org/drawingml/2006/table">
            <a:tbl>
              <a:tblPr firstRow="1" bandRow="1">
                <a:tableStyleId>{2D5ABB26-0587-4C30-8999-92F81FD0307C}</a:tableStyleId>
              </a:tblPr>
              <a:tblGrid>
                <a:gridCol w="528357">
                  <a:extLst>
                    <a:ext uri="{9D8B030D-6E8A-4147-A177-3AD203B41FA5}">
                      <a16:colId xmlns:a16="http://schemas.microsoft.com/office/drawing/2014/main" val="20000"/>
                    </a:ext>
                  </a:extLst>
                </a:gridCol>
                <a:gridCol w="528357">
                  <a:extLst>
                    <a:ext uri="{9D8B030D-6E8A-4147-A177-3AD203B41FA5}">
                      <a16:colId xmlns:a16="http://schemas.microsoft.com/office/drawing/2014/main" val="20001"/>
                    </a:ext>
                  </a:extLst>
                </a:gridCol>
                <a:gridCol w="528356">
                  <a:extLst>
                    <a:ext uri="{9D8B030D-6E8A-4147-A177-3AD203B41FA5}">
                      <a16:colId xmlns:a16="http://schemas.microsoft.com/office/drawing/2014/main" val="20002"/>
                    </a:ext>
                  </a:extLst>
                </a:gridCol>
                <a:gridCol w="528357">
                  <a:extLst>
                    <a:ext uri="{9D8B030D-6E8A-4147-A177-3AD203B41FA5}">
                      <a16:colId xmlns:a16="http://schemas.microsoft.com/office/drawing/2014/main" val="20003"/>
                    </a:ext>
                  </a:extLst>
                </a:gridCol>
                <a:gridCol w="528357">
                  <a:extLst>
                    <a:ext uri="{9D8B030D-6E8A-4147-A177-3AD203B41FA5}">
                      <a16:colId xmlns:a16="http://schemas.microsoft.com/office/drawing/2014/main" val="20004"/>
                    </a:ext>
                  </a:extLst>
                </a:gridCol>
              </a:tblGrid>
              <a:tr h="398594">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R2V</a:t>
                      </a:r>
                      <a:r>
                        <a:rPr sz="600" b="1" spc="-15" dirty="0">
                          <a:latin typeface="Calibri"/>
                          <a:cs typeface="Calibri"/>
                        </a:rPr>
                        <a:t> </a:t>
                      </a:r>
                      <a:r>
                        <a:rPr sz="600" b="1" spc="-10" dirty="0">
                          <a:latin typeface="Calibri"/>
                          <a:cs typeface="Calibri"/>
                        </a:rPr>
                        <a:t>63.9%</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R1G</a:t>
                      </a:r>
                      <a:r>
                        <a:rPr sz="600" b="1" spc="-20" dirty="0">
                          <a:latin typeface="Calibri"/>
                          <a:cs typeface="Calibri"/>
                        </a:rPr>
                        <a:t> </a:t>
                      </a:r>
                      <a:r>
                        <a:rPr sz="600" b="1" spc="-10" dirty="0">
                          <a:latin typeface="Calibri"/>
                          <a:cs typeface="Calibri"/>
                        </a:rPr>
                        <a:t>22.8%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R1G</a:t>
                      </a:r>
                      <a:r>
                        <a:rPr sz="600" b="1" spc="-20" dirty="0">
                          <a:latin typeface="Calibri"/>
                          <a:cs typeface="Calibri"/>
                        </a:rPr>
                        <a:t> </a:t>
                      </a:r>
                      <a:r>
                        <a:rPr sz="600" b="1" spc="-10" dirty="0">
                          <a:latin typeface="Calibri"/>
                          <a:cs typeface="Calibri"/>
                        </a:rPr>
                        <a:t>19.7%</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R1G</a:t>
                      </a:r>
                      <a:r>
                        <a:rPr sz="600" b="1" spc="-20" dirty="0">
                          <a:latin typeface="Calibri"/>
                          <a:cs typeface="Calibri"/>
                        </a:rPr>
                        <a:t> </a:t>
                      </a:r>
                      <a:r>
                        <a:rPr sz="600" b="1" spc="-10" dirty="0">
                          <a:latin typeface="Calibri"/>
                          <a:cs typeface="Calibri"/>
                        </a:rPr>
                        <a:t>13.3%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pPr>
                      <a:endParaRPr sz="500">
                        <a:latin typeface="Times New Roman"/>
                        <a:cs typeface="Times New Roman"/>
                      </a:endParaRPr>
                    </a:p>
                    <a:p>
                      <a:pPr marR="27305" algn="r">
                        <a:lnSpc>
                          <a:spcPct val="100000"/>
                        </a:lnSpc>
                        <a:spcBef>
                          <a:spcPts val="375"/>
                        </a:spcBef>
                      </a:pPr>
                      <a:r>
                        <a:rPr sz="600" b="1" spc="-5" dirty="0">
                          <a:latin typeface="Calibri"/>
                          <a:cs typeface="Calibri"/>
                        </a:rPr>
                        <a:t>MSCI EM</a:t>
                      </a:r>
                      <a:r>
                        <a:rPr sz="600" b="1" spc="-75" dirty="0">
                          <a:latin typeface="Calibri"/>
                          <a:cs typeface="Calibri"/>
                        </a:rPr>
                        <a:t> </a:t>
                      </a:r>
                      <a:r>
                        <a:rPr sz="600" b="1" spc="-10" dirty="0">
                          <a:latin typeface="Calibri"/>
                          <a:cs typeface="Calibri"/>
                        </a:rPr>
                        <a:t>11.3%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extLst>
                  <a:ext uri="{0D108BD9-81ED-4DB2-BD59-A6C34878D82A}">
                    <a16:rowId xmlns:a16="http://schemas.microsoft.com/office/drawing/2014/main" val="10000"/>
                  </a:ext>
                </a:extLst>
              </a:tr>
              <a:tr h="337521">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47.7%</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S&amp;P 500</a:t>
                      </a:r>
                      <a:r>
                        <a:rPr sz="600" b="1" spc="-40" dirty="0">
                          <a:latin typeface="Calibri"/>
                          <a:cs typeface="Calibri"/>
                        </a:rPr>
                        <a:t> </a:t>
                      </a:r>
                      <a:r>
                        <a:rPr sz="600" b="1" spc="-10" dirty="0">
                          <a:latin typeface="Calibri"/>
                          <a:cs typeface="Calibri"/>
                        </a:rPr>
                        <a:t>16.9%</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S&amp;P 500</a:t>
                      </a:r>
                      <a:r>
                        <a:rPr sz="600" b="1" spc="-40" dirty="0">
                          <a:latin typeface="Calibri"/>
                          <a:cs typeface="Calibri"/>
                        </a:rPr>
                        <a:t> </a:t>
                      </a:r>
                      <a:r>
                        <a:rPr sz="600" b="1" spc="-10" dirty="0">
                          <a:latin typeface="Calibri"/>
                          <a:cs typeface="Calibri"/>
                        </a:rPr>
                        <a:t>16.6%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spcBef>
                          <a:spcPts val="10"/>
                        </a:spcBef>
                      </a:pPr>
                      <a:endParaRPr sz="400">
                        <a:latin typeface="Times New Roman"/>
                        <a:cs typeface="Times New Roman"/>
                      </a:endParaRPr>
                    </a:p>
                    <a:p>
                      <a:pPr marL="198120" marR="83820" indent="-105410">
                        <a:lnSpc>
                          <a:spcPct val="107700"/>
                        </a:lnSpc>
                      </a:pPr>
                      <a:r>
                        <a:rPr sz="600" b="1" spc="-5" dirty="0">
                          <a:solidFill>
                            <a:srgbClr val="FFFFFF"/>
                          </a:solidFill>
                          <a:latin typeface="Calibri"/>
                          <a:cs typeface="Calibri"/>
                        </a:rPr>
                        <a:t>Private</a:t>
                      </a:r>
                      <a:r>
                        <a:rPr sz="600" b="1" spc="-65"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11.6%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pPr>
                      <a:endParaRPr sz="500">
                        <a:latin typeface="Times New Roman"/>
                        <a:cs typeface="Times New Roman"/>
                      </a:endParaRPr>
                    </a:p>
                    <a:p>
                      <a:pPr marL="150495">
                        <a:lnSpc>
                          <a:spcPct val="100000"/>
                        </a:lnSpc>
                        <a:spcBef>
                          <a:spcPts val="375"/>
                        </a:spcBef>
                      </a:pPr>
                      <a:r>
                        <a:rPr sz="600" b="1" spc="-10" dirty="0">
                          <a:latin typeface="Calibri"/>
                          <a:cs typeface="Calibri"/>
                        </a:rPr>
                        <a:t>R1G</a:t>
                      </a:r>
                      <a:r>
                        <a:rPr sz="600" b="1" spc="-20" dirty="0">
                          <a:latin typeface="Calibri"/>
                          <a:cs typeface="Calibri"/>
                        </a:rPr>
                        <a:t> </a:t>
                      </a:r>
                      <a:r>
                        <a:rPr sz="600" b="1" spc="-10" dirty="0">
                          <a:latin typeface="Calibri"/>
                          <a:cs typeface="Calibri"/>
                        </a:rPr>
                        <a:t>11%</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extLst>
                  <a:ext uri="{0D108BD9-81ED-4DB2-BD59-A6C34878D82A}">
                    <a16:rowId xmlns:a16="http://schemas.microsoft.com/office/drawing/2014/main" val="10001"/>
                  </a:ext>
                </a:extLst>
              </a:tr>
              <a:tr h="337521">
                <a:tc>
                  <a:txBody>
                    <a:bodyPr/>
                    <a:lstStyle/>
                    <a:p>
                      <a:pPr>
                        <a:lnSpc>
                          <a:spcPct val="100000"/>
                        </a:lnSpc>
                        <a:spcBef>
                          <a:spcPts val="10"/>
                        </a:spcBef>
                      </a:pPr>
                      <a:endParaRPr sz="400">
                        <a:latin typeface="Times New Roman"/>
                        <a:cs typeface="Times New Roman"/>
                      </a:endParaRPr>
                    </a:p>
                    <a:p>
                      <a:pPr marL="198120" marR="76200" indent="-113030">
                        <a:lnSpc>
                          <a:spcPct val="107700"/>
                        </a:lnSpc>
                      </a:pPr>
                      <a:r>
                        <a:rPr sz="600" b="1" spc="-5" dirty="0">
                          <a:solidFill>
                            <a:srgbClr val="FFFFFF"/>
                          </a:solidFill>
                          <a:latin typeface="Calibri"/>
                          <a:cs typeface="Calibri"/>
                        </a:rPr>
                        <a:t>BBG</a:t>
                      </a:r>
                      <a:r>
                        <a:rPr sz="600" b="1" spc="-75" dirty="0">
                          <a:solidFill>
                            <a:srgbClr val="FFFFFF"/>
                          </a:solidFill>
                          <a:latin typeface="Calibri"/>
                          <a:cs typeface="Calibri"/>
                        </a:rPr>
                        <a:t> </a:t>
                      </a:r>
                      <a:r>
                        <a:rPr sz="600" b="1" spc="-5" dirty="0">
                          <a:solidFill>
                            <a:srgbClr val="FFFFFF"/>
                          </a:solidFill>
                          <a:latin typeface="Calibri"/>
                          <a:cs typeface="Calibri"/>
                        </a:rPr>
                        <a:t>Comdty  </a:t>
                      </a:r>
                      <a:r>
                        <a:rPr sz="600" b="1" spc="-10" dirty="0">
                          <a:solidFill>
                            <a:srgbClr val="FFFFFF"/>
                          </a:solidFill>
                          <a:latin typeface="Calibri"/>
                          <a:cs typeface="Calibri"/>
                        </a:rPr>
                        <a:t>42.3%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spcBef>
                          <a:spcPts val="10"/>
                        </a:spcBef>
                      </a:pPr>
                      <a:endParaRPr sz="400">
                        <a:latin typeface="Times New Roman"/>
                        <a:cs typeface="Times New Roman"/>
                      </a:endParaRPr>
                    </a:p>
                    <a:p>
                      <a:pPr marL="197485" marR="83820" indent="-105410">
                        <a:lnSpc>
                          <a:spcPct val="107700"/>
                        </a:lnSpc>
                      </a:pPr>
                      <a:r>
                        <a:rPr sz="600" b="1" spc="-5" dirty="0">
                          <a:solidFill>
                            <a:srgbClr val="FFFFFF"/>
                          </a:solidFill>
                          <a:latin typeface="Calibri"/>
                          <a:cs typeface="Calibri"/>
                        </a:rPr>
                        <a:t>Private</a:t>
                      </a:r>
                      <a:r>
                        <a:rPr sz="600" b="1" spc="-60"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16.8%</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15.7%</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10.6%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spcBef>
                          <a:spcPts val="10"/>
                        </a:spcBef>
                      </a:pPr>
                      <a:endParaRPr sz="400">
                        <a:latin typeface="Times New Roman"/>
                        <a:cs typeface="Times New Roman"/>
                      </a:endParaRPr>
                    </a:p>
                    <a:p>
                      <a:pPr marL="229870" marR="83820" indent="-137160">
                        <a:lnSpc>
                          <a:spcPct val="107700"/>
                        </a:lnSpc>
                      </a:pPr>
                      <a:r>
                        <a:rPr sz="600" b="1" spc="-5" dirty="0">
                          <a:solidFill>
                            <a:srgbClr val="FFFFFF"/>
                          </a:solidFill>
                          <a:latin typeface="Calibri"/>
                          <a:cs typeface="Calibri"/>
                        </a:rPr>
                        <a:t>Private</a:t>
                      </a:r>
                      <a:r>
                        <a:rPr sz="600" b="1" spc="-65"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extLst>
                  <a:ext uri="{0D108BD9-81ED-4DB2-BD59-A6C34878D82A}">
                    <a16:rowId xmlns:a16="http://schemas.microsoft.com/office/drawing/2014/main" val="10002"/>
                  </a:ext>
                </a:extLst>
              </a:tr>
              <a:tr h="337520">
                <a:tc>
                  <a:txBody>
                    <a:bodyPr/>
                    <a:lstStyle/>
                    <a:p>
                      <a:pPr>
                        <a:lnSpc>
                          <a:spcPct val="100000"/>
                        </a:lnSpc>
                        <a:spcBef>
                          <a:spcPts val="10"/>
                        </a:spcBef>
                      </a:pPr>
                      <a:endParaRPr sz="400">
                        <a:latin typeface="Times New Roman"/>
                        <a:cs typeface="Times New Roman"/>
                      </a:endParaRPr>
                    </a:p>
                    <a:p>
                      <a:pPr marL="198120" marR="83820" indent="-105410">
                        <a:lnSpc>
                          <a:spcPct val="107700"/>
                        </a:lnSpc>
                      </a:pPr>
                      <a:r>
                        <a:rPr sz="600" b="1" spc="-5" dirty="0">
                          <a:solidFill>
                            <a:srgbClr val="FFFFFF"/>
                          </a:solidFill>
                          <a:latin typeface="Calibri"/>
                          <a:cs typeface="Calibri"/>
                        </a:rPr>
                        <a:t>Private</a:t>
                      </a:r>
                      <a:r>
                        <a:rPr sz="600" b="1" spc="-65"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39.5%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15.3%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14.6%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S&amp;P 500</a:t>
                      </a:r>
                      <a:r>
                        <a:rPr sz="600" b="1" spc="-40" dirty="0">
                          <a:latin typeface="Calibri"/>
                          <a:cs typeface="Calibri"/>
                        </a:rPr>
                        <a:t> </a:t>
                      </a:r>
                      <a:r>
                        <a:rPr sz="600" b="1" spc="-10" dirty="0">
                          <a:latin typeface="Calibri"/>
                          <a:cs typeface="Calibri"/>
                        </a:rPr>
                        <a:t>10.4%</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pPr>
                      <a:endParaRPr sz="500">
                        <a:latin typeface="Times New Roman"/>
                        <a:cs typeface="Times New Roman"/>
                      </a:endParaRPr>
                    </a:p>
                    <a:p>
                      <a:pPr marL="118745">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10.5%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extLst>
                  <a:ext uri="{0D108BD9-81ED-4DB2-BD59-A6C34878D82A}">
                    <a16:rowId xmlns:a16="http://schemas.microsoft.com/office/drawing/2014/main" val="10003"/>
                  </a:ext>
                </a:extLst>
              </a:tr>
              <a:tr h="337521">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10" dirty="0">
                          <a:latin typeface="Calibri"/>
                          <a:cs typeface="Calibri"/>
                        </a:rPr>
                        <a:t>R1V</a:t>
                      </a:r>
                      <a:r>
                        <a:rPr sz="600" b="1" spc="-15" dirty="0">
                          <a:latin typeface="Calibri"/>
                          <a:cs typeface="Calibri"/>
                        </a:rPr>
                        <a:t> </a:t>
                      </a:r>
                      <a:r>
                        <a:rPr sz="600" b="1" spc="-10" dirty="0">
                          <a:latin typeface="Calibri"/>
                          <a:cs typeface="Calibri"/>
                        </a:rPr>
                        <a:t>35%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13.5%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spcBef>
                          <a:spcPts val="10"/>
                        </a:spcBef>
                      </a:pPr>
                      <a:endParaRPr sz="400">
                        <a:latin typeface="Times New Roman"/>
                        <a:cs typeface="Times New Roman"/>
                      </a:endParaRPr>
                    </a:p>
                    <a:p>
                      <a:pPr marL="197485" marR="83820" indent="-105410">
                        <a:lnSpc>
                          <a:spcPct val="107700"/>
                        </a:lnSpc>
                      </a:pPr>
                      <a:r>
                        <a:rPr sz="600" b="1" spc="-5" dirty="0">
                          <a:solidFill>
                            <a:srgbClr val="FFFFFF"/>
                          </a:solidFill>
                          <a:latin typeface="Calibri"/>
                          <a:cs typeface="Calibri"/>
                        </a:rPr>
                        <a:t>Private</a:t>
                      </a:r>
                      <a:r>
                        <a:rPr sz="600" b="1" spc="-60" dirty="0">
                          <a:solidFill>
                            <a:srgbClr val="FFFFFF"/>
                          </a:solidFill>
                          <a:latin typeface="Calibri"/>
                          <a:cs typeface="Calibri"/>
                        </a:rPr>
                        <a:t> </a:t>
                      </a:r>
                      <a:r>
                        <a:rPr sz="600" b="1" spc="-5" dirty="0">
                          <a:solidFill>
                            <a:srgbClr val="FFFFFF"/>
                          </a:solidFill>
                          <a:latin typeface="Calibri"/>
                          <a:cs typeface="Calibri"/>
                        </a:rPr>
                        <a:t>Eqty  </a:t>
                      </a:r>
                      <a:r>
                        <a:rPr sz="600" b="1" spc="-10" dirty="0">
                          <a:solidFill>
                            <a:srgbClr val="FFFFFF"/>
                          </a:solidFill>
                          <a:latin typeface="Calibri"/>
                          <a:cs typeface="Calibri"/>
                        </a:rPr>
                        <a:t>14.3%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C0000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9.2%</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tc>
                  <a:txBody>
                    <a:bodyPr/>
                    <a:lstStyle/>
                    <a:p>
                      <a:pPr>
                        <a:lnSpc>
                          <a:spcPct val="100000"/>
                        </a:lnSpc>
                      </a:pPr>
                      <a:endParaRPr sz="500">
                        <a:latin typeface="Times New Roman"/>
                        <a:cs typeface="Times New Roman"/>
                      </a:endParaRPr>
                    </a:p>
                    <a:p>
                      <a:pPr marL="144780">
                        <a:lnSpc>
                          <a:spcPct val="100000"/>
                        </a:lnSpc>
                        <a:spcBef>
                          <a:spcPts val="375"/>
                        </a:spcBef>
                      </a:pPr>
                      <a:r>
                        <a:rPr sz="600" b="1" spc="-10" dirty="0">
                          <a:solidFill>
                            <a:srgbClr val="FFFFFF"/>
                          </a:solidFill>
                          <a:latin typeface="Calibri"/>
                          <a:cs typeface="Calibri"/>
                        </a:rPr>
                        <a:t>R2</a:t>
                      </a:r>
                      <a:r>
                        <a:rPr sz="600" b="1" spc="-20" dirty="0">
                          <a:solidFill>
                            <a:srgbClr val="FFFFFF"/>
                          </a:solidFill>
                          <a:latin typeface="Calibri"/>
                          <a:cs typeface="Calibri"/>
                        </a:rPr>
                        <a:t> </a:t>
                      </a:r>
                      <a:r>
                        <a:rPr sz="600" b="1" spc="-10" dirty="0">
                          <a:solidFill>
                            <a:srgbClr val="FFFFFF"/>
                          </a:solidFill>
                          <a:latin typeface="Calibri"/>
                          <a:cs typeface="Calibri"/>
                        </a:rPr>
                        <a:t>10.3%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2FA0"/>
                    </a:solidFill>
                  </a:tcPr>
                </a:tc>
                <a:extLst>
                  <a:ext uri="{0D108BD9-81ED-4DB2-BD59-A6C34878D82A}">
                    <a16:rowId xmlns:a16="http://schemas.microsoft.com/office/drawing/2014/main" val="10004"/>
                  </a:ext>
                </a:extLst>
              </a:tr>
              <a:tr h="337521">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solidFill>
                            <a:srgbClr val="FFFFFF"/>
                          </a:solidFill>
                          <a:latin typeface="Calibri"/>
                          <a:cs typeface="Calibri"/>
                        </a:rPr>
                        <a:t>R2G</a:t>
                      </a:r>
                      <a:r>
                        <a:rPr sz="600" b="1" spc="-20" dirty="0">
                          <a:solidFill>
                            <a:srgbClr val="FFFFFF"/>
                          </a:solidFill>
                          <a:latin typeface="Calibri"/>
                          <a:cs typeface="Calibri"/>
                        </a:rPr>
                        <a:t> </a:t>
                      </a:r>
                      <a:r>
                        <a:rPr sz="600" b="1" spc="-10" dirty="0">
                          <a:solidFill>
                            <a:srgbClr val="FFFFFF"/>
                          </a:solidFill>
                          <a:latin typeface="Calibri"/>
                          <a:cs typeface="Calibri"/>
                        </a:rPr>
                        <a:t>33.3%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6FC0"/>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10" dirty="0">
                          <a:latin typeface="Calibri"/>
                          <a:cs typeface="Calibri"/>
                        </a:rPr>
                        <a:t>R2V</a:t>
                      </a:r>
                      <a:r>
                        <a:rPr sz="600" b="1" spc="-15" dirty="0">
                          <a:latin typeface="Calibri"/>
                          <a:cs typeface="Calibri"/>
                        </a:rPr>
                        <a:t> </a:t>
                      </a:r>
                      <a:r>
                        <a:rPr sz="600" b="1" spc="-10" dirty="0">
                          <a:latin typeface="Calibri"/>
                          <a:cs typeface="Calibri"/>
                        </a:rPr>
                        <a:t>11%</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R1V</a:t>
                      </a:r>
                      <a:r>
                        <a:rPr sz="600" b="1" spc="-15" dirty="0">
                          <a:latin typeface="Calibri"/>
                          <a:cs typeface="Calibri"/>
                        </a:rPr>
                        <a:t> </a:t>
                      </a:r>
                      <a:r>
                        <a:rPr sz="600" b="1" spc="-10" dirty="0">
                          <a:latin typeface="Calibri"/>
                          <a:cs typeface="Calibri"/>
                        </a:rPr>
                        <a:t>13.5%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R1V</a:t>
                      </a:r>
                      <a:r>
                        <a:rPr sz="600" b="1" spc="-15" dirty="0">
                          <a:latin typeface="Calibri"/>
                          <a:cs typeface="Calibri"/>
                        </a:rPr>
                        <a:t> </a:t>
                      </a:r>
                      <a:r>
                        <a:rPr sz="600" b="1" spc="-10" dirty="0">
                          <a:latin typeface="Calibri"/>
                          <a:cs typeface="Calibri"/>
                        </a:rPr>
                        <a:t>7.5%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pPr>
                      <a:endParaRPr sz="500">
                        <a:latin typeface="Times New Roman"/>
                        <a:cs typeface="Times New Roman"/>
                      </a:endParaRPr>
                    </a:p>
                    <a:p>
                      <a:pPr marL="141605">
                        <a:lnSpc>
                          <a:spcPct val="100000"/>
                        </a:lnSpc>
                        <a:spcBef>
                          <a:spcPts val="375"/>
                        </a:spcBef>
                      </a:pPr>
                      <a:r>
                        <a:rPr sz="600" b="1" spc="-5" dirty="0">
                          <a:latin typeface="Calibri"/>
                          <a:cs typeface="Calibri"/>
                        </a:rPr>
                        <a:t>R2V</a:t>
                      </a:r>
                      <a:r>
                        <a:rPr sz="600" b="1" spc="-15" dirty="0">
                          <a:latin typeface="Calibri"/>
                          <a:cs typeface="Calibri"/>
                        </a:rPr>
                        <a:t> </a:t>
                      </a:r>
                      <a:r>
                        <a:rPr sz="600" b="1" spc="-10" dirty="0">
                          <a:latin typeface="Calibri"/>
                          <a:cs typeface="Calibri"/>
                        </a:rPr>
                        <a:t>9.8%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extLst>
                  <a:ext uri="{0D108BD9-81ED-4DB2-BD59-A6C34878D82A}">
                    <a16:rowId xmlns:a16="http://schemas.microsoft.com/office/drawing/2014/main" val="10005"/>
                  </a:ext>
                </a:extLst>
              </a:tr>
              <a:tr h="337520">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32.3%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R1V</a:t>
                      </a:r>
                      <a:r>
                        <a:rPr sz="600" b="1" spc="-15" dirty="0">
                          <a:latin typeface="Calibri"/>
                          <a:cs typeface="Calibri"/>
                        </a:rPr>
                        <a:t> </a:t>
                      </a:r>
                      <a:r>
                        <a:rPr sz="600" b="1" spc="-10" dirty="0">
                          <a:latin typeface="Calibri"/>
                          <a:cs typeface="Calibri"/>
                        </a:rPr>
                        <a:t>10.9%</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R2V</a:t>
                      </a:r>
                      <a:r>
                        <a:rPr sz="600" b="1" spc="-15" dirty="0">
                          <a:latin typeface="Calibri"/>
                          <a:cs typeface="Calibri"/>
                        </a:rPr>
                        <a:t> </a:t>
                      </a:r>
                      <a:r>
                        <a:rPr sz="600" b="1" spc="-10" dirty="0">
                          <a:latin typeface="Calibri"/>
                          <a:cs typeface="Calibri"/>
                        </a:rPr>
                        <a:t>13.2%</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pPr>
                      <a:endParaRPr sz="500">
                        <a:latin typeface="Times New Roman"/>
                        <a:cs typeface="Times New Roman"/>
                      </a:endParaRPr>
                    </a:p>
                    <a:p>
                      <a:pPr marL="1270" algn="ctr">
                        <a:lnSpc>
                          <a:spcPct val="100000"/>
                        </a:lnSpc>
                        <a:spcBef>
                          <a:spcPts val="375"/>
                        </a:spcBef>
                      </a:pPr>
                      <a:r>
                        <a:rPr sz="600" b="1" spc="-5" dirty="0">
                          <a:latin typeface="Calibri"/>
                          <a:cs typeface="Calibri"/>
                        </a:rPr>
                        <a:t>R2V</a:t>
                      </a:r>
                      <a:r>
                        <a:rPr sz="600" b="1" spc="-15" dirty="0">
                          <a:latin typeface="Calibri"/>
                          <a:cs typeface="Calibri"/>
                        </a:rPr>
                        <a:t> </a:t>
                      </a:r>
                      <a:r>
                        <a:rPr sz="600" b="1" spc="-10" dirty="0">
                          <a:latin typeface="Calibri"/>
                          <a:cs typeface="Calibri"/>
                        </a:rPr>
                        <a:t>7.5%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7DEE8"/>
                    </a:solidFill>
                  </a:tcPr>
                </a:tc>
                <a:tc>
                  <a:txBody>
                    <a:bodyPr/>
                    <a:lstStyle/>
                    <a:p>
                      <a:pPr>
                        <a:lnSpc>
                          <a:spcPct val="100000"/>
                        </a:lnSpc>
                      </a:pPr>
                      <a:endParaRPr sz="500">
                        <a:latin typeface="Times New Roman"/>
                        <a:cs typeface="Times New Roman"/>
                      </a:endParaRPr>
                    </a:p>
                    <a:p>
                      <a:pPr marR="59055" algn="r">
                        <a:lnSpc>
                          <a:spcPct val="100000"/>
                        </a:lnSpc>
                        <a:spcBef>
                          <a:spcPts val="375"/>
                        </a:spcBef>
                      </a:pPr>
                      <a:r>
                        <a:rPr sz="600" b="1" spc="-5" dirty="0">
                          <a:latin typeface="Calibri"/>
                          <a:cs typeface="Calibri"/>
                        </a:rPr>
                        <a:t>S&amp;P 500</a:t>
                      </a:r>
                      <a:r>
                        <a:rPr sz="600" b="1" spc="-80" dirty="0">
                          <a:latin typeface="Calibri"/>
                          <a:cs typeface="Calibri"/>
                        </a:rPr>
                        <a:t> </a:t>
                      </a:r>
                      <a:r>
                        <a:rPr sz="600" b="1" spc="-10" dirty="0">
                          <a:latin typeface="Calibri"/>
                          <a:cs typeface="Calibri"/>
                        </a:rPr>
                        <a:t>9.5%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extLst>
                  <a:ext uri="{0D108BD9-81ED-4DB2-BD59-A6C34878D82A}">
                    <a16:rowId xmlns:a16="http://schemas.microsoft.com/office/drawing/2014/main" val="10006"/>
                  </a:ext>
                </a:extLst>
              </a:tr>
              <a:tr h="337521">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S&amp;P 500</a:t>
                      </a:r>
                      <a:r>
                        <a:rPr sz="600" b="1" spc="-35" dirty="0">
                          <a:latin typeface="Calibri"/>
                          <a:cs typeface="Calibri"/>
                        </a:rPr>
                        <a:t> </a:t>
                      </a:r>
                      <a:r>
                        <a:rPr sz="600" b="1" spc="-10" dirty="0">
                          <a:latin typeface="Calibri"/>
                          <a:cs typeface="Calibri"/>
                        </a:rPr>
                        <a:t>30%</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4F"/>
                    </a:solidFill>
                  </a:tcPr>
                </a:tc>
                <a:tc>
                  <a:txBody>
                    <a:bodyPr/>
                    <a:lstStyle/>
                    <a:p>
                      <a:pPr>
                        <a:lnSpc>
                          <a:spcPct val="100000"/>
                        </a:lnSpc>
                        <a:spcBef>
                          <a:spcPts val="10"/>
                        </a:spcBef>
                      </a:pPr>
                      <a:endParaRPr sz="400">
                        <a:latin typeface="Times New Roman"/>
                        <a:cs typeface="Times New Roman"/>
                      </a:endParaRPr>
                    </a:p>
                    <a:p>
                      <a:pPr marL="217804" marR="45720" indent="-165100">
                        <a:lnSpc>
                          <a:spcPct val="107700"/>
                        </a:lnSpc>
                      </a:pPr>
                      <a:r>
                        <a:rPr sz="600" b="1" spc="-5" dirty="0">
                          <a:latin typeface="Calibri"/>
                          <a:cs typeface="Calibri"/>
                        </a:rPr>
                        <a:t>HF</a:t>
                      </a:r>
                      <a:r>
                        <a:rPr sz="600" b="1" spc="-65" dirty="0">
                          <a:latin typeface="Calibri"/>
                          <a:cs typeface="Calibri"/>
                        </a:rPr>
                        <a:t> </a:t>
                      </a:r>
                      <a:r>
                        <a:rPr sz="600" b="1" spc="-5" dirty="0">
                          <a:latin typeface="Calibri"/>
                          <a:cs typeface="Calibri"/>
                        </a:rPr>
                        <a:t>Long/Short  </a:t>
                      </a:r>
                      <a:r>
                        <a:rPr sz="600" b="1" spc="-10" dirty="0">
                          <a:latin typeface="Calibri"/>
                          <a:cs typeface="Calibri"/>
                        </a:rPr>
                        <a:t>9.6%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11.8%</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pPr>
                      <a:endParaRPr sz="500" dirty="0">
                        <a:latin typeface="Times New Roman"/>
                        <a:cs typeface="Times New Roman"/>
                      </a:endParaRPr>
                    </a:p>
                    <a:p>
                      <a:pPr marL="1270" algn="ctr">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6.6%</a:t>
                      </a:r>
                      <a:endParaRPr sz="600" dirty="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pPr>
                      <a:endParaRPr sz="500">
                        <a:latin typeface="Times New Roman"/>
                        <a:cs typeface="Times New Roman"/>
                      </a:endParaRPr>
                    </a:p>
                    <a:p>
                      <a:pPr marL="141605">
                        <a:lnSpc>
                          <a:spcPct val="100000"/>
                        </a:lnSpc>
                        <a:spcBef>
                          <a:spcPts val="375"/>
                        </a:spcBef>
                      </a:pPr>
                      <a:r>
                        <a:rPr sz="600" b="1" spc="-5" dirty="0">
                          <a:latin typeface="Calibri"/>
                          <a:cs typeface="Calibri"/>
                        </a:rPr>
                        <a:t>R1V</a:t>
                      </a:r>
                      <a:r>
                        <a:rPr sz="600" b="1" spc="-15" dirty="0">
                          <a:latin typeface="Calibri"/>
                          <a:cs typeface="Calibri"/>
                        </a:rPr>
                        <a:t> </a:t>
                      </a:r>
                      <a:r>
                        <a:rPr sz="600" b="1" spc="-10" dirty="0">
                          <a:latin typeface="Calibri"/>
                          <a:cs typeface="Calibri"/>
                        </a:rPr>
                        <a:t>8.3%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4F"/>
                    </a:solidFill>
                  </a:tcPr>
                </a:tc>
                <a:extLst>
                  <a:ext uri="{0D108BD9-81ED-4DB2-BD59-A6C34878D82A}">
                    <a16:rowId xmlns:a16="http://schemas.microsoft.com/office/drawing/2014/main" val="10007"/>
                  </a:ext>
                </a:extLst>
              </a:tr>
              <a:tr h="337520">
                <a:tc>
                  <a:txBody>
                    <a:bodyPr/>
                    <a:lstStyle/>
                    <a:p>
                      <a:pPr>
                        <a:lnSpc>
                          <a:spcPct val="100000"/>
                        </a:lnSpc>
                        <a:spcBef>
                          <a:spcPts val="10"/>
                        </a:spcBef>
                      </a:pPr>
                      <a:endParaRPr sz="400">
                        <a:latin typeface="Times New Roman"/>
                        <a:cs typeface="Times New Roman"/>
                      </a:endParaRPr>
                    </a:p>
                    <a:p>
                      <a:pPr marL="198120" marR="45720" indent="-144780">
                        <a:lnSpc>
                          <a:spcPct val="107700"/>
                        </a:lnSpc>
                      </a:pPr>
                      <a:r>
                        <a:rPr sz="600" b="1" spc="-5" dirty="0">
                          <a:latin typeface="Calibri"/>
                          <a:cs typeface="Calibri"/>
                        </a:rPr>
                        <a:t>HF</a:t>
                      </a:r>
                      <a:r>
                        <a:rPr sz="600" b="1" spc="-70" dirty="0">
                          <a:latin typeface="Calibri"/>
                          <a:cs typeface="Calibri"/>
                        </a:rPr>
                        <a:t> </a:t>
                      </a:r>
                      <a:r>
                        <a:rPr sz="600" b="1" spc="-5" dirty="0">
                          <a:latin typeface="Calibri"/>
                          <a:cs typeface="Calibri"/>
                        </a:rPr>
                        <a:t>Long/Short  </a:t>
                      </a:r>
                      <a:r>
                        <a:rPr sz="600" b="1" spc="-10" dirty="0">
                          <a:latin typeface="Calibri"/>
                          <a:cs typeface="Calibri"/>
                        </a:rPr>
                        <a:t>27.4%</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pPr>
                      <a:endParaRPr sz="500">
                        <a:latin typeface="Times New Roman"/>
                        <a:cs typeface="Times New Roman"/>
                      </a:endParaRPr>
                    </a:p>
                    <a:p>
                      <a:pPr marL="1905" algn="ctr">
                        <a:lnSpc>
                          <a:spcPct val="100000"/>
                        </a:lnSpc>
                        <a:spcBef>
                          <a:spcPts val="375"/>
                        </a:spcBef>
                      </a:pPr>
                      <a:r>
                        <a:rPr sz="600" b="1" spc="-5" dirty="0">
                          <a:latin typeface="Calibri"/>
                          <a:cs typeface="Calibri"/>
                        </a:rPr>
                        <a:t>MSCI EM</a:t>
                      </a:r>
                      <a:r>
                        <a:rPr sz="600" b="1" spc="-40" dirty="0">
                          <a:latin typeface="Calibri"/>
                          <a:cs typeface="Calibri"/>
                        </a:rPr>
                        <a:t> </a:t>
                      </a:r>
                      <a:r>
                        <a:rPr sz="600" b="1" spc="-10" dirty="0">
                          <a:latin typeface="Calibri"/>
                          <a:cs typeface="Calibri"/>
                        </a:rPr>
                        <a:t>9.6%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pPr>
                      <a:endParaRPr sz="500">
                        <a:latin typeface="Times New Roman"/>
                        <a:cs typeface="Times New Roman"/>
                      </a:endParaRPr>
                    </a:p>
                    <a:p>
                      <a:pPr marL="635" algn="ctr">
                        <a:lnSpc>
                          <a:spcPct val="100000"/>
                        </a:lnSpc>
                        <a:spcBef>
                          <a:spcPts val="375"/>
                        </a:spcBef>
                      </a:pPr>
                      <a:r>
                        <a:rPr sz="600" b="1" spc="-5" dirty="0">
                          <a:latin typeface="Calibri"/>
                          <a:cs typeface="Calibri"/>
                        </a:rPr>
                        <a:t>MSCI EAFE</a:t>
                      </a:r>
                      <a:r>
                        <a:rPr sz="600" b="1" spc="-45" dirty="0">
                          <a:latin typeface="Calibri"/>
                          <a:cs typeface="Calibri"/>
                        </a:rPr>
                        <a:t> </a:t>
                      </a:r>
                      <a:r>
                        <a:rPr sz="600" b="1" spc="-10" dirty="0">
                          <a:latin typeface="Calibri"/>
                          <a:cs typeface="Calibri"/>
                        </a:rPr>
                        <a:t>8.6%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pPr>
                      <a:endParaRPr sz="500">
                        <a:latin typeface="Times New Roman"/>
                        <a:cs typeface="Times New Roman"/>
                      </a:endParaRPr>
                    </a:p>
                    <a:p>
                      <a:pPr marL="635" algn="ctr">
                        <a:lnSpc>
                          <a:spcPct val="100000"/>
                        </a:lnSpc>
                        <a:spcBef>
                          <a:spcPts val="375"/>
                        </a:spcBef>
                      </a:pPr>
                      <a:r>
                        <a:rPr sz="600" b="1" spc="-5" dirty="0">
                          <a:latin typeface="Calibri"/>
                          <a:cs typeface="Calibri"/>
                        </a:rPr>
                        <a:t>MSCI EM</a:t>
                      </a:r>
                      <a:r>
                        <a:rPr sz="600" b="1" spc="-40" dirty="0">
                          <a:latin typeface="Calibri"/>
                          <a:cs typeface="Calibri"/>
                        </a:rPr>
                        <a:t> </a:t>
                      </a:r>
                      <a:r>
                        <a:rPr sz="600" b="1" spc="-10" dirty="0">
                          <a:latin typeface="Calibri"/>
                          <a:cs typeface="Calibri"/>
                        </a:rPr>
                        <a:t>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pPr>
                      <a:endParaRPr sz="500">
                        <a:latin typeface="Times New Roman"/>
                        <a:cs typeface="Times New Roman"/>
                      </a:endParaRPr>
                    </a:p>
                    <a:p>
                      <a:pPr marR="50165" algn="r">
                        <a:lnSpc>
                          <a:spcPct val="100000"/>
                        </a:lnSpc>
                        <a:spcBef>
                          <a:spcPts val="375"/>
                        </a:spcBef>
                      </a:pPr>
                      <a:r>
                        <a:rPr sz="600" b="1" spc="-5" dirty="0">
                          <a:latin typeface="Calibri"/>
                          <a:cs typeface="Calibri"/>
                        </a:rPr>
                        <a:t>MSCI EAFE</a:t>
                      </a:r>
                      <a:r>
                        <a:rPr sz="600" b="1" spc="-80" dirty="0">
                          <a:latin typeface="Calibri"/>
                          <a:cs typeface="Calibri"/>
                        </a:rPr>
                        <a:t> </a:t>
                      </a:r>
                      <a:r>
                        <a:rPr sz="600" b="1" spc="-10" dirty="0">
                          <a:latin typeface="Calibri"/>
                          <a:cs typeface="Calibri"/>
                        </a:rPr>
                        <a:t>7%</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extLst>
                  <a:ext uri="{0D108BD9-81ED-4DB2-BD59-A6C34878D82A}">
                    <a16:rowId xmlns:a16="http://schemas.microsoft.com/office/drawing/2014/main" val="10008"/>
                  </a:ext>
                </a:extLst>
              </a:tr>
              <a:tr h="337521">
                <a:tc>
                  <a:txBody>
                    <a:bodyPr/>
                    <a:lstStyle/>
                    <a:p>
                      <a:pPr>
                        <a:lnSpc>
                          <a:spcPct val="100000"/>
                        </a:lnSpc>
                      </a:pPr>
                      <a:endParaRPr sz="500">
                        <a:latin typeface="Times New Roman"/>
                        <a:cs typeface="Times New Roman"/>
                      </a:endParaRPr>
                    </a:p>
                    <a:p>
                      <a:pPr algn="ctr">
                        <a:lnSpc>
                          <a:spcPct val="100000"/>
                        </a:lnSpc>
                        <a:spcBef>
                          <a:spcPts val="375"/>
                        </a:spcBef>
                      </a:pPr>
                      <a:r>
                        <a:rPr sz="600" b="1" spc="-10" dirty="0">
                          <a:latin typeface="Calibri"/>
                          <a:cs typeface="Calibri"/>
                        </a:rPr>
                        <a:t>R1G</a:t>
                      </a:r>
                      <a:r>
                        <a:rPr sz="600" b="1" spc="-20" dirty="0">
                          <a:latin typeface="Calibri"/>
                          <a:cs typeface="Calibri"/>
                        </a:rPr>
                        <a:t> </a:t>
                      </a:r>
                      <a:r>
                        <a:rPr sz="600" b="1" spc="-10" dirty="0">
                          <a:latin typeface="Calibri"/>
                          <a:cs typeface="Calibri"/>
                        </a:rPr>
                        <a:t>27.3%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FF00"/>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MSCI EAFE</a:t>
                      </a:r>
                      <a:r>
                        <a:rPr sz="600" b="1" spc="-45" dirty="0">
                          <a:latin typeface="Calibri"/>
                          <a:cs typeface="Calibri"/>
                        </a:rPr>
                        <a:t> </a:t>
                      </a:r>
                      <a:r>
                        <a:rPr sz="600" b="1" spc="-10" dirty="0">
                          <a:latin typeface="Calibri"/>
                          <a:cs typeface="Calibri"/>
                        </a:rPr>
                        <a:t>9.3%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spcBef>
                          <a:spcPts val="10"/>
                        </a:spcBef>
                      </a:pPr>
                      <a:endParaRPr sz="400">
                        <a:latin typeface="Times New Roman"/>
                        <a:cs typeface="Times New Roman"/>
                      </a:endParaRPr>
                    </a:p>
                    <a:p>
                      <a:pPr marL="217804" marR="45720" indent="-165100">
                        <a:lnSpc>
                          <a:spcPct val="107700"/>
                        </a:lnSpc>
                      </a:pPr>
                      <a:r>
                        <a:rPr sz="600" b="1" spc="-5" dirty="0">
                          <a:latin typeface="Calibri"/>
                          <a:cs typeface="Calibri"/>
                        </a:rPr>
                        <a:t>HF</a:t>
                      </a:r>
                      <a:r>
                        <a:rPr sz="600" b="1" spc="-65" dirty="0">
                          <a:latin typeface="Calibri"/>
                          <a:cs typeface="Calibri"/>
                        </a:rPr>
                        <a:t> </a:t>
                      </a:r>
                      <a:r>
                        <a:rPr sz="600" b="1" spc="-5" dirty="0">
                          <a:latin typeface="Calibri"/>
                          <a:cs typeface="Calibri"/>
                        </a:rPr>
                        <a:t>Long/Short  </a:t>
                      </a:r>
                      <a:r>
                        <a:rPr sz="600" b="1" spc="-10" dirty="0">
                          <a:latin typeface="Calibri"/>
                          <a:cs typeface="Calibri"/>
                        </a:rPr>
                        <a:t>7.6%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spcBef>
                          <a:spcPts val="10"/>
                        </a:spcBef>
                      </a:pPr>
                      <a:endParaRPr sz="400">
                        <a:latin typeface="Times New Roman"/>
                        <a:cs typeface="Times New Roman"/>
                      </a:endParaRPr>
                    </a:p>
                    <a:p>
                      <a:pPr marL="217804" marR="45720" indent="-165100">
                        <a:lnSpc>
                          <a:spcPct val="107700"/>
                        </a:lnSpc>
                      </a:pPr>
                      <a:r>
                        <a:rPr sz="600" b="1" spc="-5" dirty="0">
                          <a:latin typeface="Calibri"/>
                          <a:cs typeface="Calibri"/>
                        </a:rPr>
                        <a:t>HF</a:t>
                      </a:r>
                      <a:r>
                        <a:rPr sz="600" b="1" spc="-65" dirty="0">
                          <a:latin typeface="Calibri"/>
                          <a:cs typeface="Calibri"/>
                        </a:rPr>
                        <a:t> </a:t>
                      </a:r>
                      <a:r>
                        <a:rPr sz="600" b="1" spc="-5" dirty="0">
                          <a:latin typeface="Calibri"/>
                          <a:cs typeface="Calibri"/>
                        </a:rPr>
                        <a:t>Long/Short  </a:t>
                      </a:r>
                      <a:r>
                        <a:rPr sz="600" b="1" spc="-10" dirty="0">
                          <a:latin typeface="Calibri"/>
                          <a:cs typeface="Calibri"/>
                        </a:rPr>
                        <a:t>5.4%</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tc>
                  <a:txBody>
                    <a:bodyPr/>
                    <a:lstStyle/>
                    <a:p>
                      <a:pPr>
                        <a:lnSpc>
                          <a:spcPct val="100000"/>
                        </a:lnSpc>
                        <a:spcBef>
                          <a:spcPts val="10"/>
                        </a:spcBef>
                      </a:pPr>
                      <a:endParaRPr sz="400">
                        <a:latin typeface="Times New Roman"/>
                        <a:cs typeface="Times New Roman"/>
                      </a:endParaRPr>
                    </a:p>
                    <a:p>
                      <a:pPr marL="217804" marR="45720" indent="-165100">
                        <a:lnSpc>
                          <a:spcPct val="107700"/>
                        </a:lnSpc>
                      </a:pPr>
                      <a:r>
                        <a:rPr sz="600" b="1" spc="-5" dirty="0">
                          <a:latin typeface="Calibri"/>
                          <a:cs typeface="Calibri"/>
                        </a:rPr>
                        <a:t>HF</a:t>
                      </a:r>
                      <a:r>
                        <a:rPr sz="600" b="1" spc="-65" dirty="0">
                          <a:latin typeface="Calibri"/>
                          <a:cs typeface="Calibri"/>
                        </a:rPr>
                        <a:t> </a:t>
                      </a:r>
                      <a:r>
                        <a:rPr sz="600" b="1" spc="-5" dirty="0">
                          <a:latin typeface="Calibri"/>
                          <a:cs typeface="Calibri"/>
                        </a:rPr>
                        <a:t>Long/Short  </a:t>
                      </a:r>
                      <a:r>
                        <a:rPr sz="600" b="1" spc="-10" dirty="0">
                          <a:latin typeface="Calibri"/>
                          <a:cs typeface="Calibri"/>
                        </a:rPr>
                        <a:t>6.3%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D9C4"/>
                    </a:solidFill>
                  </a:tcPr>
                </a:tc>
                <a:extLst>
                  <a:ext uri="{0D108BD9-81ED-4DB2-BD59-A6C34878D82A}">
                    <a16:rowId xmlns:a16="http://schemas.microsoft.com/office/drawing/2014/main" val="10009"/>
                  </a:ext>
                </a:extLst>
              </a:tr>
              <a:tr h="337521">
                <a:tc>
                  <a:txBody>
                    <a:bodyPr/>
                    <a:lstStyle/>
                    <a:p>
                      <a:pPr>
                        <a:lnSpc>
                          <a:spcPct val="100000"/>
                        </a:lnSpc>
                        <a:spcBef>
                          <a:spcPts val="10"/>
                        </a:spcBef>
                      </a:pPr>
                      <a:endParaRPr sz="400">
                        <a:latin typeface="Times New Roman"/>
                        <a:cs typeface="Times New Roman"/>
                      </a:endParaRPr>
                    </a:p>
                    <a:p>
                      <a:pPr marL="197485" marR="108585" indent="-79375">
                        <a:lnSpc>
                          <a:spcPct val="107700"/>
                        </a:lnSpc>
                      </a:pPr>
                      <a:r>
                        <a:rPr sz="600" b="1" spc="-5" dirty="0">
                          <a:latin typeface="Calibri"/>
                          <a:cs typeface="Calibri"/>
                        </a:rPr>
                        <a:t>MSCI</a:t>
                      </a:r>
                      <a:r>
                        <a:rPr sz="600" b="1" spc="-70" dirty="0">
                          <a:latin typeface="Calibri"/>
                          <a:cs typeface="Calibri"/>
                        </a:rPr>
                        <a:t> </a:t>
                      </a:r>
                      <a:r>
                        <a:rPr sz="600" b="1" spc="-5" dirty="0">
                          <a:latin typeface="Calibri"/>
                          <a:cs typeface="Calibri"/>
                        </a:rPr>
                        <a:t>EAFE  </a:t>
                      </a:r>
                      <a:r>
                        <a:rPr sz="600" b="1" spc="-10" dirty="0">
                          <a:latin typeface="Calibri"/>
                          <a:cs typeface="Calibri"/>
                        </a:rPr>
                        <a:t>26.3%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pPr>
                      <a:endParaRPr sz="500">
                        <a:latin typeface="Times New Roman"/>
                        <a:cs typeface="Times New Roman"/>
                      </a:endParaRPr>
                    </a:p>
                    <a:p>
                      <a:pPr marL="1905" algn="ctr">
                        <a:lnSpc>
                          <a:spcPct val="100000"/>
                        </a:lnSpc>
                        <a:spcBef>
                          <a:spcPts val="375"/>
                        </a:spcBef>
                      </a:pPr>
                      <a:r>
                        <a:rPr sz="600" b="1" spc="-5" dirty="0">
                          <a:latin typeface="Calibri"/>
                          <a:cs typeface="Calibri"/>
                        </a:rPr>
                        <a:t>REITs</a:t>
                      </a:r>
                      <a:r>
                        <a:rPr sz="600" b="1" spc="-15" dirty="0">
                          <a:latin typeface="Calibri"/>
                          <a:cs typeface="Calibri"/>
                        </a:rPr>
                        <a:t> </a:t>
                      </a:r>
                      <a:r>
                        <a:rPr sz="600" b="1" spc="-10" dirty="0">
                          <a:latin typeface="Calibri"/>
                          <a:cs typeface="Calibri"/>
                        </a:rPr>
                        <a:t>8.3%</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tc>
                  <a:txBody>
                    <a:bodyPr/>
                    <a:lstStyle/>
                    <a:p>
                      <a:pPr>
                        <a:lnSpc>
                          <a:spcPct val="100000"/>
                        </a:lnSpc>
                      </a:pPr>
                      <a:endParaRPr sz="500">
                        <a:latin typeface="Times New Roman"/>
                        <a:cs typeface="Times New Roman"/>
                      </a:endParaRPr>
                    </a:p>
                    <a:p>
                      <a:pPr marL="1905" algn="ctr">
                        <a:lnSpc>
                          <a:spcPct val="100000"/>
                        </a:lnSpc>
                        <a:spcBef>
                          <a:spcPts val="375"/>
                        </a:spcBef>
                      </a:pPr>
                      <a:r>
                        <a:rPr sz="600" b="1" spc="-5" dirty="0">
                          <a:latin typeface="Calibri"/>
                          <a:cs typeface="Calibri"/>
                        </a:rPr>
                        <a:t>MSCI EM</a:t>
                      </a:r>
                      <a:r>
                        <a:rPr sz="600" b="1" spc="-40" dirty="0">
                          <a:latin typeface="Calibri"/>
                          <a:cs typeface="Calibri"/>
                        </a:rPr>
                        <a:t> </a:t>
                      </a:r>
                      <a:r>
                        <a:rPr sz="600" b="1" spc="-10" dirty="0">
                          <a:latin typeface="Calibri"/>
                          <a:cs typeface="Calibri"/>
                        </a:rPr>
                        <a:t>6.5%</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5.1%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5.4%</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extLst>
                  <a:ext uri="{0D108BD9-81ED-4DB2-BD59-A6C34878D82A}">
                    <a16:rowId xmlns:a16="http://schemas.microsoft.com/office/drawing/2014/main" val="10010"/>
                  </a:ext>
                </a:extLst>
              </a:tr>
              <a:tr h="337521">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MSCI EM</a:t>
                      </a:r>
                      <a:r>
                        <a:rPr sz="600" b="1" spc="-45" dirty="0">
                          <a:latin typeface="Calibri"/>
                          <a:cs typeface="Calibri"/>
                        </a:rPr>
                        <a:t> </a:t>
                      </a:r>
                      <a:r>
                        <a:rPr sz="600" b="1" spc="-10" dirty="0">
                          <a:latin typeface="Calibri"/>
                          <a:cs typeface="Calibri"/>
                        </a:rPr>
                        <a:t>18.6%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48A53"/>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5.9%</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spcBef>
                          <a:spcPts val="10"/>
                        </a:spcBef>
                      </a:pPr>
                      <a:endParaRPr sz="400">
                        <a:latin typeface="Times New Roman"/>
                        <a:cs typeface="Times New Roman"/>
                      </a:endParaRPr>
                    </a:p>
                    <a:p>
                      <a:pPr marL="43815" marR="36195" indent="95885">
                        <a:lnSpc>
                          <a:spcPct val="107700"/>
                        </a:lnSpc>
                      </a:pPr>
                      <a:r>
                        <a:rPr sz="600" b="1" spc="-5" dirty="0">
                          <a:latin typeface="Calibri"/>
                          <a:cs typeface="Calibri"/>
                        </a:rPr>
                        <a:t>HF Multi‐  Strategy*</a:t>
                      </a:r>
                      <a:r>
                        <a:rPr sz="600" b="1" spc="-45" dirty="0">
                          <a:latin typeface="Calibri"/>
                          <a:cs typeface="Calibri"/>
                        </a:rPr>
                        <a:t> </a:t>
                      </a:r>
                      <a:r>
                        <a:rPr sz="600" b="1" spc="-10" dirty="0">
                          <a:latin typeface="Calibri"/>
                          <a:cs typeface="Calibri"/>
                        </a:rPr>
                        <a:t>5.3%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pPr>
                      <a:endParaRPr sz="500">
                        <a:latin typeface="Times New Roman"/>
                        <a:cs typeface="Times New Roman"/>
                      </a:endParaRPr>
                    </a:p>
                    <a:p>
                      <a:pPr algn="ctr">
                        <a:lnSpc>
                          <a:spcPct val="100000"/>
                        </a:lnSpc>
                        <a:spcBef>
                          <a:spcPts val="375"/>
                        </a:spcBef>
                      </a:pPr>
                      <a:r>
                        <a:rPr sz="600" b="1" spc="-5" dirty="0">
                          <a:latin typeface="Calibri"/>
                          <a:cs typeface="Calibri"/>
                        </a:rPr>
                        <a:t>MSCI EAFE</a:t>
                      </a:r>
                      <a:r>
                        <a:rPr sz="600" b="1" spc="-45" dirty="0">
                          <a:latin typeface="Calibri"/>
                          <a:cs typeface="Calibri"/>
                        </a:rPr>
                        <a:t> </a:t>
                      </a:r>
                      <a:r>
                        <a:rPr sz="600" b="1" spc="-10" dirty="0">
                          <a:latin typeface="Calibri"/>
                          <a:cs typeface="Calibri"/>
                        </a:rPr>
                        <a:t>4.6%</a:t>
                      </a:r>
                      <a:endParaRPr sz="60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A9694"/>
                    </a:solidFill>
                  </a:tcPr>
                </a:tc>
                <a:tc>
                  <a:txBody>
                    <a:bodyPr/>
                    <a:lstStyle/>
                    <a:p>
                      <a:pPr>
                        <a:lnSpc>
                          <a:spcPct val="100000"/>
                        </a:lnSpc>
                        <a:spcBef>
                          <a:spcPts val="10"/>
                        </a:spcBef>
                      </a:pPr>
                      <a:endParaRPr sz="400">
                        <a:latin typeface="Times New Roman"/>
                        <a:cs typeface="Times New Roman"/>
                      </a:endParaRPr>
                    </a:p>
                    <a:p>
                      <a:pPr marL="133985" marR="65405" indent="-59690">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4.3%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extLst>
                  <a:ext uri="{0D108BD9-81ED-4DB2-BD59-A6C34878D82A}">
                    <a16:rowId xmlns:a16="http://schemas.microsoft.com/office/drawing/2014/main" val="10011"/>
                  </a:ext>
                </a:extLst>
              </a:tr>
              <a:tr h="337521">
                <a:tc>
                  <a:txBody>
                    <a:bodyPr/>
                    <a:lstStyle/>
                    <a:p>
                      <a:pPr>
                        <a:lnSpc>
                          <a:spcPct val="100000"/>
                        </a:lnSpc>
                        <a:spcBef>
                          <a:spcPts val="10"/>
                        </a:spcBef>
                      </a:pPr>
                      <a:endParaRPr sz="400">
                        <a:latin typeface="Times New Roman"/>
                        <a:cs typeface="Times New Roman"/>
                      </a:endParaRPr>
                    </a:p>
                    <a:p>
                      <a:pPr marL="54610" marR="46990" indent="85090">
                        <a:lnSpc>
                          <a:spcPct val="107700"/>
                        </a:lnSpc>
                      </a:pPr>
                      <a:r>
                        <a:rPr sz="600" b="1" spc="-5" dirty="0">
                          <a:latin typeface="Calibri"/>
                          <a:cs typeface="Calibri"/>
                        </a:rPr>
                        <a:t>HF Multi‐  Strategy*</a:t>
                      </a:r>
                      <a:r>
                        <a:rPr sz="600" b="1" spc="-50" dirty="0">
                          <a:latin typeface="Calibri"/>
                          <a:cs typeface="Calibri"/>
                        </a:rPr>
                        <a:t> </a:t>
                      </a:r>
                      <a:r>
                        <a:rPr sz="600" b="1" spc="-10" dirty="0">
                          <a:latin typeface="Calibri"/>
                          <a:cs typeface="Calibri"/>
                        </a:rPr>
                        <a:t>15%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B0EF"/>
                    </a:solidFill>
                  </a:tcPr>
                </a:tc>
                <a:tc>
                  <a:txBody>
                    <a:bodyPr/>
                    <a:lstStyle/>
                    <a:p>
                      <a:pPr>
                        <a:lnSpc>
                          <a:spcPct val="100000"/>
                        </a:lnSpc>
                        <a:spcBef>
                          <a:spcPts val="10"/>
                        </a:spcBef>
                      </a:pPr>
                      <a:endParaRPr sz="400">
                        <a:latin typeface="Times New Roman"/>
                        <a:cs typeface="Times New Roman"/>
                      </a:endParaRPr>
                    </a:p>
                    <a:p>
                      <a:pPr marL="106680" marR="98425" indent="8890">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55" dirty="0">
                          <a:latin typeface="Calibri"/>
                          <a:cs typeface="Calibri"/>
                        </a:rPr>
                        <a:t> </a:t>
                      </a:r>
                      <a:r>
                        <a:rPr sz="600" b="1" spc="-10" dirty="0">
                          <a:latin typeface="Calibri"/>
                          <a:cs typeface="Calibri"/>
                        </a:rPr>
                        <a:t>5.8%</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spcBef>
                          <a:spcPts val="10"/>
                        </a:spcBef>
                      </a:pPr>
                      <a:endParaRPr sz="400">
                        <a:latin typeface="Times New Roman"/>
                        <a:cs typeface="Times New Roman"/>
                      </a:endParaRPr>
                    </a:p>
                    <a:p>
                      <a:pPr marL="106680" marR="98425" indent="8890">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55" dirty="0">
                          <a:latin typeface="Calibri"/>
                          <a:cs typeface="Calibri"/>
                        </a:rPr>
                        <a:t> </a:t>
                      </a:r>
                      <a:r>
                        <a:rPr sz="600" b="1" spc="-10" dirty="0">
                          <a:latin typeface="Calibri"/>
                          <a:cs typeface="Calibri"/>
                        </a:rPr>
                        <a:t>4.5%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spcBef>
                          <a:spcPts val="10"/>
                        </a:spcBef>
                      </a:pPr>
                      <a:endParaRPr sz="400">
                        <a:latin typeface="Times New Roman"/>
                        <a:cs typeface="Times New Roman"/>
                      </a:endParaRPr>
                    </a:p>
                    <a:p>
                      <a:pPr marL="133985" marR="64769" indent="-59690">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4.2%</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spcBef>
                          <a:spcPts val="10"/>
                        </a:spcBef>
                      </a:pPr>
                      <a:endParaRPr sz="400">
                        <a:latin typeface="Times New Roman"/>
                        <a:cs typeface="Times New Roman"/>
                      </a:endParaRPr>
                    </a:p>
                    <a:p>
                      <a:pPr marL="138430" marR="107950" indent="-22860">
                        <a:lnSpc>
                          <a:spcPct val="107700"/>
                        </a:lnSpc>
                      </a:pPr>
                      <a:r>
                        <a:rPr sz="600" b="1" spc="-5" dirty="0">
                          <a:latin typeface="Calibri"/>
                          <a:cs typeface="Calibri"/>
                        </a:rPr>
                        <a:t>HF Fund</a:t>
                      </a:r>
                      <a:r>
                        <a:rPr sz="600" b="1" spc="-70" dirty="0">
                          <a:latin typeface="Calibri"/>
                          <a:cs typeface="Calibri"/>
                        </a:rPr>
                        <a:t> </a:t>
                      </a:r>
                      <a:r>
                        <a:rPr sz="600" b="1" spc="-10" dirty="0">
                          <a:latin typeface="Calibri"/>
                          <a:cs typeface="Calibri"/>
                        </a:rPr>
                        <a:t>of  </a:t>
                      </a:r>
                      <a:r>
                        <a:rPr sz="600" b="1" spc="-5" dirty="0">
                          <a:latin typeface="Calibri"/>
                          <a:cs typeface="Calibri"/>
                        </a:rPr>
                        <a:t>Funds</a:t>
                      </a:r>
                      <a:r>
                        <a:rPr sz="600" b="1" spc="-35" dirty="0">
                          <a:latin typeface="Calibri"/>
                          <a:cs typeface="Calibri"/>
                        </a:rPr>
                        <a:t> </a:t>
                      </a:r>
                      <a:r>
                        <a:rPr sz="600" b="1" spc="-10" dirty="0">
                          <a:latin typeface="Calibri"/>
                          <a:cs typeface="Calibri"/>
                        </a:rPr>
                        <a:t>4%</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extLst>
                  <a:ext uri="{0D108BD9-81ED-4DB2-BD59-A6C34878D82A}">
                    <a16:rowId xmlns:a16="http://schemas.microsoft.com/office/drawing/2014/main" val="10012"/>
                  </a:ext>
                </a:extLst>
              </a:tr>
              <a:tr h="337521">
                <a:tc>
                  <a:txBody>
                    <a:bodyPr/>
                    <a:lstStyle/>
                    <a:p>
                      <a:pPr>
                        <a:lnSpc>
                          <a:spcPct val="100000"/>
                        </a:lnSpc>
                        <a:spcBef>
                          <a:spcPts val="10"/>
                        </a:spcBef>
                      </a:pPr>
                      <a:endParaRPr sz="400">
                        <a:latin typeface="Times New Roman"/>
                        <a:cs typeface="Times New Roman"/>
                      </a:endParaRPr>
                    </a:p>
                    <a:p>
                      <a:pPr marL="86360" marR="77470" indent="30480">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50" dirty="0">
                          <a:latin typeface="Calibri"/>
                          <a:cs typeface="Calibri"/>
                        </a:rPr>
                        <a:t> </a:t>
                      </a:r>
                      <a:r>
                        <a:rPr sz="600" b="1" spc="-10" dirty="0">
                          <a:latin typeface="Calibri"/>
                          <a:cs typeface="Calibri"/>
                        </a:rPr>
                        <a:t>14.2%</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spcBef>
                          <a:spcPts val="10"/>
                        </a:spcBef>
                      </a:pPr>
                      <a:endParaRPr sz="400">
                        <a:latin typeface="Times New Roman"/>
                        <a:cs typeface="Times New Roman"/>
                      </a:endParaRPr>
                    </a:p>
                    <a:p>
                      <a:pPr marL="219075" marR="76200" indent="-134620">
                        <a:lnSpc>
                          <a:spcPct val="107700"/>
                        </a:lnSpc>
                      </a:pPr>
                      <a:r>
                        <a:rPr sz="600" b="1" spc="-5" dirty="0">
                          <a:solidFill>
                            <a:srgbClr val="FFFFFF"/>
                          </a:solidFill>
                          <a:latin typeface="Calibri"/>
                          <a:cs typeface="Calibri"/>
                        </a:rPr>
                        <a:t>BBG</a:t>
                      </a:r>
                      <a:r>
                        <a:rPr sz="600" b="1" spc="-75" dirty="0">
                          <a:solidFill>
                            <a:srgbClr val="FFFFFF"/>
                          </a:solidFill>
                          <a:latin typeface="Calibri"/>
                          <a:cs typeface="Calibri"/>
                        </a:rPr>
                        <a:t> </a:t>
                      </a:r>
                      <a:r>
                        <a:rPr sz="600" b="1" spc="-5" dirty="0">
                          <a:solidFill>
                            <a:srgbClr val="FFFFFF"/>
                          </a:solidFill>
                          <a:latin typeface="Calibri"/>
                          <a:cs typeface="Calibri"/>
                        </a:rPr>
                        <a:t>Comdty  </a:t>
                      </a:r>
                      <a:r>
                        <a:rPr sz="600" b="1" spc="-10" dirty="0">
                          <a:solidFill>
                            <a:srgbClr val="FFFFFF"/>
                          </a:solidFill>
                          <a:latin typeface="Calibri"/>
                          <a:cs typeface="Calibri"/>
                        </a:rPr>
                        <a:t>4.5%</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spcBef>
                          <a:spcPts val="10"/>
                        </a:spcBef>
                      </a:pPr>
                      <a:endParaRPr sz="400">
                        <a:latin typeface="Times New Roman"/>
                        <a:cs typeface="Times New Roman"/>
                      </a:endParaRPr>
                    </a:p>
                    <a:p>
                      <a:pPr marL="165735" marR="64769" indent="-91440">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3%</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spcBef>
                          <a:spcPts val="10"/>
                        </a:spcBef>
                      </a:pPr>
                      <a:endParaRPr sz="400">
                        <a:latin typeface="Times New Roman"/>
                        <a:cs typeface="Times New Roman"/>
                      </a:endParaRPr>
                    </a:p>
                    <a:p>
                      <a:pPr marL="106045" marR="98425" indent="8890">
                        <a:lnSpc>
                          <a:spcPct val="107700"/>
                        </a:lnSpc>
                      </a:pPr>
                      <a:r>
                        <a:rPr sz="600" b="1" spc="-5" dirty="0">
                          <a:latin typeface="Calibri"/>
                          <a:cs typeface="Calibri"/>
                        </a:rPr>
                        <a:t>HF Fund </a:t>
                      </a:r>
                      <a:r>
                        <a:rPr sz="600" b="1" spc="-10" dirty="0">
                          <a:latin typeface="Calibri"/>
                          <a:cs typeface="Calibri"/>
                        </a:rPr>
                        <a:t>of  </a:t>
                      </a:r>
                      <a:r>
                        <a:rPr sz="600" b="1" spc="-5" dirty="0">
                          <a:latin typeface="Calibri"/>
                          <a:cs typeface="Calibri"/>
                        </a:rPr>
                        <a:t>Funds</a:t>
                      </a:r>
                      <a:r>
                        <a:rPr sz="600" b="1" spc="-55" dirty="0">
                          <a:latin typeface="Calibri"/>
                          <a:cs typeface="Calibri"/>
                        </a:rPr>
                        <a:t> </a:t>
                      </a:r>
                      <a:r>
                        <a:rPr sz="600" b="1" spc="-10" dirty="0">
                          <a:latin typeface="Calibri"/>
                          <a:cs typeface="Calibri"/>
                        </a:rPr>
                        <a:t>3.1%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E26A09"/>
                    </a:solidFill>
                  </a:tcPr>
                </a:tc>
                <a:tc>
                  <a:txBody>
                    <a:bodyPr/>
                    <a:lstStyle/>
                    <a:p>
                      <a:pPr>
                        <a:lnSpc>
                          <a:spcPct val="100000"/>
                        </a:lnSpc>
                        <a:spcBef>
                          <a:spcPts val="10"/>
                        </a:spcBef>
                      </a:pPr>
                      <a:endParaRPr sz="400">
                        <a:latin typeface="Times New Roman"/>
                        <a:cs typeface="Times New Roman"/>
                      </a:endParaRPr>
                    </a:p>
                    <a:p>
                      <a:pPr marL="219075" marR="76200" indent="-134620">
                        <a:lnSpc>
                          <a:spcPct val="107700"/>
                        </a:lnSpc>
                      </a:pPr>
                      <a:r>
                        <a:rPr sz="600" b="1" spc="-5" dirty="0">
                          <a:solidFill>
                            <a:srgbClr val="FFFFFF"/>
                          </a:solidFill>
                          <a:latin typeface="Calibri"/>
                          <a:cs typeface="Calibri"/>
                        </a:rPr>
                        <a:t>BBG</a:t>
                      </a:r>
                      <a:r>
                        <a:rPr sz="600" b="1" spc="-75" dirty="0">
                          <a:solidFill>
                            <a:srgbClr val="FFFFFF"/>
                          </a:solidFill>
                          <a:latin typeface="Calibri"/>
                          <a:cs typeface="Calibri"/>
                        </a:rPr>
                        <a:t> </a:t>
                      </a:r>
                      <a:r>
                        <a:rPr sz="600" b="1" spc="-5" dirty="0">
                          <a:solidFill>
                            <a:srgbClr val="FFFFFF"/>
                          </a:solidFill>
                          <a:latin typeface="Calibri"/>
                          <a:cs typeface="Calibri"/>
                        </a:rPr>
                        <a:t>Comdty  </a:t>
                      </a:r>
                      <a:r>
                        <a:rPr sz="600" b="1" spc="-10" dirty="0">
                          <a:solidFill>
                            <a:srgbClr val="FFFFFF"/>
                          </a:solidFill>
                          <a:latin typeface="Calibri"/>
                          <a:cs typeface="Calibri"/>
                        </a:rPr>
                        <a:t>1.6%</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extLst>
                  <a:ext uri="{0D108BD9-81ED-4DB2-BD59-A6C34878D82A}">
                    <a16:rowId xmlns:a16="http://schemas.microsoft.com/office/drawing/2014/main" val="10013"/>
                  </a:ext>
                </a:extLst>
              </a:tr>
              <a:tr h="337521">
                <a:tc>
                  <a:txBody>
                    <a:bodyPr/>
                    <a:lstStyle/>
                    <a:p>
                      <a:pPr>
                        <a:lnSpc>
                          <a:spcPct val="100000"/>
                        </a:lnSpc>
                        <a:spcBef>
                          <a:spcPts val="10"/>
                        </a:spcBef>
                      </a:pPr>
                      <a:endParaRPr sz="400">
                        <a:latin typeface="Times New Roman"/>
                        <a:cs typeface="Times New Roman"/>
                      </a:endParaRPr>
                    </a:p>
                    <a:p>
                      <a:pPr marL="121920" marR="65405" indent="-47625">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30" dirty="0">
                          <a:solidFill>
                            <a:srgbClr val="FFFFFF"/>
                          </a:solidFill>
                          <a:latin typeface="Calibri"/>
                          <a:cs typeface="Calibri"/>
                        </a:rPr>
                        <a:t> </a:t>
                      </a:r>
                      <a:r>
                        <a:rPr sz="600" b="1" spc="-5" dirty="0">
                          <a:solidFill>
                            <a:srgbClr val="FFFFFF"/>
                          </a:solidFill>
                          <a:latin typeface="Calibri"/>
                          <a:cs typeface="Calibri"/>
                        </a:rPr>
                        <a:t>‐0.9%</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spcBef>
                          <a:spcPts val="10"/>
                        </a:spcBef>
                      </a:pPr>
                      <a:endParaRPr sz="400">
                        <a:latin typeface="Times New Roman"/>
                        <a:cs typeface="Times New Roman"/>
                      </a:endParaRPr>
                    </a:p>
                    <a:p>
                      <a:pPr marL="133985" marR="64769" indent="-59690">
                        <a:lnSpc>
                          <a:spcPct val="107700"/>
                        </a:lnSpc>
                      </a:pPr>
                      <a:r>
                        <a:rPr sz="600" b="1" spc="-5" dirty="0">
                          <a:solidFill>
                            <a:srgbClr val="FFFFFF"/>
                          </a:solidFill>
                          <a:latin typeface="Calibri"/>
                          <a:cs typeface="Calibri"/>
                        </a:rPr>
                        <a:t>BBG US</a:t>
                      </a:r>
                      <a:r>
                        <a:rPr sz="600" b="1" spc="-85" dirty="0">
                          <a:solidFill>
                            <a:srgbClr val="FFFFFF"/>
                          </a:solidFill>
                          <a:latin typeface="Calibri"/>
                          <a:cs typeface="Calibri"/>
                        </a:rPr>
                        <a:t> </a:t>
                      </a:r>
                      <a:r>
                        <a:rPr sz="600" b="1" spc="-5" dirty="0">
                          <a:solidFill>
                            <a:srgbClr val="FFFFFF"/>
                          </a:solidFill>
                          <a:latin typeface="Calibri"/>
                          <a:cs typeface="Calibri"/>
                        </a:rPr>
                        <a:t>Bond  Agg.</a:t>
                      </a:r>
                      <a:r>
                        <a:rPr sz="600" b="1" spc="-25" dirty="0">
                          <a:solidFill>
                            <a:srgbClr val="FFFFFF"/>
                          </a:solidFill>
                          <a:latin typeface="Calibri"/>
                          <a:cs typeface="Calibri"/>
                        </a:rPr>
                        <a:t> </a:t>
                      </a:r>
                      <a:r>
                        <a:rPr sz="600" b="1" spc="-10" dirty="0">
                          <a:solidFill>
                            <a:srgbClr val="FFFFFF"/>
                          </a:solidFill>
                          <a:latin typeface="Calibri"/>
                          <a:cs typeface="Calibri"/>
                        </a:rPr>
                        <a:t>2.9%</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0000"/>
                    </a:solidFill>
                  </a:tcPr>
                </a:tc>
                <a:tc>
                  <a:txBody>
                    <a:bodyPr/>
                    <a:lstStyle/>
                    <a:p>
                      <a:pPr>
                        <a:lnSpc>
                          <a:spcPct val="100000"/>
                        </a:lnSpc>
                        <a:spcBef>
                          <a:spcPts val="10"/>
                        </a:spcBef>
                      </a:pPr>
                      <a:endParaRPr sz="500">
                        <a:latin typeface="Times New Roman"/>
                        <a:cs typeface="Times New Roman"/>
                      </a:endParaRPr>
                    </a:p>
                    <a:p>
                      <a:pPr algn="ctr">
                        <a:lnSpc>
                          <a:spcPct val="100000"/>
                        </a:lnSpc>
                      </a:pPr>
                      <a:r>
                        <a:rPr sz="600" b="1" spc="-5" dirty="0">
                          <a:solidFill>
                            <a:srgbClr val="FFFFFF"/>
                          </a:solidFill>
                          <a:latin typeface="Calibri"/>
                          <a:cs typeface="Calibri"/>
                        </a:rPr>
                        <a:t>BBG Comdty</a:t>
                      </a:r>
                      <a:r>
                        <a:rPr sz="600" b="1" spc="-35" dirty="0">
                          <a:solidFill>
                            <a:srgbClr val="FFFFFF"/>
                          </a:solidFill>
                          <a:latin typeface="Calibri"/>
                          <a:cs typeface="Calibri"/>
                        </a:rPr>
                        <a:t> </a:t>
                      </a:r>
                      <a:r>
                        <a:rPr sz="600" b="1" spc="-5" dirty="0">
                          <a:solidFill>
                            <a:srgbClr val="FFFFFF"/>
                          </a:solidFill>
                          <a:latin typeface="Calibri"/>
                          <a:cs typeface="Calibri"/>
                        </a:rPr>
                        <a:t>‐</a:t>
                      </a:r>
                      <a:endParaRPr sz="600">
                        <a:latin typeface="Calibri"/>
                        <a:cs typeface="Calibri"/>
                      </a:endParaRPr>
                    </a:p>
                    <a:p>
                      <a:pPr algn="ctr">
                        <a:lnSpc>
                          <a:spcPct val="100000"/>
                        </a:lnSpc>
                        <a:spcBef>
                          <a:spcPts val="60"/>
                        </a:spcBef>
                      </a:pPr>
                      <a:r>
                        <a:rPr sz="600" b="1" spc="-10" dirty="0">
                          <a:solidFill>
                            <a:srgbClr val="FFFFFF"/>
                          </a:solidFill>
                          <a:latin typeface="Calibri"/>
                          <a:cs typeface="Calibri"/>
                        </a:rPr>
                        <a:t>2.7%</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spcBef>
                          <a:spcPts val="10"/>
                        </a:spcBef>
                      </a:pPr>
                      <a:endParaRPr sz="500">
                        <a:latin typeface="Times New Roman"/>
                        <a:cs typeface="Times New Roman"/>
                      </a:endParaRPr>
                    </a:p>
                    <a:p>
                      <a:pPr algn="ctr">
                        <a:lnSpc>
                          <a:spcPct val="100000"/>
                        </a:lnSpc>
                      </a:pPr>
                      <a:r>
                        <a:rPr sz="600" b="1" spc="-5" dirty="0">
                          <a:solidFill>
                            <a:srgbClr val="FFFFFF"/>
                          </a:solidFill>
                          <a:latin typeface="Calibri"/>
                          <a:cs typeface="Calibri"/>
                        </a:rPr>
                        <a:t>BBG Comdty</a:t>
                      </a:r>
                      <a:r>
                        <a:rPr sz="600" b="1" spc="-35" dirty="0">
                          <a:solidFill>
                            <a:srgbClr val="FFFFFF"/>
                          </a:solidFill>
                          <a:latin typeface="Calibri"/>
                          <a:cs typeface="Calibri"/>
                        </a:rPr>
                        <a:t> </a:t>
                      </a:r>
                      <a:r>
                        <a:rPr sz="600" b="1" spc="-5" dirty="0">
                          <a:solidFill>
                            <a:srgbClr val="FFFFFF"/>
                          </a:solidFill>
                          <a:latin typeface="Calibri"/>
                          <a:cs typeface="Calibri"/>
                        </a:rPr>
                        <a:t>‐</a:t>
                      </a:r>
                      <a:endParaRPr sz="600">
                        <a:latin typeface="Calibri"/>
                        <a:cs typeface="Calibri"/>
                      </a:endParaRPr>
                    </a:p>
                    <a:p>
                      <a:pPr algn="ctr">
                        <a:lnSpc>
                          <a:spcPct val="100000"/>
                        </a:lnSpc>
                        <a:spcBef>
                          <a:spcPts val="60"/>
                        </a:spcBef>
                      </a:pPr>
                      <a:r>
                        <a:rPr sz="600" b="1" spc="-10" dirty="0">
                          <a:solidFill>
                            <a:srgbClr val="FFFFFF"/>
                          </a:solidFill>
                          <a:latin typeface="Calibri"/>
                          <a:cs typeface="Calibri"/>
                        </a:rPr>
                        <a:t>2.1%</a:t>
                      </a:r>
                      <a:endParaRPr sz="600">
                        <a:latin typeface="Calibri"/>
                        <a:cs typeface="Calibri"/>
                      </a:endParaRPr>
                    </a:p>
                  </a:txBody>
                  <a:tcPr marL="0" marR="0" marT="1121"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D0D0D"/>
                    </a:solidFill>
                  </a:tcPr>
                </a:tc>
                <a:tc>
                  <a:txBody>
                    <a:bodyPr/>
                    <a:lstStyle/>
                    <a:p>
                      <a:pPr>
                        <a:lnSpc>
                          <a:spcPct val="100000"/>
                        </a:lnSpc>
                      </a:pPr>
                      <a:endParaRPr sz="500" dirty="0">
                        <a:latin typeface="Times New Roman"/>
                        <a:cs typeface="Times New Roman"/>
                      </a:endParaRPr>
                    </a:p>
                    <a:p>
                      <a:pPr marL="128905">
                        <a:lnSpc>
                          <a:spcPct val="100000"/>
                        </a:lnSpc>
                        <a:spcBef>
                          <a:spcPts val="375"/>
                        </a:spcBef>
                      </a:pPr>
                      <a:r>
                        <a:rPr sz="600" b="1" spc="-5" dirty="0">
                          <a:latin typeface="Calibri"/>
                          <a:cs typeface="Calibri"/>
                        </a:rPr>
                        <a:t>REITs</a:t>
                      </a:r>
                      <a:r>
                        <a:rPr sz="600" b="1" spc="-15" dirty="0">
                          <a:latin typeface="Calibri"/>
                          <a:cs typeface="Calibri"/>
                        </a:rPr>
                        <a:t> </a:t>
                      </a:r>
                      <a:r>
                        <a:rPr sz="600" b="1" spc="-5" dirty="0">
                          <a:latin typeface="Calibri"/>
                          <a:cs typeface="Calibri"/>
                        </a:rPr>
                        <a:t>N/A</a:t>
                      </a:r>
                      <a:endParaRPr sz="600" dirty="0">
                        <a:latin typeface="Calibri"/>
                        <a:cs typeface="Calibri"/>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FC000"/>
                    </a:solidFill>
                  </a:tcPr>
                </a:tc>
                <a:extLst>
                  <a:ext uri="{0D108BD9-81ED-4DB2-BD59-A6C34878D82A}">
                    <a16:rowId xmlns:a16="http://schemas.microsoft.com/office/drawing/2014/main" val="10014"/>
                  </a:ext>
                </a:extLst>
              </a:tr>
            </a:tbl>
          </a:graphicData>
        </a:graphic>
      </p:graphicFrame>
      <p:sp>
        <p:nvSpPr>
          <p:cNvPr id="6" name="object 6"/>
          <p:cNvSpPr txBox="1"/>
          <p:nvPr/>
        </p:nvSpPr>
        <p:spPr>
          <a:xfrm>
            <a:off x="1919567" y="1095013"/>
            <a:ext cx="128240" cy="240926"/>
          </a:xfrm>
          <a:prstGeom prst="rect">
            <a:avLst/>
          </a:prstGeom>
        </p:spPr>
        <p:txBody>
          <a:bodyPr vert="vert270" wrap="square" lIns="0" tIns="0" rIns="0" bIns="0" rtlCol="0">
            <a:spAutoFit/>
          </a:bodyPr>
          <a:lstStyle/>
          <a:p>
            <a:pPr marL="11206">
              <a:lnSpc>
                <a:spcPts val="988"/>
              </a:lnSpc>
            </a:pPr>
            <a:r>
              <a:rPr sz="927" b="1" spc="-4" dirty="0">
                <a:latin typeface="Calibri"/>
                <a:cs typeface="Calibri"/>
              </a:rPr>
              <a:t>Be</a:t>
            </a:r>
            <a:r>
              <a:rPr sz="927" b="1" dirty="0">
                <a:latin typeface="Calibri"/>
                <a:cs typeface="Calibri"/>
              </a:rPr>
              <a:t>st</a:t>
            </a:r>
            <a:endParaRPr sz="927">
              <a:latin typeface="Calibri"/>
              <a:cs typeface="Calibri"/>
            </a:endParaRPr>
          </a:p>
        </p:txBody>
      </p:sp>
      <p:sp>
        <p:nvSpPr>
          <p:cNvPr id="7" name="object 7"/>
          <p:cNvSpPr txBox="1"/>
          <p:nvPr/>
        </p:nvSpPr>
        <p:spPr>
          <a:xfrm>
            <a:off x="10143787" y="1095013"/>
            <a:ext cx="128240" cy="240926"/>
          </a:xfrm>
          <a:prstGeom prst="rect">
            <a:avLst/>
          </a:prstGeom>
        </p:spPr>
        <p:txBody>
          <a:bodyPr vert="vert270" wrap="square" lIns="0" tIns="0" rIns="0" bIns="0" rtlCol="0">
            <a:spAutoFit/>
          </a:bodyPr>
          <a:lstStyle/>
          <a:p>
            <a:pPr marL="11206">
              <a:lnSpc>
                <a:spcPts val="988"/>
              </a:lnSpc>
            </a:pPr>
            <a:r>
              <a:rPr sz="927" b="1" spc="-4" dirty="0">
                <a:latin typeface="Calibri"/>
                <a:cs typeface="Calibri"/>
              </a:rPr>
              <a:t>Be</a:t>
            </a:r>
            <a:r>
              <a:rPr sz="927" b="1" dirty="0">
                <a:latin typeface="Calibri"/>
                <a:cs typeface="Calibri"/>
              </a:rPr>
              <a:t>st</a:t>
            </a:r>
            <a:endParaRPr sz="927">
              <a:latin typeface="Calibri"/>
              <a:cs typeface="Calibri"/>
            </a:endParaRPr>
          </a:p>
        </p:txBody>
      </p:sp>
      <p:sp>
        <p:nvSpPr>
          <p:cNvPr id="8" name="object 8"/>
          <p:cNvSpPr txBox="1"/>
          <p:nvPr/>
        </p:nvSpPr>
        <p:spPr>
          <a:xfrm>
            <a:off x="1919567" y="5796024"/>
            <a:ext cx="128240" cy="287991"/>
          </a:xfrm>
          <a:prstGeom prst="rect">
            <a:avLst/>
          </a:prstGeom>
        </p:spPr>
        <p:txBody>
          <a:bodyPr vert="vert270" wrap="square" lIns="0" tIns="0" rIns="0" bIns="0" rtlCol="0">
            <a:spAutoFit/>
          </a:bodyPr>
          <a:lstStyle/>
          <a:p>
            <a:pPr marL="11206">
              <a:lnSpc>
                <a:spcPts val="988"/>
              </a:lnSpc>
            </a:pPr>
            <a:r>
              <a:rPr sz="927" b="1" dirty="0">
                <a:latin typeface="Calibri"/>
                <a:cs typeface="Calibri"/>
              </a:rPr>
              <a:t>W</a:t>
            </a:r>
            <a:r>
              <a:rPr sz="927" b="1" spc="-9" dirty="0">
                <a:latin typeface="Calibri"/>
                <a:cs typeface="Calibri"/>
              </a:rPr>
              <a:t>o</a:t>
            </a:r>
            <a:r>
              <a:rPr sz="927" b="1" dirty="0">
                <a:latin typeface="Calibri"/>
                <a:cs typeface="Calibri"/>
              </a:rPr>
              <a:t>st</a:t>
            </a:r>
            <a:endParaRPr sz="927">
              <a:latin typeface="Calibri"/>
              <a:cs typeface="Calibri"/>
            </a:endParaRPr>
          </a:p>
        </p:txBody>
      </p:sp>
      <p:sp>
        <p:nvSpPr>
          <p:cNvPr id="9" name="object 9"/>
          <p:cNvSpPr txBox="1"/>
          <p:nvPr/>
        </p:nvSpPr>
        <p:spPr>
          <a:xfrm>
            <a:off x="10143787" y="5796024"/>
            <a:ext cx="128240" cy="287991"/>
          </a:xfrm>
          <a:prstGeom prst="rect">
            <a:avLst/>
          </a:prstGeom>
        </p:spPr>
        <p:txBody>
          <a:bodyPr vert="vert270" wrap="square" lIns="0" tIns="0" rIns="0" bIns="0" rtlCol="0">
            <a:spAutoFit/>
          </a:bodyPr>
          <a:lstStyle/>
          <a:p>
            <a:pPr marL="11206">
              <a:lnSpc>
                <a:spcPts val="988"/>
              </a:lnSpc>
            </a:pPr>
            <a:r>
              <a:rPr sz="927" b="1" dirty="0">
                <a:latin typeface="Calibri"/>
                <a:cs typeface="Calibri"/>
              </a:rPr>
              <a:t>W</a:t>
            </a:r>
            <a:r>
              <a:rPr sz="927" b="1" spc="-9" dirty="0">
                <a:latin typeface="Calibri"/>
                <a:cs typeface="Calibri"/>
              </a:rPr>
              <a:t>o</a:t>
            </a:r>
            <a:r>
              <a:rPr sz="927" b="1" dirty="0">
                <a:latin typeface="Calibri"/>
                <a:cs typeface="Calibri"/>
              </a:rPr>
              <a:t>st</a:t>
            </a:r>
            <a:endParaRPr sz="927">
              <a:latin typeface="Calibri"/>
              <a:cs typeface="Calibri"/>
            </a:endParaRPr>
          </a:p>
        </p:txBody>
      </p:sp>
      <p:sp>
        <p:nvSpPr>
          <p:cNvPr id="10" name="object 10"/>
          <p:cNvSpPr txBox="1"/>
          <p:nvPr/>
        </p:nvSpPr>
        <p:spPr>
          <a:xfrm>
            <a:off x="2074880" y="6107206"/>
            <a:ext cx="4485715" cy="99107"/>
          </a:xfrm>
          <a:prstGeom prst="rect">
            <a:avLst/>
          </a:prstGeom>
        </p:spPr>
        <p:txBody>
          <a:bodyPr vert="horz" wrap="square" lIns="0" tIns="10646" rIns="0" bIns="0" rtlCol="0">
            <a:spAutoFit/>
          </a:bodyPr>
          <a:lstStyle/>
          <a:p>
            <a:pPr marL="11206">
              <a:spcBef>
                <a:spcPts val="84"/>
              </a:spcBef>
            </a:pPr>
            <a:r>
              <a:rPr sz="574" i="1" spc="-4" dirty="0">
                <a:latin typeface="Calibri"/>
                <a:cs typeface="Calibri"/>
              </a:rPr>
              <a:t>*Hedged</a:t>
            </a:r>
            <a:r>
              <a:rPr sz="574" i="1" spc="4" dirty="0">
                <a:latin typeface="Calibri"/>
                <a:cs typeface="Calibri"/>
              </a:rPr>
              <a:t> </a:t>
            </a:r>
            <a:r>
              <a:rPr sz="574" i="1" spc="-4" dirty="0">
                <a:latin typeface="Calibri"/>
                <a:cs typeface="Calibri"/>
              </a:rPr>
              <a:t>Fund</a:t>
            </a:r>
            <a:r>
              <a:rPr sz="574" i="1" spc="13" dirty="0">
                <a:latin typeface="Calibri"/>
                <a:cs typeface="Calibri"/>
              </a:rPr>
              <a:t> </a:t>
            </a:r>
            <a:r>
              <a:rPr sz="574" i="1" spc="-4" dirty="0">
                <a:latin typeface="Calibri"/>
                <a:cs typeface="Calibri"/>
              </a:rPr>
              <a:t>Multi‐Strategy=</a:t>
            </a:r>
            <a:r>
              <a:rPr sz="574" i="1" spc="4" dirty="0">
                <a:latin typeface="Calibri"/>
                <a:cs typeface="Calibri"/>
              </a:rPr>
              <a:t> </a:t>
            </a:r>
            <a:r>
              <a:rPr sz="574" i="1" spc="-4" dirty="0">
                <a:latin typeface="Calibri"/>
                <a:cs typeface="Calibri"/>
              </a:rPr>
              <a:t>1/3</a:t>
            </a:r>
            <a:r>
              <a:rPr sz="574" i="1" dirty="0">
                <a:latin typeface="Calibri"/>
                <a:cs typeface="Calibri"/>
              </a:rPr>
              <a:t> </a:t>
            </a:r>
            <a:r>
              <a:rPr sz="574" i="1" spc="-4" dirty="0">
                <a:latin typeface="Calibri"/>
                <a:cs typeface="Calibri"/>
              </a:rPr>
              <a:t>of</a:t>
            </a:r>
            <a:r>
              <a:rPr sz="574" i="1" spc="4" dirty="0">
                <a:latin typeface="Calibri"/>
                <a:cs typeface="Calibri"/>
              </a:rPr>
              <a:t> </a:t>
            </a:r>
            <a:r>
              <a:rPr sz="574" i="1" spc="-4" dirty="0">
                <a:latin typeface="Calibri"/>
                <a:cs typeface="Calibri"/>
              </a:rPr>
              <a:t>each</a:t>
            </a:r>
            <a:r>
              <a:rPr sz="574" i="1" spc="4" dirty="0">
                <a:latin typeface="Calibri"/>
                <a:cs typeface="Calibri"/>
              </a:rPr>
              <a:t> </a:t>
            </a:r>
            <a:r>
              <a:rPr sz="574" i="1" spc="-4" dirty="0">
                <a:latin typeface="Calibri"/>
                <a:cs typeface="Calibri"/>
              </a:rPr>
              <a:t>of</a:t>
            </a:r>
            <a:r>
              <a:rPr sz="574" i="1" spc="4" dirty="0">
                <a:latin typeface="Calibri"/>
                <a:cs typeface="Calibri"/>
              </a:rPr>
              <a:t> </a:t>
            </a:r>
            <a:r>
              <a:rPr sz="574" i="1" spc="-4" dirty="0">
                <a:latin typeface="Calibri"/>
                <a:cs typeface="Calibri"/>
              </a:rPr>
              <a:t>the</a:t>
            </a:r>
            <a:r>
              <a:rPr sz="574" i="1" spc="4" dirty="0">
                <a:latin typeface="Calibri"/>
                <a:cs typeface="Calibri"/>
              </a:rPr>
              <a:t> </a:t>
            </a:r>
            <a:r>
              <a:rPr sz="574" i="1" spc="-4" dirty="0">
                <a:latin typeface="Calibri"/>
                <a:cs typeface="Calibri"/>
              </a:rPr>
              <a:t>following</a:t>
            </a:r>
            <a:r>
              <a:rPr sz="574" i="1" spc="13" dirty="0">
                <a:latin typeface="Calibri"/>
                <a:cs typeface="Calibri"/>
              </a:rPr>
              <a:t> </a:t>
            </a:r>
            <a:r>
              <a:rPr sz="574" i="1" spc="-4" dirty="0">
                <a:latin typeface="Calibri"/>
                <a:cs typeface="Calibri"/>
              </a:rPr>
              <a:t>Hedged</a:t>
            </a:r>
            <a:r>
              <a:rPr sz="574" i="1" spc="4" dirty="0">
                <a:latin typeface="Calibri"/>
                <a:cs typeface="Calibri"/>
              </a:rPr>
              <a:t> </a:t>
            </a:r>
            <a:r>
              <a:rPr sz="574" i="1" spc="-4" dirty="0">
                <a:latin typeface="Calibri"/>
                <a:cs typeface="Calibri"/>
              </a:rPr>
              <a:t>Fund</a:t>
            </a:r>
            <a:r>
              <a:rPr sz="574" i="1" spc="13" dirty="0">
                <a:latin typeface="Calibri"/>
                <a:cs typeface="Calibri"/>
              </a:rPr>
              <a:t> </a:t>
            </a:r>
            <a:r>
              <a:rPr sz="574" i="1" spc="-4" dirty="0">
                <a:latin typeface="Calibri"/>
                <a:cs typeface="Calibri"/>
              </a:rPr>
              <a:t>Research</a:t>
            </a:r>
            <a:r>
              <a:rPr sz="574" i="1" spc="4" dirty="0">
                <a:latin typeface="Calibri"/>
                <a:cs typeface="Calibri"/>
              </a:rPr>
              <a:t> </a:t>
            </a:r>
            <a:r>
              <a:rPr sz="574" i="1" spc="-4" dirty="0">
                <a:latin typeface="Calibri"/>
                <a:cs typeface="Calibri"/>
              </a:rPr>
              <a:t>Indices:</a:t>
            </a:r>
            <a:r>
              <a:rPr sz="574" i="1" spc="4" dirty="0">
                <a:latin typeface="Calibri"/>
                <a:cs typeface="Calibri"/>
              </a:rPr>
              <a:t> </a:t>
            </a:r>
            <a:r>
              <a:rPr sz="574" i="1" spc="-4" dirty="0">
                <a:latin typeface="Calibri"/>
                <a:cs typeface="Calibri"/>
              </a:rPr>
              <a:t>Relative</a:t>
            </a:r>
            <a:r>
              <a:rPr sz="574" i="1" spc="9" dirty="0">
                <a:latin typeface="Calibri"/>
                <a:cs typeface="Calibri"/>
              </a:rPr>
              <a:t> </a:t>
            </a:r>
            <a:r>
              <a:rPr sz="574" i="1" spc="-4" dirty="0">
                <a:latin typeface="Calibri"/>
                <a:cs typeface="Calibri"/>
              </a:rPr>
              <a:t>Value,</a:t>
            </a:r>
            <a:r>
              <a:rPr sz="574" i="1" spc="4" dirty="0">
                <a:latin typeface="Calibri"/>
                <a:cs typeface="Calibri"/>
              </a:rPr>
              <a:t> </a:t>
            </a:r>
            <a:r>
              <a:rPr sz="574" i="1" spc="-4" dirty="0">
                <a:latin typeface="Calibri"/>
                <a:cs typeface="Calibri"/>
              </a:rPr>
              <a:t>Convertible</a:t>
            </a:r>
            <a:r>
              <a:rPr sz="574" i="1" spc="9" dirty="0">
                <a:latin typeface="Calibri"/>
                <a:cs typeface="Calibri"/>
              </a:rPr>
              <a:t> </a:t>
            </a:r>
            <a:r>
              <a:rPr sz="574" i="1" spc="-4" dirty="0">
                <a:latin typeface="Calibri"/>
                <a:cs typeface="Calibri"/>
              </a:rPr>
              <a:t>Arbitrage,</a:t>
            </a:r>
            <a:r>
              <a:rPr sz="574" i="1" dirty="0">
                <a:latin typeface="Calibri"/>
                <a:cs typeface="Calibri"/>
              </a:rPr>
              <a:t> </a:t>
            </a:r>
            <a:r>
              <a:rPr sz="574" i="1" spc="-4" dirty="0">
                <a:latin typeface="Calibri"/>
                <a:cs typeface="Calibri"/>
              </a:rPr>
              <a:t>and</a:t>
            </a:r>
            <a:r>
              <a:rPr sz="574" i="1" spc="9" dirty="0">
                <a:latin typeface="Calibri"/>
                <a:cs typeface="Calibri"/>
              </a:rPr>
              <a:t> </a:t>
            </a:r>
            <a:r>
              <a:rPr sz="574" i="1" spc="-4" dirty="0">
                <a:latin typeface="Calibri"/>
                <a:cs typeface="Calibri"/>
              </a:rPr>
              <a:t>Merger</a:t>
            </a:r>
            <a:r>
              <a:rPr sz="574" i="1" spc="13" dirty="0">
                <a:latin typeface="Calibri"/>
                <a:cs typeface="Calibri"/>
              </a:rPr>
              <a:t> </a:t>
            </a:r>
            <a:r>
              <a:rPr sz="574" i="1" spc="-4" dirty="0">
                <a:latin typeface="Calibri"/>
                <a:cs typeface="Calibri"/>
              </a:rPr>
              <a:t>Arbitrage.</a:t>
            </a:r>
            <a:endParaRPr sz="574">
              <a:latin typeface="Calibri"/>
              <a:cs typeface="Calibri"/>
            </a:endParaRPr>
          </a:p>
        </p:txBody>
      </p:sp>
      <p:sp>
        <p:nvSpPr>
          <p:cNvPr id="11" name="object 11"/>
          <p:cNvSpPr/>
          <p:nvPr/>
        </p:nvSpPr>
        <p:spPr>
          <a:xfrm>
            <a:off x="1939513" y="1413286"/>
            <a:ext cx="65891" cy="4117488"/>
          </a:xfrm>
          <a:prstGeom prst="rect">
            <a:avLst/>
          </a:prstGeom>
          <a:blipFill>
            <a:blip r:embed="rId2" cstate="print"/>
            <a:stretch>
              <a:fillRect/>
            </a:stretch>
          </a:blipFill>
        </p:spPr>
        <p:txBody>
          <a:bodyPr wrap="square" lIns="0" tIns="0" rIns="0" bIns="0" rtlCol="0"/>
          <a:lstStyle/>
          <a:p>
            <a:endParaRPr sz="1588"/>
          </a:p>
        </p:txBody>
      </p:sp>
      <p:sp>
        <p:nvSpPr>
          <p:cNvPr id="12" name="object 12"/>
          <p:cNvSpPr/>
          <p:nvPr/>
        </p:nvSpPr>
        <p:spPr>
          <a:xfrm>
            <a:off x="1938169" y="5553636"/>
            <a:ext cx="67235" cy="115644"/>
          </a:xfrm>
          <a:prstGeom prst="rect">
            <a:avLst/>
          </a:prstGeom>
          <a:blipFill>
            <a:blip r:embed="rId3" cstate="print"/>
            <a:stretch>
              <a:fillRect/>
            </a:stretch>
          </a:blipFill>
        </p:spPr>
        <p:txBody>
          <a:bodyPr wrap="square" lIns="0" tIns="0" rIns="0" bIns="0" rtlCol="0"/>
          <a:lstStyle/>
          <a:p>
            <a:endParaRPr sz="1588"/>
          </a:p>
        </p:txBody>
      </p:sp>
      <p:sp>
        <p:nvSpPr>
          <p:cNvPr id="13" name="object 13"/>
          <p:cNvSpPr/>
          <p:nvPr/>
        </p:nvSpPr>
        <p:spPr>
          <a:xfrm>
            <a:off x="10163736" y="1413286"/>
            <a:ext cx="65890" cy="4117488"/>
          </a:xfrm>
          <a:prstGeom prst="rect">
            <a:avLst/>
          </a:prstGeom>
          <a:blipFill>
            <a:blip r:embed="rId2" cstate="print"/>
            <a:stretch>
              <a:fillRect/>
            </a:stretch>
          </a:blipFill>
        </p:spPr>
        <p:txBody>
          <a:bodyPr wrap="square" lIns="0" tIns="0" rIns="0" bIns="0" rtlCol="0"/>
          <a:lstStyle/>
          <a:p>
            <a:endParaRPr sz="1588"/>
          </a:p>
        </p:txBody>
      </p:sp>
      <p:sp>
        <p:nvSpPr>
          <p:cNvPr id="14" name="object 14"/>
          <p:cNvSpPr/>
          <p:nvPr/>
        </p:nvSpPr>
        <p:spPr>
          <a:xfrm>
            <a:off x="10162391" y="5553636"/>
            <a:ext cx="67235" cy="115644"/>
          </a:xfrm>
          <a:prstGeom prst="rect">
            <a:avLst/>
          </a:prstGeom>
          <a:blipFill>
            <a:blip r:embed="rId3" cstate="print"/>
            <a:stretch>
              <a:fillRect/>
            </a:stretch>
          </a:blipFill>
        </p:spPr>
        <p:txBody>
          <a:bodyPr wrap="square" lIns="0" tIns="0" rIns="0" bIns="0" rtlCol="0"/>
          <a:lstStyle/>
          <a:p>
            <a:endParaRPr sz="1588"/>
          </a:p>
        </p:txBody>
      </p:sp>
      <p:sp>
        <p:nvSpPr>
          <p:cNvPr id="15" name="object 15"/>
          <p:cNvSpPr txBox="1"/>
          <p:nvPr/>
        </p:nvSpPr>
        <p:spPr>
          <a:xfrm>
            <a:off x="1814008" y="6607437"/>
            <a:ext cx="2821641" cy="113768"/>
          </a:xfrm>
          <a:prstGeom prst="rect">
            <a:avLst/>
          </a:prstGeom>
        </p:spPr>
        <p:txBody>
          <a:bodyPr vert="horz" wrap="square" lIns="0" tIns="11766" rIns="0" bIns="0" rtlCol="0">
            <a:spAutoFit/>
          </a:bodyPr>
          <a:lstStyle/>
          <a:p>
            <a:pPr marL="11206">
              <a:spcBef>
                <a:spcPts val="93"/>
              </a:spcBef>
            </a:pPr>
            <a:r>
              <a:rPr sz="662" i="1" dirty="0">
                <a:latin typeface="Calibri"/>
                <a:cs typeface="Calibri"/>
              </a:rPr>
              <a:t>PRIVATE AND CONFIDENTIAL ‐ please </a:t>
            </a:r>
            <a:r>
              <a:rPr sz="662" i="1" spc="-4" dirty="0">
                <a:latin typeface="Calibri"/>
                <a:cs typeface="Calibri"/>
              </a:rPr>
              <a:t>refer </a:t>
            </a:r>
            <a:r>
              <a:rPr sz="662" i="1" dirty="0">
                <a:latin typeface="Calibri"/>
                <a:cs typeface="Calibri"/>
              </a:rPr>
              <a:t>to </a:t>
            </a:r>
            <a:r>
              <a:rPr sz="662" i="1" spc="-4" dirty="0">
                <a:latin typeface="Calibri"/>
                <a:cs typeface="Calibri"/>
              </a:rPr>
              <a:t>the legal disclaimer </a:t>
            </a:r>
            <a:r>
              <a:rPr sz="662" i="1" dirty="0">
                <a:latin typeface="Calibri"/>
                <a:cs typeface="Calibri"/>
              </a:rPr>
              <a:t>on </a:t>
            </a:r>
            <a:r>
              <a:rPr sz="662" i="1" spc="-4" dirty="0">
                <a:latin typeface="Calibri"/>
                <a:cs typeface="Calibri"/>
              </a:rPr>
              <a:t>the last</a:t>
            </a:r>
            <a:r>
              <a:rPr sz="662" i="1" spc="22" dirty="0">
                <a:latin typeface="Calibri"/>
                <a:cs typeface="Calibri"/>
              </a:rPr>
              <a:t> </a:t>
            </a:r>
            <a:r>
              <a:rPr sz="662" i="1" spc="-9" dirty="0">
                <a:latin typeface="Calibri"/>
                <a:cs typeface="Calibri"/>
              </a:rPr>
              <a:t>page</a:t>
            </a:r>
            <a:endParaRPr sz="662">
              <a:latin typeface="Calibri"/>
              <a:cs typeface="Calibri"/>
            </a:endParaRPr>
          </a:p>
        </p:txBody>
      </p:sp>
      <p:sp>
        <p:nvSpPr>
          <p:cNvPr id="16" name="object 16"/>
          <p:cNvSpPr txBox="1"/>
          <p:nvPr/>
        </p:nvSpPr>
        <p:spPr>
          <a:xfrm>
            <a:off x="5209391" y="6561716"/>
            <a:ext cx="1745316" cy="157378"/>
          </a:xfrm>
          <a:prstGeom prst="rect">
            <a:avLst/>
          </a:prstGeom>
        </p:spPr>
        <p:txBody>
          <a:bodyPr vert="horz" wrap="square" lIns="0" tIns="14568" rIns="0" bIns="0" rtlCol="0">
            <a:spAutoFit/>
          </a:bodyPr>
          <a:lstStyle/>
          <a:p>
            <a:pPr marL="11206">
              <a:spcBef>
                <a:spcPts val="115"/>
              </a:spcBef>
            </a:pPr>
            <a:r>
              <a:rPr sz="927" b="1" i="1" spc="9" dirty="0">
                <a:latin typeface="Calibri"/>
                <a:cs typeface="Calibri"/>
              </a:rPr>
              <a:t>Prepared </a:t>
            </a:r>
            <a:r>
              <a:rPr sz="927" b="1" i="1" spc="13" dirty="0">
                <a:latin typeface="Calibri"/>
                <a:cs typeface="Calibri"/>
              </a:rPr>
              <a:t>by </a:t>
            </a:r>
            <a:r>
              <a:rPr sz="927" b="1" i="1" spc="4" dirty="0">
                <a:latin typeface="Calibri"/>
                <a:cs typeface="Calibri"/>
              </a:rPr>
              <a:t>Monticello</a:t>
            </a:r>
            <a:r>
              <a:rPr sz="927" b="1" i="1" spc="-44" dirty="0">
                <a:latin typeface="Calibri"/>
                <a:cs typeface="Calibri"/>
              </a:rPr>
              <a:t> </a:t>
            </a:r>
            <a:r>
              <a:rPr sz="927" b="1" i="1" spc="9" dirty="0">
                <a:latin typeface="Calibri"/>
                <a:cs typeface="Calibri"/>
              </a:rPr>
              <a:t>Associates</a:t>
            </a:r>
            <a:endParaRPr sz="927">
              <a:latin typeface="Calibri"/>
              <a:cs typeface="Calibri"/>
            </a:endParaRPr>
          </a:p>
        </p:txBody>
      </p:sp>
      <p:sp>
        <p:nvSpPr>
          <p:cNvPr id="17" name="object 17"/>
          <p:cNvSpPr txBox="1"/>
          <p:nvPr/>
        </p:nvSpPr>
        <p:spPr>
          <a:xfrm>
            <a:off x="9255611" y="6607437"/>
            <a:ext cx="1107141" cy="113768"/>
          </a:xfrm>
          <a:prstGeom prst="rect">
            <a:avLst/>
          </a:prstGeom>
        </p:spPr>
        <p:txBody>
          <a:bodyPr vert="horz" wrap="square" lIns="0" tIns="11766" rIns="0" bIns="0" rtlCol="0">
            <a:spAutoFit/>
          </a:bodyPr>
          <a:lstStyle/>
          <a:p>
            <a:pPr marL="11206">
              <a:spcBef>
                <a:spcPts val="93"/>
              </a:spcBef>
            </a:pPr>
            <a:r>
              <a:rPr sz="662" i="1" spc="-4" dirty="0">
                <a:latin typeface="Calibri"/>
                <a:cs typeface="Calibri"/>
              </a:rPr>
              <a:t>Source: Morningstar and</a:t>
            </a:r>
            <a:r>
              <a:rPr sz="662" i="1" spc="-18" dirty="0">
                <a:latin typeface="Calibri"/>
                <a:cs typeface="Calibri"/>
              </a:rPr>
              <a:t> </a:t>
            </a:r>
            <a:r>
              <a:rPr sz="662" i="1" dirty="0">
                <a:latin typeface="Calibri"/>
                <a:cs typeface="Calibri"/>
              </a:rPr>
              <a:t>Preqin</a:t>
            </a:r>
            <a:endParaRPr sz="662">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undCode xmlns="80fc83d6-c01a-4bc2-b503-b0f73be92136" xsi:nil="true"/>
    <DateandTime xmlns="80fc83d6-c01a-4bc2-b503-b0f73be9213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3FAF115EACC547B494814BBE490A57" ma:contentTypeVersion="15" ma:contentTypeDescription="Create a new document." ma:contentTypeScope="" ma:versionID="a8bdab87a5ca46fe876dfc043b6b6b9d">
  <xsd:schema xmlns:xsd="http://www.w3.org/2001/XMLSchema" xmlns:xs="http://www.w3.org/2001/XMLSchema" xmlns:p="http://schemas.microsoft.com/office/2006/metadata/properties" xmlns:ns2="80fc83d6-c01a-4bc2-b503-b0f73be92136" xmlns:ns3="c6bebe69-2910-4390-9c59-c301c632dd99" targetNamespace="http://schemas.microsoft.com/office/2006/metadata/properties" ma:root="true" ma:fieldsID="e544bfa0dd9f5faf30914e8d58c4867f" ns2:_="" ns3:_="">
    <xsd:import namespace="80fc83d6-c01a-4bc2-b503-b0f73be92136"/>
    <xsd:import namespace="c6bebe69-2910-4390-9c59-c301c632dd9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LengthInSeconds" minOccurs="0"/>
                <xsd:element ref="ns3:SharedWithUsers" minOccurs="0"/>
                <xsd:element ref="ns3:SharedWithDetails" minOccurs="0"/>
                <xsd:element ref="ns2:FundCode" minOccurs="0"/>
                <xsd:element ref="ns2:MediaServiceOCR" minOccurs="0"/>
                <xsd:element ref="ns2:MediaServiceAutoKeyPoints" minOccurs="0"/>
                <xsd:element ref="ns2:MediaServiceKeyPoints" minOccurs="0"/>
                <xsd:element ref="ns2:Dateand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fc83d6-c01a-4bc2-b503-b0f73be921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FundCode" ma:index="18" nillable="true" ma:displayName="Fund Code" ma:format="Dropdown" ma:internalName="FundCode">
      <xsd:simpleType>
        <xsd:restriction base="dms:Text">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DateandTime" ma:index="22" nillable="true" ma:displayName="Date and Time" ma:format="DateOnly"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c6bebe69-2910-4390-9c59-c301c632dd9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79B70D-3FC7-4F2D-B7EF-D2AAD2630821}">
  <ds:schemaRefs>
    <ds:schemaRef ds:uri="http://schemas.microsoft.com/office/2006/metadata/properties"/>
    <ds:schemaRef ds:uri="http://schemas.microsoft.com/office/infopath/2007/PartnerControls"/>
    <ds:schemaRef ds:uri="80fc83d6-c01a-4bc2-b503-b0f73be92136"/>
  </ds:schemaRefs>
</ds:datastoreItem>
</file>

<file path=customXml/itemProps2.xml><?xml version="1.0" encoding="utf-8"?>
<ds:datastoreItem xmlns:ds="http://schemas.openxmlformats.org/officeDocument/2006/customXml" ds:itemID="{2B251F05-C6EA-4BD6-B9FF-E274D0111F1B}">
  <ds:schemaRefs>
    <ds:schemaRef ds:uri="http://schemas.microsoft.com/sharepoint/v3/contenttype/forms"/>
  </ds:schemaRefs>
</ds:datastoreItem>
</file>

<file path=customXml/itemProps3.xml><?xml version="1.0" encoding="utf-8"?>
<ds:datastoreItem xmlns:ds="http://schemas.openxmlformats.org/officeDocument/2006/customXml" ds:itemID="{DFBCB844-0158-4847-93E9-3EAC83FF50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fc83d6-c01a-4bc2-b503-b0f73be92136"/>
    <ds:schemaRef ds:uri="c6bebe69-2910-4390-9c59-c301c632d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13297</TotalTime>
  <Words>2283</Words>
  <Application>Microsoft Office PowerPoint</Application>
  <PresentationFormat>Widescreen</PresentationFormat>
  <Paragraphs>635</Paragraphs>
  <Slides>19</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Georgia</vt:lpstr>
      <vt:lpstr>Times New Roman</vt:lpstr>
      <vt:lpstr>Office Theme</vt:lpstr>
      <vt:lpstr>Title of Program Goes Here </vt:lpstr>
      <vt:lpstr>   Presenters</vt:lpstr>
      <vt:lpstr>   Questions</vt:lpstr>
      <vt:lpstr>   About MaineCF</vt:lpstr>
      <vt:lpstr>   Fund Types</vt:lpstr>
      <vt:lpstr>   2021 In Review</vt:lpstr>
      <vt:lpstr>   Growth of Assets, 2000-2021</vt:lpstr>
      <vt:lpstr>  M Return and Risk</vt:lpstr>
      <vt:lpstr>Leadership of Asset Classes</vt:lpstr>
      <vt:lpstr>   Investment Performance (annualized, as of 12/31/21)</vt:lpstr>
      <vt:lpstr>   Investment Performance (annualized, as of 3/31/22)</vt:lpstr>
      <vt:lpstr>   Investment Performance (MaineCF vs InvMetrics E&amp;F, as of 12/31/21) </vt:lpstr>
      <vt:lpstr>   Investment Performance (MaineCF vs 88 $100M+ AUM Community     Foundations, as of 12/31/21) </vt:lpstr>
      <vt:lpstr>   Responsible Investing (aka “ESG”)</vt:lpstr>
      <vt:lpstr>   Responsible Investing (aka “ESG”)</vt:lpstr>
      <vt:lpstr>   Thoughts for 2022</vt:lpstr>
      <vt:lpstr>Title of Program Goes Here </vt:lpstr>
      <vt:lpstr>   MaineCF Investment Committee</vt:lpstr>
      <vt:lpstr>Inve   Independent Investment Consultant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Building  Grant Program</dc:title>
  <dc:creator>Laura Lee</dc:creator>
  <cp:lastModifiedBy>Liana S. Kingsbury</cp:lastModifiedBy>
  <cp:revision>13</cp:revision>
  <dcterms:created xsi:type="dcterms:W3CDTF">2020-12-06T14:38:27Z</dcterms:created>
  <dcterms:modified xsi:type="dcterms:W3CDTF">2022-05-05T16:14:06Z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0x010100093FAF115EACC547B494814BBE490A57</vt:lpwstr>
  </property>
</Properties>
</file>